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Lst>
  <p:notesMasterIdLst>
    <p:notesMasterId r:id="rId18"/>
  </p:notesMasterIdLst>
  <p:sldIdLst>
    <p:sldId id="286" r:id="rId5"/>
    <p:sldId id="307" r:id="rId6"/>
    <p:sldId id="376" r:id="rId7"/>
    <p:sldId id="378" r:id="rId8"/>
    <p:sldId id="377" r:id="rId9"/>
    <p:sldId id="360" r:id="rId10"/>
    <p:sldId id="379" r:id="rId11"/>
    <p:sldId id="382" r:id="rId12"/>
    <p:sldId id="380" r:id="rId13"/>
    <p:sldId id="383" r:id="rId14"/>
    <p:sldId id="381" r:id="rId15"/>
    <p:sldId id="384" r:id="rId16"/>
    <p:sldId id="297" r:id="rId17"/>
  </p:sldIdLst>
  <p:sldSz cx="9144000" cy="5143500" type="screen16x9"/>
  <p:notesSz cx="6858000" cy="2486025"/>
  <p:embeddedFontLst>
    <p:embeddedFont>
      <p:font typeface="Univers" panose="020B050302020202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enne Parry" initials="VP" lastIdx="1" clrIdx="0">
    <p:extLst>
      <p:ext uri="{19B8F6BF-5375-455C-9EA6-DF929625EA0E}">
        <p15:presenceInfo xmlns:p15="http://schemas.microsoft.com/office/powerpoint/2012/main" userId="Vivienne Parry" providerId="None"/>
      </p:ext>
    </p:extLst>
  </p:cmAuthor>
  <p:cmAuthor id="2" name="Vivienne Parry" initials="VP [2]" lastIdx="2" clrIdx="1">
    <p:extLst>
      <p:ext uri="{19B8F6BF-5375-455C-9EA6-DF929625EA0E}">
        <p15:presenceInfo xmlns:p15="http://schemas.microsoft.com/office/powerpoint/2012/main" userId="S::vivienne@unicef.ie::522bcddf-614a-4630-9554-ce4744478a94" providerId="AD"/>
      </p:ext>
    </p:extLst>
  </p:cmAuthor>
  <p:cmAuthor id="3" name="Guest User" initials="GU" lastIdx="3" clrIdx="2">
    <p:extLst>
      <p:ext uri="{19B8F6BF-5375-455C-9EA6-DF929625EA0E}">
        <p15:presenceInfo xmlns:p15="http://schemas.microsoft.com/office/powerpoint/2012/main" userId="S::urn:spo:anon#397701c393435cb71e278a64c1582599df85d86675b0e8246dd08a21d3b40a97::" providerId="AD"/>
      </p:ext>
    </p:extLst>
  </p:cmAuthor>
  <p:cmAuthor id="4" name="Danny Smits" initials="DS" lastIdx="17" clrIdx="3">
    <p:extLst>
      <p:ext uri="{19B8F6BF-5375-455C-9EA6-DF929625EA0E}">
        <p15:presenceInfo xmlns:p15="http://schemas.microsoft.com/office/powerpoint/2012/main" userId="S::danny@unicef.ie::eb0bb7c5-0b6a-4b73-94a3-b16d842aac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FFCC00"/>
    <a:srgbClr val="FFFF00"/>
    <a:srgbClr val="0066FF"/>
    <a:srgbClr val="009AD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706" autoAdjust="0"/>
  </p:normalViewPr>
  <p:slideViewPr>
    <p:cSldViewPr snapToGrid="0">
      <p:cViewPr varScale="1">
        <p:scale>
          <a:sx n="59" d="100"/>
          <a:sy n="59" d="100"/>
        </p:scale>
        <p:origin x="143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0813" y="3927475"/>
            <a:ext cx="34904363" cy="1963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274" y="24871137"/>
            <a:ext cx="5330190" cy="23562130"/>
          </a:xfrm>
          <a:prstGeom prst="rect">
            <a:avLst/>
          </a:prstGeom>
          <a:noFill/>
          <a:ln>
            <a:noFill/>
          </a:ln>
        </p:spPr>
        <p:txBody>
          <a:bodyPr spcFirstLastPara="1" wrap="square" lIns="176523" tIns="176523" rIns="176523" bIns="17652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irishtimes.com/news/consumer/families-feel-the-pinch-as-cost-of-living-rises-to-over-50-000-a-year-1.3684336" TargetMode="External"/><Relationship Id="rId3" Type="http://schemas.openxmlformats.org/officeDocument/2006/relationships/hyperlink" Target="https://www.irishtimes.com/news/social-affairs/child-poverty-are-we-failing-a-future-generation-1.3863256" TargetMode="External"/><Relationship Id="rId7" Type="http://schemas.openxmlformats.org/officeDocument/2006/relationships/hyperlink" Target="https://www.irishtimes.com/news/ireland/irish-news/project-ireland-2040-the-infrastructure-plan-s-main-points-1.3394625"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thejournal.ie/world-economic-forum-ireland-3810867-Jan2018" TargetMode="External"/><Relationship Id="rId5" Type="http://schemas.openxmlformats.org/officeDocument/2006/relationships/hyperlink" Target="https://www.childrensrights.ie/sites/default/files/submissions_reports/files/CRA-Report-Card-2019.pdf" TargetMode="External"/><Relationship Id="rId4" Type="http://schemas.openxmlformats.org/officeDocument/2006/relationships/hyperlink" Target="http://htttps:/www.thejournal.ie/homelessness-figures-october-4917044-Dec201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limate-change-performance-index.org/country/ireland" TargetMode="External"/><Relationship Id="rId7" Type="http://schemas.openxmlformats.org/officeDocument/2006/relationships/hyperlink" Target="https://www.irishtimes.com/news/environment/ireland-has-third-highest-emissions-of-greenhouse-gas-in-eu-1.399804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theguardian.com/environment/2020/jan/13/ocean-temperatures-hit-record-high-as-rate-of-heating-accelerates" TargetMode="External"/><Relationship Id="rId5" Type="http://schemas.openxmlformats.org/officeDocument/2006/relationships/hyperlink" Target="https://climate.nasa.gov/evidence/" TargetMode="External"/><Relationship Id="rId4" Type="http://schemas.openxmlformats.org/officeDocument/2006/relationships/hyperlink" Target="https://www.bbc.com/news/science-environment-5109491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ata.oecd.org/eduresource/public-spending-on-education.htm" TargetMode="External"/><Relationship Id="rId3" Type="http://schemas.openxmlformats.org/officeDocument/2006/relationships/hyperlink" Target="https://educatetogether.ie/sites/default/files/educate_together_flyer.pdf" TargetMode="External"/><Relationship Id="rId7" Type="http://schemas.openxmlformats.org/officeDocument/2006/relationships/hyperlink" Target="https://www.independent.ie/irish-news/spending-on-education-has-not-kept-up-with-rising-number-of-students-oecd-37304244.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irishexaminer.com/breakingnews/ireland/ireland-bottom-of-class-when-it-comes-to-class-sizes-and-funding-oecd-report-949914.html" TargetMode="External"/><Relationship Id="rId5" Type="http://schemas.openxmlformats.org/officeDocument/2006/relationships/hyperlink" Target="https://www.thejournal.ie/irish-students-results-2018-pisa-4915670-Dec2019/" TargetMode="External"/><Relationship Id="rId4" Type="http://schemas.openxmlformats.org/officeDocument/2006/relationships/hyperlink" Target="https://www.irishtimes.com/news/education/schools-and-religion-non-believers-treated-like-second-class-citizens-1.397346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rishtimes.com/news/health/hospital-waiting-lists-for-outpatient-appointments-reach-new-high-1.3982022" TargetMode="External"/><Relationship Id="rId7" Type="http://schemas.openxmlformats.org/officeDocument/2006/relationships/hyperlink" Target="https://www.irishtimes.com/news/health/more-than-half-of-irish-men-binge-drink-once-a-month-study-finds-1.3884223"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irishheart.ie/news/one-in-five-five-year-olds-overweight-or-obese/" TargetMode="External"/><Relationship Id="rId5" Type="http://schemas.openxmlformats.org/officeDocument/2006/relationships/hyperlink" Target="https://www.irishtimes.com/news/health/irish-patients-pay-six-times-global-average-for-generic-drugs-1.4090586" TargetMode="External"/><Relationship Id="rId4" Type="http://schemas.openxmlformats.org/officeDocument/2006/relationships/hyperlink" Target="https://www.rcsi.ie/files/psychiatry/20131009042046_PERL%20ResearchReport_041013_PRI.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irishtimes.com/news/education/majority-of-gay-teenagers-feel-unsafe-in-school-report-1.4079526" TargetMode="External"/><Relationship Id="rId3" Type="http://schemas.openxmlformats.org/officeDocument/2006/relationships/hyperlink" Target="https://www.independent.ie/irish-news/education/gender-pay-gap-females-with-a-degree-earn-significantly-less-than-male-peers-report-reveals-38484873.htm" TargetMode="External"/><Relationship Id="rId7" Type="http://schemas.openxmlformats.org/officeDocument/2006/relationships/hyperlink" Target="https://www.irishexaminer.com/breakingnews/ireland/still-significant-discrimination-towards-travellers--report-931913.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reakingnews.ie/ireland/report-finds-people-with-disabilities-experience-more-discrimination-than-those-without-872627.html" TargetMode="External"/><Relationship Id="rId5" Type="http://schemas.openxmlformats.org/officeDocument/2006/relationships/hyperlink" Target="https://www.thejournal.ie/direct-provision-centres-2-4901929-Nov2019/" TargetMode="External"/><Relationship Id="rId4" Type="http://schemas.openxmlformats.org/officeDocument/2006/relationships/hyperlink" Target="https://www.irishtimes.com/news/political/ireland-has-worrying-pattern-of-racism-head-of-eu-agency-warns-1.403295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nSpc>
                <a:spcPct val="150000"/>
              </a:lnSpc>
              <a:buNone/>
            </a:pPr>
            <a:r>
              <a:rPr lang="en-US"/>
              <a:t>Healthcare</a:t>
            </a:r>
          </a:p>
          <a:p>
            <a:pPr lvl="1" indent="0">
              <a:lnSpc>
                <a:spcPct val="150000"/>
              </a:lnSpc>
              <a:buNone/>
            </a:pPr>
            <a:r>
              <a:rPr lang="en-US"/>
              <a:t>Education</a:t>
            </a:r>
          </a:p>
          <a:p>
            <a:pPr lvl="1" indent="0">
              <a:lnSpc>
                <a:spcPct val="150000"/>
              </a:lnSpc>
              <a:buNone/>
            </a:pPr>
            <a:r>
              <a:rPr lang="en-US"/>
              <a:t>Nutrition</a:t>
            </a:r>
          </a:p>
          <a:p>
            <a:pPr lvl="1" indent="0">
              <a:lnSpc>
                <a:spcPct val="150000"/>
              </a:lnSpc>
              <a:buNone/>
            </a:pPr>
            <a:r>
              <a:rPr lang="en-US"/>
              <a:t>Protection</a:t>
            </a:r>
          </a:p>
          <a:p>
            <a:pPr lvl="1" indent="0">
              <a:lnSpc>
                <a:spcPct val="150000"/>
              </a:lnSpc>
              <a:buNone/>
            </a:pPr>
            <a:r>
              <a:rPr lang="en-US"/>
              <a:t>Advocacy</a:t>
            </a:r>
          </a:p>
        </p:txBody>
      </p:sp>
    </p:spTree>
    <p:extLst>
      <p:ext uri="{BB962C8B-B14F-4D97-AF65-F5344CB8AC3E}">
        <p14:creationId xmlns:p14="http://schemas.microsoft.com/office/powerpoint/2010/main" val="394364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dirty="0"/>
              <a:t>These are the Party spokespeople for these issues. Below is just a short summary of what they say on the issue. Find out more on their websites or leaflets. </a:t>
            </a:r>
          </a:p>
        </p:txBody>
      </p:sp>
    </p:spTree>
    <p:extLst>
      <p:ext uri="{BB962C8B-B14F-4D97-AF65-F5344CB8AC3E}">
        <p14:creationId xmlns:p14="http://schemas.microsoft.com/office/powerpoint/2010/main" val="29173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gn="l">
              <a:buNone/>
            </a:pPr>
            <a:r>
              <a:rPr lang="en-US" dirty="0">
                <a:solidFill>
                  <a:schemeClr val="tx1">
                    <a:lumMod val="85000"/>
                    <a:lumOff val="15000"/>
                  </a:schemeClr>
                </a:solidFill>
                <a:highlight>
                  <a:srgbClr val="FFFFFF"/>
                </a:highlight>
              </a:rPr>
              <a:t>CHILDREN IN POVERTY</a:t>
            </a:r>
            <a:endParaRPr lang="en-GB" dirty="0">
              <a:solidFill>
                <a:schemeClr val="bg2">
                  <a:lumMod val="25000"/>
                </a:schemeClr>
              </a:solidFill>
              <a:ea typeface="+mn-lt"/>
              <a:cs typeface="+mn-lt"/>
            </a:endParaRPr>
          </a:p>
          <a:p>
            <a:pPr marL="457200" indent="-298450" algn="l"/>
            <a:r>
              <a:rPr lang="en-GB" sz="1100" dirty="0">
                <a:solidFill>
                  <a:schemeClr val="bg2">
                    <a:lumMod val="25000"/>
                  </a:schemeClr>
                </a:solidFill>
                <a:ea typeface="+mn-lt"/>
                <a:cs typeface="+mn-lt"/>
              </a:rPr>
              <a:t>Right</a:t>
            </a:r>
            <a:r>
              <a:rPr lang="en-GB" sz="1100" dirty="0">
                <a:solidFill>
                  <a:schemeClr val="bg2">
                    <a:lumMod val="25000"/>
                  </a:schemeClr>
                </a:solidFill>
              </a:rPr>
              <a:t> now, more than 300,000 children are living below the poverty line on the island of Ireland. (</a:t>
            </a:r>
            <a:r>
              <a:rPr lang="en-GB" sz="1100" dirty="0">
                <a:solidFill>
                  <a:schemeClr val="bg2">
                    <a:lumMod val="25000"/>
                  </a:schemeClr>
                </a:solidFill>
                <a:hlinkClick r:id="rId3">
                  <a:extLst>
                    <a:ext uri="{A12FA001-AC4F-418D-AE19-62706E023703}">
                      <ahyp:hlinkClr xmlns:ahyp="http://schemas.microsoft.com/office/drawing/2018/hyperlinkcolor" val="tx"/>
                    </a:ext>
                  </a:extLst>
                </a:hlinkClick>
              </a:rPr>
              <a:t>Irish Times</a:t>
            </a:r>
            <a:r>
              <a:rPr lang="en-GB" sz="1100" dirty="0">
                <a:solidFill>
                  <a:schemeClr val="bg2">
                    <a:lumMod val="25000"/>
                  </a:schemeClr>
                </a:solidFill>
              </a:rPr>
              <a:t>)</a:t>
            </a:r>
          </a:p>
          <a:p>
            <a:pPr marL="158750" indent="0" algn="l">
              <a:buNone/>
            </a:pPr>
            <a:r>
              <a:rPr lang="en-IE" dirty="0">
                <a:solidFill>
                  <a:schemeClr val="bg2">
                    <a:lumMod val="25000"/>
                  </a:schemeClr>
                </a:solidFill>
                <a:highlight>
                  <a:srgbClr val="FFFFFF"/>
                </a:highlight>
              </a:rPr>
              <a:t>HOMELESSNESS</a:t>
            </a:r>
          </a:p>
          <a:p>
            <a:pPr marL="457200" indent="-298450" algn="l"/>
            <a:r>
              <a:rPr lang="en-IE" sz="1100" dirty="0">
                <a:solidFill>
                  <a:schemeClr val="bg2">
                    <a:lumMod val="25000"/>
                  </a:schemeClr>
                </a:solidFill>
              </a:rPr>
              <a:t>More than 10,500 people are currently homeless in Ireland. (</a:t>
            </a:r>
            <a:r>
              <a:rPr lang="en-IE" sz="1100" dirty="0">
                <a:solidFill>
                  <a:schemeClr val="bg2">
                    <a:lumMod val="25000"/>
                  </a:schemeClr>
                </a:solidFill>
                <a:hlinkClick r:id="rId4">
                  <a:extLst>
                    <a:ext uri="{A12FA001-AC4F-418D-AE19-62706E023703}">
                      <ahyp:hlinkClr xmlns:ahyp="http://schemas.microsoft.com/office/drawing/2018/hyperlinkcolor" val="tx"/>
                    </a:ext>
                  </a:extLst>
                </a:hlinkClick>
              </a:rPr>
              <a:t>The Journal</a:t>
            </a:r>
            <a:r>
              <a:rPr lang="en-IE" sz="1100" dirty="0">
                <a:solidFill>
                  <a:schemeClr val="bg2">
                    <a:lumMod val="25000"/>
                  </a:schemeClr>
                </a:solidFill>
              </a:rPr>
              <a:t>). Approximately 4,000 of those individuals are children (</a:t>
            </a:r>
            <a:r>
              <a:rPr lang="en-IE" sz="1100" dirty="0">
                <a:solidFill>
                  <a:schemeClr val="bg2">
                    <a:lumMod val="25000"/>
                  </a:schemeClr>
                </a:solidFill>
                <a:hlinkClick r:id="rId5">
                  <a:extLst>
                    <a:ext uri="{A12FA001-AC4F-418D-AE19-62706E023703}">
                      <ahyp:hlinkClr xmlns:ahyp="http://schemas.microsoft.com/office/drawing/2018/hyperlinkcolor" val="tx"/>
                    </a:ext>
                  </a:extLst>
                </a:hlinkClick>
              </a:rPr>
              <a:t>Children's Rights Report Card</a:t>
            </a:r>
            <a:r>
              <a:rPr lang="en-IE" sz="1100" dirty="0">
                <a:solidFill>
                  <a:schemeClr val="bg2">
                    <a:lumMod val="25000"/>
                  </a:schemeClr>
                </a:solidFill>
              </a:rPr>
              <a:t>).</a:t>
            </a:r>
          </a:p>
          <a:p>
            <a:pPr marL="158750" indent="0" algn="l">
              <a:buNone/>
            </a:pPr>
            <a:r>
              <a:rPr lang="en-US" dirty="0">
                <a:solidFill>
                  <a:schemeClr val="tx1">
                    <a:lumMod val="85000"/>
                    <a:lumOff val="15000"/>
                  </a:schemeClr>
                </a:solidFill>
                <a:highlight>
                  <a:srgbClr val="FFFFFF"/>
                </a:highlight>
              </a:rPr>
              <a:t>UNEMPLOYMENT</a:t>
            </a:r>
            <a:endParaRPr lang="en-IE" dirty="0">
              <a:solidFill>
                <a:schemeClr val="tx1">
                  <a:lumMod val="85000"/>
                  <a:lumOff val="15000"/>
                </a:schemeClr>
              </a:solidFill>
              <a:highlight>
                <a:srgbClr val="FFFFFF"/>
              </a:highlight>
            </a:endParaRPr>
          </a:p>
          <a:p>
            <a:pPr marL="457200" indent="-298450" algn="l"/>
            <a:r>
              <a:rPr lang="en-IE" sz="1100" dirty="0">
                <a:solidFill>
                  <a:schemeClr val="bg2">
                    <a:lumMod val="25000"/>
                  </a:schemeClr>
                </a:solidFill>
              </a:rPr>
              <a:t>The unemployment rate in Ireland is currently at 4.8%. The last time it was below 5% was in July 2007 prior to the economic crash. (Irish Times )</a:t>
            </a:r>
          </a:p>
          <a:p>
            <a:pPr marL="158750" indent="0" algn="l">
              <a:buNone/>
            </a:pPr>
            <a:r>
              <a:rPr lang="en-US" dirty="0">
                <a:solidFill>
                  <a:schemeClr val="tx1">
                    <a:lumMod val="85000"/>
                    <a:lumOff val="15000"/>
                  </a:schemeClr>
                </a:solidFill>
                <a:highlight>
                  <a:srgbClr val="FFFFFF"/>
                </a:highlight>
              </a:rPr>
              <a:t>WEALTH INEQUALITY</a:t>
            </a:r>
            <a:endParaRPr lang="en-GB" dirty="0">
              <a:solidFill>
                <a:schemeClr val="bg2">
                  <a:lumMod val="25000"/>
                </a:schemeClr>
              </a:solidFill>
              <a:latin typeface="Univers"/>
            </a:endParaRPr>
          </a:p>
          <a:p>
            <a:pPr marL="457200" indent="-298450" algn="l"/>
            <a:r>
              <a:rPr lang="en-GB" sz="1100" dirty="0">
                <a:solidFill>
                  <a:schemeClr val="bg2">
                    <a:lumMod val="25000"/>
                  </a:schemeClr>
                </a:solidFill>
                <a:latin typeface="Univers"/>
              </a:rPr>
              <a:t>Ireland has a growing problem right now with wealth inequality. The World Economic Forum recently issued a report saying: "Ireland is faced with high income inequality and soaring wealth inequality." (</a:t>
            </a:r>
            <a:r>
              <a:rPr lang="en-GB" sz="1100" dirty="0">
                <a:solidFill>
                  <a:schemeClr val="bg2">
                    <a:lumMod val="25000"/>
                  </a:schemeClr>
                </a:solidFill>
                <a:latin typeface="Univers"/>
                <a:hlinkClick r:id="rId6">
                  <a:extLst>
                    <a:ext uri="{A12FA001-AC4F-418D-AE19-62706E023703}">
                      <ahyp:hlinkClr xmlns:ahyp="http://schemas.microsoft.com/office/drawing/2018/hyperlinkcolor" val="tx"/>
                    </a:ext>
                  </a:extLst>
                </a:hlinkClick>
              </a:rPr>
              <a:t>The Journal)  </a:t>
            </a:r>
            <a:endParaRPr lang="en-GB" sz="1100" dirty="0">
              <a:solidFill>
                <a:schemeClr val="bg2">
                  <a:lumMod val="25000"/>
                </a:schemeClr>
              </a:solidFill>
              <a:latin typeface="Univers" panose="020B0503020202020204" pitchFamily="34" charset="0"/>
            </a:endParaRPr>
          </a:p>
          <a:p>
            <a:pPr marL="158750" indent="0" algn="l">
              <a:buNone/>
            </a:pPr>
            <a:r>
              <a:rPr lang="en-US" dirty="0">
                <a:solidFill>
                  <a:schemeClr val="tx1">
                    <a:lumMod val="85000"/>
                    <a:lumOff val="15000"/>
                  </a:schemeClr>
                </a:solidFill>
                <a:highlight>
                  <a:srgbClr val="FFFFFF"/>
                </a:highlight>
              </a:rPr>
              <a:t>INFRASTRUCTURE</a:t>
            </a:r>
            <a:endParaRPr lang="en-GB" dirty="0">
              <a:solidFill>
                <a:schemeClr val="tx1">
                  <a:lumMod val="85000"/>
                  <a:lumOff val="15000"/>
                </a:schemeClr>
              </a:solidFill>
              <a:highlight>
                <a:srgbClr val="FFFFFF"/>
              </a:highlight>
              <a:latin typeface="Univers"/>
            </a:endParaRPr>
          </a:p>
          <a:p>
            <a:pPr marL="457200" indent="-298450" algn="l"/>
            <a:r>
              <a:rPr lang="en-GB" sz="1100" dirty="0">
                <a:solidFill>
                  <a:schemeClr val="bg2">
                    <a:lumMod val="25000"/>
                  </a:schemeClr>
                </a:solidFill>
                <a:latin typeface="Univers"/>
              </a:rPr>
              <a:t>Project Ireland 2040, an initiative focused  on  Ireland's infrastructure, has two elements: National Planning Framework (NPF) and National Development Plan (NDP). NPF is focused on balancing regional development across cities while NDP is to upgrade infrastructure because of the growing population. (</a:t>
            </a:r>
            <a:r>
              <a:rPr lang="en-GB" sz="1100" dirty="0">
                <a:solidFill>
                  <a:schemeClr val="bg2">
                    <a:lumMod val="25000"/>
                  </a:schemeClr>
                </a:solidFill>
                <a:latin typeface="Univers"/>
                <a:hlinkClick r:id="rId7">
                  <a:extLst>
                    <a:ext uri="{A12FA001-AC4F-418D-AE19-62706E023703}">
                      <ahyp:hlinkClr xmlns:ahyp="http://schemas.microsoft.com/office/drawing/2018/hyperlinkcolor" val="tx"/>
                    </a:ext>
                  </a:extLst>
                </a:hlinkClick>
              </a:rPr>
              <a:t>Irish Times</a:t>
            </a:r>
            <a:r>
              <a:rPr lang="en-GB" sz="1100" dirty="0">
                <a:solidFill>
                  <a:schemeClr val="bg2">
                    <a:lumMod val="25000"/>
                  </a:schemeClr>
                </a:solidFill>
                <a:latin typeface="Univers"/>
              </a:rPr>
              <a:t>)</a:t>
            </a:r>
            <a:endParaRPr lang="en-GB" sz="1100" dirty="0">
              <a:solidFill>
                <a:schemeClr val="bg2">
                  <a:lumMod val="25000"/>
                </a:schemeClr>
              </a:solidFill>
              <a:latin typeface="Univers" panose="020B0503020202020204" pitchFamily="34" charset="0"/>
            </a:endParaRPr>
          </a:p>
          <a:p>
            <a:pPr marL="158750" indent="0" algn="l">
              <a:buNone/>
            </a:pPr>
            <a:r>
              <a:rPr lang="en-US" dirty="0">
                <a:solidFill>
                  <a:schemeClr val="tx1">
                    <a:lumMod val="85000"/>
                    <a:lumOff val="15000"/>
                  </a:schemeClr>
                </a:solidFill>
                <a:highlight>
                  <a:srgbClr val="FFFFFF"/>
                </a:highlight>
              </a:rPr>
              <a:t>COST OF LIVING</a:t>
            </a:r>
            <a:endParaRPr lang="en-GB" dirty="0">
              <a:solidFill>
                <a:schemeClr val="bg2">
                  <a:lumMod val="25000"/>
                </a:schemeClr>
              </a:solidFill>
              <a:latin typeface="Univers"/>
            </a:endParaRPr>
          </a:p>
          <a:p>
            <a:pPr marL="457200" indent="-298450" algn="l"/>
            <a:r>
              <a:rPr lang="en-GB" sz="1100" dirty="0">
                <a:solidFill>
                  <a:schemeClr val="bg2">
                    <a:lumMod val="25000"/>
                  </a:schemeClr>
                </a:solidFill>
                <a:latin typeface="Univers"/>
              </a:rPr>
              <a:t>The cost of living has gone up drastically in Ireland. Right now, it costs the average family over €50,000 a year to sustain themselves and run a family. (</a:t>
            </a:r>
            <a:r>
              <a:rPr lang="en-GB" sz="1100" dirty="0">
                <a:solidFill>
                  <a:schemeClr val="bg2">
                    <a:lumMod val="25000"/>
                  </a:schemeClr>
                </a:solidFill>
                <a:latin typeface="Univers"/>
                <a:hlinkClick r:id="rId8">
                  <a:extLst>
                    <a:ext uri="{A12FA001-AC4F-418D-AE19-62706E023703}">
                      <ahyp:hlinkClr xmlns:ahyp="http://schemas.microsoft.com/office/drawing/2018/hyperlinkcolor" val="tx"/>
                    </a:ext>
                  </a:extLst>
                </a:hlinkClick>
              </a:rPr>
              <a:t>Irish Times</a:t>
            </a:r>
            <a:r>
              <a:rPr lang="en-GB" sz="1100" dirty="0">
                <a:solidFill>
                  <a:schemeClr val="bg2">
                    <a:lumMod val="25000"/>
                  </a:schemeClr>
                </a:solidFill>
                <a:latin typeface="Univers"/>
              </a:rPr>
              <a:t>)</a:t>
            </a:r>
            <a:endParaRPr lang="en-GB" sz="1100" dirty="0">
              <a:solidFill>
                <a:schemeClr val="bg2">
                  <a:lumMod val="25000"/>
                </a:schemeClr>
              </a:solidFill>
              <a:latin typeface="Univers" panose="020B0503020202020204" pitchFamily="34" charset="0"/>
            </a:endParaRPr>
          </a:p>
          <a:p>
            <a:pPr marL="158750" indent="0" algn="l">
              <a:buNone/>
            </a:pPr>
            <a:endParaRPr lang="en-IE" dirty="0"/>
          </a:p>
        </p:txBody>
      </p:sp>
    </p:spTree>
    <p:extLst>
      <p:ext uri="{BB962C8B-B14F-4D97-AF65-F5344CB8AC3E}">
        <p14:creationId xmlns:p14="http://schemas.microsoft.com/office/powerpoint/2010/main" val="146364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dirty="0"/>
              <a:t>These are the Party spokespeople for these issues. Below is a just short summary of what they say on the issues.</a:t>
            </a: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4368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9601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Unicef Ireland conducted a poll of young people between the ages of 13-18 using U-Report. The results of the poll indicate most young people are concerned with these seven topics and others you feel passionate about. We’d like you to address these topics with the political parties running in the general election. We have prepared a quick starting point to the current status of these issues in Ireland and the positions of the main political parties to tackling these issues. Feel free to discuss, challenge and debate the issues and devise a set of questions that you would like to put to the candidates running in the election. </a:t>
            </a:r>
          </a:p>
        </p:txBody>
      </p:sp>
    </p:spTree>
    <p:extLst>
      <p:ext uri="{BB962C8B-B14F-4D97-AF65-F5344CB8AC3E}">
        <p14:creationId xmlns:p14="http://schemas.microsoft.com/office/powerpoint/2010/main" val="373060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dirty="0"/>
              <a:t>For more on Ireland’s Climate performance go to:  </a:t>
            </a:r>
            <a:r>
              <a:rPr lang="en-IE" dirty="0">
                <a:hlinkClick r:id="rId3"/>
              </a:rPr>
              <a:t>Climate Change Performance Index (CCPI)</a:t>
            </a:r>
            <a:endParaRPr lang="en-IE"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chemeClr val="tx1">
                  <a:lumMod val="85000"/>
                  <a:lumOff val="15000"/>
                </a:schemeClr>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rPr>
              <a:t>EXTREME EVENTS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rPr>
              <a:t>Recent forest fires and other extreme events, will be the new normal as a result of climate change. (</a:t>
            </a:r>
            <a:r>
              <a:rPr lang="en-GB" sz="1100" dirty="0">
                <a:solidFill>
                  <a:schemeClr val="tx1">
                    <a:lumMod val="85000"/>
                    <a:lumOff val="15000"/>
                  </a:schemeClr>
                </a:solidFill>
                <a:hlinkClick r:id="rId4">
                  <a:extLst>
                    <a:ext uri="{A12FA001-AC4F-418D-AE19-62706E023703}">
                      <ahyp:hlinkClr xmlns:ahyp="http://schemas.microsoft.com/office/drawing/2018/hyperlinkcolor" val="tx"/>
                    </a:ext>
                  </a:extLst>
                </a:hlinkClick>
              </a:rPr>
              <a:t>BBC</a:t>
            </a:r>
            <a:r>
              <a:rPr lang="en-GB" sz="1100" dirty="0">
                <a:solidFill>
                  <a:schemeClr val="tx1">
                    <a:lumMod val="85000"/>
                    <a:lumOff val="15000"/>
                  </a:schemeClr>
                </a:solidFill>
              </a:rPr>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highlight>
                  <a:srgbClr val="FFFFFF"/>
                </a:highlight>
              </a:rPr>
              <a:t>CO2  RISE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rPr>
              <a:t>The planet's temperature has risen about 0.9°C since the late 19th century, due to increased carbon dioxide and other human-made emissions. Most of the warming occurred in the past 35 years. (</a:t>
            </a:r>
            <a:r>
              <a:rPr lang="en-GB" sz="1100" dirty="0">
                <a:solidFill>
                  <a:schemeClr val="tx1">
                    <a:lumMod val="85000"/>
                    <a:lumOff val="15000"/>
                  </a:schemeClr>
                </a:solidFill>
                <a:hlinkClick r:id="rId5">
                  <a:extLst>
                    <a:ext uri="{A12FA001-AC4F-418D-AE19-62706E023703}">
                      <ahyp:hlinkClr xmlns:ahyp="http://schemas.microsoft.com/office/drawing/2018/hyperlinkcolor" val="tx"/>
                    </a:ext>
                  </a:extLst>
                </a:hlinkClick>
              </a:rPr>
              <a:t>NASA</a:t>
            </a:r>
            <a:r>
              <a:rPr lang="en-GB" sz="1100" dirty="0">
                <a:solidFill>
                  <a:schemeClr val="tx1">
                    <a:lumMod val="85000"/>
                    <a:lumOff val="15000"/>
                  </a:schemeClr>
                </a:solidFill>
              </a:rPr>
              <a:t>)</a:t>
            </a:r>
            <a:r>
              <a:rPr lang="en-GB" sz="1100" dirty="0">
                <a:solidFill>
                  <a:srgbClr val="2B2B2B"/>
                </a:solidFill>
              </a:rPr>
              <a:t> </a:t>
            </a:r>
            <a:endParaRPr lang="en-IE" sz="1100" dirty="0">
              <a:solidFill>
                <a:srgbClr val="000000"/>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highlight>
                  <a:srgbClr val="FFFFFF"/>
                </a:highlight>
              </a:rPr>
              <a:t>OCEAN TEMPERATURE RISE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rPr>
              <a:t>The heat in the world’s oceans reached a new record level in 2019, showing “irrefutable and accelerating” heating of the planet. (</a:t>
            </a:r>
            <a:r>
              <a:rPr lang="en-GB" sz="1100" dirty="0">
                <a:solidFill>
                  <a:schemeClr val="tx1">
                    <a:lumMod val="85000"/>
                    <a:lumOff val="15000"/>
                  </a:schemeClr>
                </a:solidFill>
                <a:hlinkClick r:id="rId6">
                  <a:extLst>
                    <a:ext uri="{A12FA001-AC4F-418D-AE19-62706E023703}">
                      <ahyp:hlinkClr xmlns:ahyp="http://schemas.microsoft.com/office/drawing/2018/hyperlinkcolor" val="tx"/>
                    </a:ext>
                  </a:extLst>
                </a:hlinkClick>
              </a:rPr>
              <a:t>The Guardian</a:t>
            </a:r>
            <a:r>
              <a:rPr lang="en-GB" sz="1100" dirty="0">
                <a:solidFill>
                  <a:schemeClr val="tx1">
                    <a:lumMod val="85000"/>
                    <a:lumOff val="15000"/>
                  </a:schemeClr>
                </a:solidFill>
              </a:rPr>
              <a:t>) 2019 was the second hottest year on record.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highlight>
                  <a:srgbClr val="FFFFFF"/>
                </a:highlight>
              </a:rPr>
              <a:t>BIODIVERSITY LOSS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rPr>
              <a:t>Research has shown that potentially-catastrophic species losses are accelerating. The Dáil passes a motion declaring “a climate and biodiversity emergency” in Ireland. (Irish Times)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highlight>
                  <a:srgbClr val="FFFFFF"/>
                </a:highlight>
              </a:rPr>
              <a:t>IRELAND’S PERFORMANCE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bg2">
                    <a:lumMod val="25000"/>
                  </a:schemeClr>
                </a:solidFill>
              </a:rPr>
              <a:t>Ireland's performance on tackling climate change is rated as poor by many observers. Experts acknowledge that many parts of the new Government's new Climate Action Plan are positive, however they stress the plan must be enacted without delay.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chemeClr val="bg2">
                  <a:lumMod val="25000"/>
                </a:schemeClr>
              </a:solidFill>
              <a:highlight>
                <a:srgbClr val="FFFFFF"/>
              </a:highlight>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chemeClr val="tx1">
                    <a:lumMod val="85000"/>
                    <a:lumOff val="15000"/>
                  </a:schemeClr>
                </a:solidFill>
                <a:highlight>
                  <a:srgbClr val="FFFFFF"/>
                </a:highlight>
              </a:rPr>
              <a:t>IRELAND’S RECORD</a:t>
            </a:r>
          </a:p>
          <a:p>
            <a:pPr algn="ctr"/>
            <a:endParaRPr lang="en-GB" sz="1100" dirty="0">
              <a:solidFill>
                <a:schemeClr val="tx1">
                  <a:lumMod val="85000"/>
                  <a:lumOff val="15000"/>
                </a:schemeClr>
              </a:solidFill>
              <a:highlight>
                <a:srgbClr val="FFFFFF"/>
              </a:highlight>
            </a:endParaRPr>
          </a:p>
          <a:p>
            <a:pPr marL="550863" lvl="1" algn="just">
              <a:tabLst>
                <a:tab pos="2781300" algn="l"/>
              </a:tabLst>
            </a:pPr>
            <a:r>
              <a:rPr lang="en-GB" sz="1100" dirty="0">
                <a:solidFill>
                  <a:schemeClr val="tx1">
                    <a:lumMod val="85000"/>
                    <a:lumOff val="15000"/>
                  </a:schemeClr>
                </a:solidFill>
              </a:rPr>
              <a:t>Ireland has 3rd highest emissions in the EU. </a:t>
            </a:r>
          </a:p>
          <a:p>
            <a:pPr marL="550863" lvl="1" algn="just">
              <a:tabLst>
                <a:tab pos="2781300" algn="l"/>
              </a:tabLst>
            </a:pPr>
            <a:r>
              <a:rPr lang="en-GB" sz="1100" dirty="0">
                <a:solidFill>
                  <a:schemeClr val="tx1">
                    <a:lumMod val="85000"/>
                    <a:lumOff val="15000"/>
                  </a:schemeClr>
                </a:solidFill>
              </a:rPr>
              <a:t>10.7% of Ireland’s land area is covered by forestry; the 2nd lowest proportion in the EU.</a:t>
            </a:r>
          </a:p>
          <a:p>
            <a:pPr marL="550863" lvl="1" algn="just">
              <a:tabLst>
                <a:tab pos="2781300" algn="l"/>
              </a:tabLst>
            </a:pPr>
            <a:r>
              <a:rPr lang="en-GB" sz="1100" dirty="0">
                <a:solidFill>
                  <a:schemeClr val="tx1">
                    <a:lumMod val="85000"/>
                    <a:lumOff val="15000"/>
                  </a:schemeClr>
                </a:solidFill>
              </a:rPr>
              <a:t>Ireland performs poorly on key air pollutants.</a:t>
            </a:r>
          </a:p>
          <a:p>
            <a:pPr marL="550863" lvl="1" algn="just">
              <a:tabLst>
                <a:tab pos="2781300" algn="l"/>
              </a:tabLst>
            </a:pPr>
            <a:r>
              <a:rPr lang="en-GB" sz="1100" dirty="0">
                <a:solidFill>
                  <a:schemeClr val="tx1">
                    <a:lumMod val="85000"/>
                    <a:lumOff val="15000"/>
                  </a:schemeClr>
                </a:solidFill>
              </a:rPr>
              <a:t>Renewable energy accounted for 30.1% of electricity generation in 2017 – the EU28 average was 30.7 per cent. </a:t>
            </a:r>
            <a:r>
              <a:rPr lang="en-GB" sz="1100" dirty="0">
                <a:solidFill>
                  <a:schemeClr val="tx1">
                    <a:lumMod val="85000"/>
                    <a:lumOff val="15000"/>
                  </a:schemeClr>
                </a:solidFill>
                <a:hlinkClick r:id="rId7">
                  <a:extLst>
                    <a:ext uri="{A12FA001-AC4F-418D-AE19-62706E023703}">
                      <ahyp:hlinkClr xmlns:ahyp="http://schemas.microsoft.com/office/drawing/2018/hyperlinkcolor" val="tx"/>
                    </a:ext>
                  </a:extLst>
                </a:hlinkClick>
              </a:rPr>
              <a:t>(Irish Times)</a:t>
            </a:r>
            <a:endParaRPr lang="en-GB" sz="1100" dirty="0">
              <a:solidFill>
                <a:schemeClr val="tx1">
                  <a:lumMod val="85000"/>
                  <a:lumOff val="15000"/>
                </a:schemeClr>
              </a:solidFill>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1100" dirty="0">
              <a:solidFill>
                <a:schemeClr val="bg2">
                  <a:lumMod val="25000"/>
                </a:schemeClr>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1100" dirty="0">
              <a:solidFill>
                <a:schemeClr val="tx1">
                  <a:lumMod val="85000"/>
                  <a:lumOff val="15000"/>
                </a:schemeClr>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IE" sz="1100" dirty="0">
              <a:solidFill>
                <a:schemeClr val="tx1">
                  <a:lumMod val="85000"/>
                  <a:lumOff val="15000"/>
                </a:schemeClr>
              </a:solidFill>
            </a:endParaRPr>
          </a:p>
          <a:p>
            <a:endParaRPr lang="en-IE" dirty="0"/>
          </a:p>
        </p:txBody>
      </p:sp>
    </p:spTree>
    <p:extLst>
      <p:ext uri="{BB962C8B-B14F-4D97-AF65-F5344CB8AC3E}">
        <p14:creationId xmlns:p14="http://schemas.microsoft.com/office/powerpoint/2010/main" val="345091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dirty="0"/>
              <a:t>These are the Party spokespeople for these issues. Below is just a short summary of what they say on the issue. Find out more on their websites or leaflets. </a:t>
            </a:r>
          </a:p>
        </p:txBody>
      </p:sp>
    </p:spTree>
    <p:extLst>
      <p:ext uri="{BB962C8B-B14F-4D97-AF65-F5344CB8AC3E}">
        <p14:creationId xmlns:p14="http://schemas.microsoft.com/office/powerpoint/2010/main" val="29993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gn="l">
              <a:buNone/>
            </a:pPr>
            <a:r>
              <a:rPr lang="en-GB" dirty="0">
                <a:solidFill>
                  <a:schemeClr val="tx1">
                    <a:lumMod val="85000"/>
                    <a:lumOff val="15000"/>
                  </a:schemeClr>
                </a:solidFill>
                <a:highlight>
                  <a:srgbClr val="FFFFFF"/>
                </a:highlight>
                <a:latin typeface="Univers" panose="020B0503020202020204" pitchFamily="34" charset="0"/>
              </a:rPr>
              <a:t>RELIGION IN SCHOOL</a:t>
            </a:r>
          </a:p>
          <a:p>
            <a:pPr algn="just"/>
            <a:r>
              <a:rPr lang="en-GB" sz="1100" dirty="0">
                <a:solidFill>
                  <a:schemeClr val="tx1">
                    <a:lumMod val="75000"/>
                    <a:lumOff val="25000"/>
                  </a:schemeClr>
                </a:solidFill>
              </a:rPr>
              <a:t>90.3% of all primary pupils go to a Catholic school.  Multi-denominational schools account for 5.7% of the total. Church of Ireland schools represent 3% of pupil enrolment. Other faiths accounted for 1%. Only ONE Irish school in 50 is multi-denominational.</a:t>
            </a:r>
            <a:endParaRPr lang="en-GB" sz="1100" dirty="0">
              <a:solidFill>
                <a:schemeClr val="tx1">
                  <a:lumMod val="75000"/>
                  <a:lumOff val="25000"/>
                </a:schemeClr>
              </a:solidFill>
              <a:hlinkClick r:id="rId3">
                <a:extLst>
                  <a:ext uri="{A12FA001-AC4F-418D-AE19-62706E023703}">
                    <ahyp:hlinkClr xmlns:ahyp="http://schemas.microsoft.com/office/drawing/2018/hyperlinkcolor" val="tx"/>
                  </a:ext>
                </a:extLst>
              </a:hlinkClick>
            </a:endParaRPr>
          </a:p>
          <a:p>
            <a:r>
              <a:rPr lang="en-GB" sz="1100" dirty="0">
                <a:solidFill>
                  <a:schemeClr val="tx1">
                    <a:lumMod val="85000"/>
                    <a:lumOff val="15000"/>
                  </a:schemeClr>
                </a:solidFill>
                <a:latin typeface="Univers"/>
              </a:rPr>
              <a:t>Schools in Ireland are struggling to handle students who do not practice religion or believe in God. A report said that non-believers are often treated like "second-class citizens," and that schools regularly ignore guidelines put in place to accommodate non-religious students. (</a:t>
            </a:r>
            <a:r>
              <a:rPr lang="en-GB" sz="1100" dirty="0">
                <a:solidFill>
                  <a:schemeClr val="tx1">
                    <a:lumMod val="85000"/>
                    <a:lumOff val="15000"/>
                  </a:schemeClr>
                </a:solidFill>
                <a:latin typeface="Univers"/>
                <a:hlinkClick r:id="rId4">
                  <a:extLst>
                    <a:ext uri="{A12FA001-AC4F-418D-AE19-62706E023703}">
                      <ahyp:hlinkClr xmlns:ahyp="http://schemas.microsoft.com/office/drawing/2018/hyperlinkcolor" val="tx"/>
                    </a:ext>
                  </a:extLst>
                </a:hlinkClick>
              </a:rPr>
              <a:t>Irish Times</a:t>
            </a:r>
            <a:r>
              <a:rPr lang="en-GB" sz="1100" dirty="0">
                <a:solidFill>
                  <a:schemeClr val="tx1">
                    <a:lumMod val="85000"/>
                    <a:lumOff val="15000"/>
                  </a:schemeClr>
                </a:solidFill>
                <a:latin typeface="Univers"/>
              </a:rPr>
              <a:t>)</a:t>
            </a:r>
            <a:endParaRPr lang="en-GB" sz="1100" dirty="0">
              <a:solidFill>
                <a:schemeClr val="tx1">
                  <a:lumMod val="85000"/>
                  <a:lumOff val="15000"/>
                </a:schemeClr>
              </a:solidFill>
              <a:latin typeface="Univers" panose="020B0503020202020204" pitchFamily="34" charset="0"/>
            </a:endParaRPr>
          </a:p>
          <a:p>
            <a:r>
              <a:rPr lang="en-GB" sz="1100" dirty="0">
                <a:solidFill>
                  <a:schemeClr val="tx1">
                    <a:lumMod val="85000"/>
                    <a:lumOff val="15000"/>
                  </a:schemeClr>
                </a:solidFill>
              </a:rPr>
              <a:t>-In 2019, Ireland's 15-year-olds outperformed other teenagers in reading, science, and mathematics. When compared to the same students, though, Irish students said they were generally more unhappy with their lives than students in other nations.  (</a:t>
            </a:r>
            <a:r>
              <a:rPr lang="en-GB" sz="1100" dirty="0">
                <a:solidFill>
                  <a:schemeClr val="tx1">
                    <a:lumMod val="85000"/>
                    <a:lumOff val="15000"/>
                  </a:schemeClr>
                </a:solidFill>
                <a:hlinkClick r:id="rId5"/>
              </a:rPr>
              <a:t>The Journal</a:t>
            </a:r>
            <a:r>
              <a:rPr lang="en-GB" sz="1100" dirty="0">
                <a:solidFill>
                  <a:schemeClr val="tx1">
                    <a:lumMod val="85000"/>
                    <a:lumOff val="15000"/>
                  </a:schemeClr>
                </a:solidFill>
              </a:rPr>
              <a:t>)</a:t>
            </a:r>
          </a:p>
          <a:p>
            <a:pPr fontAlgn="base"/>
            <a:r>
              <a:rPr lang="en-GB" sz="1100" dirty="0">
                <a:solidFill>
                  <a:schemeClr val="tx1">
                    <a:lumMod val="85000"/>
                    <a:lumOff val="15000"/>
                  </a:schemeClr>
                </a:solidFill>
              </a:rPr>
              <a:t>-Ireland has a highly educated population. However, in recent years, there has been little investment in the field of education. Of 35 nations surveyed, Ireland invested the least in secondary school education, just 1.2% of its GDP on second-level education. Overall, only 3.5% of the GDP was invested in education. (</a:t>
            </a:r>
            <a:r>
              <a:rPr lang="en-GB" sz="1100" dirty="0">
                <a:solidFill>
                  <a:schemeClr val="tx1">
                    <a:lumMod val="85000"/>
                    <a:lumOff val="15000"/>
                  </a:schemeClr>
                </a:solidFill>
                <a:hlinkClick r:id="rId6"/>
              </a:rPr>
              <a:t>Irish Examiner</a:t>
            </a:r>
            <a:r>
              <a:rPr lang="en-GB" sz="1100" dirty="0">
                <a:solidFill>
                  <a:schemeClr val="tx1">
                    <a:lumMod val="85000"/>
                    <a:lumOff val="15000"/>
                  </a:schemeClr>
                </a:solidFill>
              </a:rPr>
              <a:t>)</a:t>
            </a:r>
          </a:p>
          <a:p>
            <a:pPr marL="158750" indent="0" algn="l">
              <a:buNone/>
            </a:pPr>
            <a:r>
              <a:rPr lang="en-GB" dirty="0">
                <a:solidFill>
                  <a:schemeClr val="tx1">
                    <a:lumMod val="85000"/>
                    <a:lumOff val="15000"/>
                  </a:schemeClr>
                </a:solidFill>
                <a:highlight>
                  <a:srgbClr val="FFFFFF"/>
                </a:highlight>
              </a:rPr>
              <a:t>EDUCATION INEQUALITY</a:t>
            </a:r>
            <a:endParaRPr lang="en-GB" dirty="0">
              <a:highlight>
                <a:srgbClr val="FFFFFF"/>
              </a:highlight>
            </a:endParaRPr>
          </a:p>
          <a:p>
            <a:pPr algn="just" fontAlgn="base"/>
            <a:r>
              <a:rPr lang="en-GB" sz="1100" dirty="0">
                <a:solidFill>
                  <a:schemeClr val="tx1">
                    <a:lumMod val="75000"/>
                    <a:lumOff val="25000"/>
                  </a:schemeClr>
                </a:solidFill>
              </a:rPr>
              <a:t>Ireland ranks 2nd out of 41 nations in reducing education inequality. (UNICEF) Yet some groups like travellers, children experiencing homelessness and children in need of learning support are being left behind due to insufficient educational supports. The majority of disadvantaged children do not go to DEIS schools that access extra support. </a:t>
            </a:r>
          </a:p>
          <a:p>
            <a:pPr marL="158750" indent="0" algn="l">
              <a:buNone/>
            </a:pPr>
            <a:r>
              <a:rPr lang="en-GB" dirty="0">
                <a:solidFill>
                  <a:schemeClr val="tx1">
                    <a:lumMod val="85000"/>
                    <a:lumOff val="15000"/>
                  </a:schemeClr>
                </a:solidFill>
                <a:highlight>
                  <a:srgbClr val="FFFFFF"/>
                </a:highlight>
              </a:rPr>
              <a:t>CURRICULUM</a:t>
            </a:r>
            <a:endParaRPr lang="en-GB" sz="1200" dirty="0">
              <a:solidFill>
                <a:schemeClr val="tx1">
                  <a:lumMod val="85000"/>
                  <a:lumOff val="15000"/>
                </a:schemeClr>
              </a:solidFill>
              <a:highlight>
                <a:srgbClr val="FFFFFF"/>
              </a:highlight>
            </a:endParaRPr>
          </a:p>
          <a:p>
            <a:pPr algn="just"/>
            <a:r>
              <a:rPr lang="en-GB" sz="1100" dirty="0">
                <a:solidFill>
                  <a:schemeClr val="tx1">
                    <a:lumMod val="75000"/>
                    <a:lumOff val="25000"/>
                  </a:schemeClr>
                </a:solidFill>
              </a:rPr>
              <a:t>Is the wider education system fit for purpose to meet the needs of school-leavers in the 21st century? Are too many school-leavers emerging from an exam-obsessed second-level where they are “taught to the test” and not learning to think for themselves?</a:t>
            </a:r>
          </a:p>
          <a:p>
            <a:pPr marL="158750" indent="0" algn="just">
              <a:buNone/>
            </a:pPr>
            <a:r>
              <a:rPr lang="en-IE" dirty="0">
                <a:solidFill>
                  <a:schemeClr val="tx1">
                    <a:lumMod val="85000"/>
                    <a:lumOff val="15000"/>
                  </a:schemeClr>
                </a:solidFill>
                <a:highlight>
                  <a:srgbClr val="FFFFFF"/>
                </a:highlight>
              </a:rPr>
              <a:t>COST OF EDUCATION </a:t>
            </a:r>
            <a:endParaRPr lang="en-US" sz="1100" dirty="0">
              <a:solidFill>
                <a:srgbClr val="000000"/>
              </a:solidFill>
              <a:highlight>
                <a:srgbClr val="FFFFFF"/>
              </a:highlight>
            </a:endParaRPr>
          </a:p>
          <a:p>
            <a:pPr marL="457200" indent="-298450" algn="just"/>
            <a:r>
              <a:rPr lang="en-IE" sz="1100" dirty="0">
                <a:solidFill>
                  <a:schemeClr val="tx1">
                    <a:lumMod val="75000"/>
                    <a:lumOff val="25000"/>
                  </a:schemeClr>
                </a:solidFill>
              </a:rPr>
              <a:t>The cost of schoolbooks, uniforms, afterschool activities, school trips, and voluntary contributions can be a challenge for many parents. Average cost of school is €800 primary to €1700 secondary a year per pupil.</a:t>
            </a:r>
          </a:p>
          <a:p>
            <a:pPr marL="158750" indent="0" algn="l">
              <a:buNone/>
            </a:pPr>
            <a:r>
              <a:rPr lang="en-GB" dirty="0">
                <a:solidFill>
                  <a:schemeClr val="tx1">
                    <a:lumMod val="75000"/>
                    <a:lumOff val="25000"/>
                  </a:schemeClr>
                </a:solidFill>
                <a:highlight>
                  <a:srgbClr val="FFFFFF"/>
                </a:highlight>
                <a:latin typeface="Univers" panose="020B0503020202020204" pitchFamily="34" charset="0"/>
              </a:rPr>
              <a:t>EXAMS/LEAVING CERT</a:t>
            </a:r>
          </a:p>
          <a:p>
            <a:pPr algn="just"/>
            <a:r>
              <a:rPr lang="en-GB" sz="1100" dirty="0">
                <a:solidFill>
                  <a:schemeClr val="tx1">
                    <a:lumMod val="75000"/>
                    <a:lumOff val="25000"/>
                  </a:schemeClr>
                </a:solidFill>
              </a:rPr>
              <a:t>The high-stakes nature of the exam, heavy workloads, and focus on rote learning are just some of the reasons why students, parents and teachers believe it is time to reform the current Leaving Cert cycle, according to a new study. (ERSI</a:t>
            </a:r>
            <a:r>
              <a:rPr lang="en-GB" dirty="0">
                <a:solidFill>
                  <a:schemeClr val="tx1">
                    <a:lumMod val="75000"/>
                    <a:lumOff val="25000"/>
                  </a:schemeClr>
                </a:solidFill>
              </a:rPr>
              <a:t>)</a:t>
            </a:r>
            <a:endParaRPr lang="en-GB" dirty="0">
              <a:solidFill>
                <a:schemeClr val="tx1">
                  <a:lumMod val="75000"/>
                  <a:lumOff val="25000"/>
                </a:schemeClr>
              </a:solidFill>
              <a:latin typeface="Univers" panose="020B0503020202020204" pitchFamily="34" charset="0"/>
            </a:endParaRPr>
          </a:p>
          <a:p>
            <a:pPr marL="158750" indent="0" algn="l">
              <a:buNone/>
            </a:pPr>
            <a:r>
              <a:rPr lang="en-GB" dirty="0">
                <a:solidFill>
                  <a:schemeClr val="tx1">
                    <a:lumMod val="75000"/>
                    <a:lumOff val="25000"/>
                  </a:schemeClr>
                </a:solidFill>
                <a:highlight>
                  <a:srgbClr val="FFFFFF"/>
                </a:highlight>
              </a:rPr>
              <a:t>INVESTMENT IN EDUCATION</a:t>
            </a:r>
          </a:p>
          <a:p>
            <a:pPr algn="just"/>
            <a:r>
              <a:rPr lang="en-GB" sz="1100" dirty="0">
                <a:solidFill>
                  <a:schemeClr val="tx1">
                    <a:lumMod val="75000"/>
                    <a:lumOff val="25000"/>
                  </a:schemeClr>
                </a:solidFill>
              </a:rPr>
              <a:t>Spending on education has not kept up with rising number of students.</a:t>
            </a:r>
            <a:r>
              <a:rPr lang="en-GB" sz="1100" dirty="0">
                <a:solidFill>
                  <a:schemeClr val="tx1">
                    <a:lumMod val="75000"/>
                    <a:lumOff val="25000"/>
                  </a:schemeClr>
                </a:solidFill>
                <a:hlinkClick r:id="rId7">
                  <a:extLst>
                    <a:ext uri="{A12FA001-AC4F-418D-AE19-62706E023703}">
                      <ahyp:hlinkClr xmlns:ahyp="http://schemas.microsoft.com/office/drawing/2018/hyperlinkcolor" val="tx"/>
                    </a:ext>
                  </a:extLst>
                </a:hlinkClick>
              </a:rPr>
              <a:t> (Independent)</a:t>
            </a:r>
            <a:r>
              <a:rPr lang="en-GB" sz="1100" dirty="0">
                <a:solidFill>
                  <a:schemeClr val="tx1">
                    <a:lumMod val="75000"/>
                    <a:lumOff val="25000"/>
                  </a:schemeClr>
                </a:solidFill>
              </a:rPr>
              <a:t> Ireland spends 10.7 billion in 2019 on education. We spend 2.5% of GDP on education. The </a:t>
            </a:r>
            <a:r>
              <a:rPr lang="en-GB" sz="1100" dirty="0">
                <a:solidFill>
                  <a:schemeClr val="tx1">
                    <a:lumMod val="75000"/>
                    <a:lumOff val="25000"/>
                  </a:schemeClr>
                </a:solidFill>
                <a:hlinkClick r:id="rId8">
                  <a:extLst>
                    <a:ext uri="{A12FA001-AC4F-418D-AE19-62706E023703}">
                      <ahyp:hlinkClr xmlns:ahyp="http://schemas.microsoft.com/office/drawing/2018/hyperlinkcolor" val="tx"/>
                    </a:ext>
                  </a:extLst>
                </a:hlinkClick>
              </a:rPr>
              <a:t>OECD</a:t>
            </a:r>
            <a:r>
              <a:rPr lang="en-GB" sz="1100" dirty="0">
                <a:solidFill>
                  <a:schemeClr val="tx1">
                    <a:lumMod val="75000"/>
                    <a:lumOff val="25000"/>
                  </a:schemeClr>
                </a:solidFill>
              </a:rPr>
              <a:t> indicates this is the third lowest spending in the EU.</a:t>
            </a:r>
          </a:p>
          <a:p>
            <a:pPr marL="86995" algn="just"/>
            <a:endParaRPr lang="en-IE" sz="1100" dirty="0">
              <a:solidFill>
                <a:schemeClr val="tx1">
                  <a:lumMod val="75000"/>
                  <a:lumOff val="25000"/>
                </a:schemeClr>
              </a:solidFill>
            </a:endParaRPr>
          </a:p>
          <a:p>
            <a:pPr algn="just"/>
            <a:endParaRPr lang="en-IE" sz="1100" dirty="0">
              <a:solidFill>
                <a:schemeClr val="tx1">
                  <a:lumMod val="75000"/>
                  <a:lumOff val="25000"/>
                </a:schemeClr>
              </a:solidFill>
            </a:endParaRPr>
          </a:p>
          <a:p>
            <a:pPr algn="just" fontAlgn="base"/>
            <a:endParaRPr lang="en-GB" sz="1100" dirty="0">
              <a:solidFill>
                <a:schemeClr val="tx1">
                  <a:lumMod val="75000"/>
                  <a:lumOff val="25000"/>
                </a:schemeClr>
              </a:solidFill>
            </a:endParaRPr>
          </a:p>
          <a:p>
            <a:pPr fontAlgn="base"/>
            <a:endParaRPr lang="en-GB" sz="1100" dirty="0">
              <a:solidFill>
                <a:schemeClr val="tx1">
                  <a:lumMod val="85000"/>
                  <a:lumOff val="15000"/>
                </a:schemeClr>
              </a:solidFill>
            </a:endParaRPr>
          </a:p>
          <a:p>
            <a:endParaRPr lang="en-IE" dirty="0"/>
          </a:p>
        </p:txBody>
      </p:sp>
    </p:spTree>
    <p:extLst>
      <p:ext uri="{BB962C8B-B14F-4D97-AF65-F5344CB8AC3E}">
        <p14:creationId xmlns:p14="http://schemas.microsoft.com/office/powerpoint/2010/main" val="66594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IE" dirty="0"/>
              <a:t>These are the Party spokespeople for these issues. Below is just a short summary of what they say on the issue. Find out more on their websites or leaflets. </a:t>
            </a:r>
          </a:p>
          <a:p>
            <a:pPr marL="158750" indent="0">
              <a:buNone/>
            </a:pPr>
            <a:endParaRPr lang="en-IE" dirty="0"/>
          </a:p>
        </p:txBody>
      </p:sp>
    </p:spTree>
    <p:extLst>
      <p:ext uri="{BB962C8B-B14F-4D97-AF65-F5344CB8AC3E}">
        <p14:creationId xmlns:p14="http://schemas.microsoft.com/office/powerpoint/2010/main" val="407014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gn="l" fontAlgn="base">
              <a:buNone/>
            </a:pPr>
            <a:r>
              <a:rPr lang="en-US" dirty="0">
                <a:solidFill>
                  <a:schemeClr val="tx1"/>
                </a:solidFill>
                <a:highlight>
                  <a:srgbClr val="FFFFFF"/>
                </a:highlight>
              </a:rPr>
              <a:t>HOSPITAL WAIT TIMES</a:t>
            </a:r>
            <a:endParaRPr lang="en-GB" sz="1100" dirty="0">
              <a:solidFill>
                <a:schemeClr val="tx1">
                  <a:lumMod val="85000"/>
                  <a:lumOff val="15000"/>
                </a:schemeClr>
              </a:solidFill>
            </a:endParaRPr>
          </a:p>
          <a:p>
            <a:pPr algn="just"/>
            <a:r>
              <a:rPr lang="en-GB" sz="1100" dirty="0">
                <a:solidFill>
                  <a:schemeClr val="tx1">
                    <a:lumMod val="85000"/>
                    <a:lumOff val="15000"/>
                  </a:schemeClr>
                </a:solidFill>
              </a:rPr>
              <a:t>Hospital waiting lists reached record highs this year. In July, a total of 564,829 people were waiting for an outpatient appointment. There were reportedly 46,949 children waiting to see a paediatrician for an outpatient visit. (</a:t>
            </a:r>
            <a:r>
              <a:rPr lang="en-GB" sz="1100" dirty="0">
                <a:solidFill>
                  <a:schemeClr val="tx1">
                    <a:lumMod val="85000"/>
                    <a:lumOff val="15000"/>
                  </a:schemeClr>
                </a:solidFill>
                <a:hlinkClick r:id="rId3">
                  <a:extLst>
                    <a:ext uri="{A12FA001-AC4F-418D-AE19-62706E023703}">
                      <ahyp:hlinkClr xmlns:ahyp="http://schemas.microsoft.com/office/drawing/2018/hyperlinkcolor" val="tx"/>
                    </a:ext>
                  </a:extLst>
                </a:hlinkClick>
              </a:rPr>
              <a:t>Irish Times</a:t>
            </a:r>
            <a:r>
              <a:rPr lang="en-GB" sz="1100" dirty="0">
                <a:solidFill>
                  <a:schemeClr val="tx1">
                    <a:lumMod val="85000"/>
                    <a:lumOff val="15000"/>
                  </a:schemeClr>
                </a:solidFill>
              </a:rPr>
              <a:t>)</a:t>
            </a:r>
          </a:p>
          <a:p>
            <a:pPr marL="158750" indent="0" algn="l">
              <a:buNone/>
            </a:pPr>
            <a:endParaRPr lang="en-US" dirty="0">
              <a:solidFill>
                <a:schemeClr val="tx1">
                  <a:lumMod val="85000"/>
                  <a:lumOff val="15000"/>
                </a:schemeClr>
              </a:solidFill>
              <a:highlight>
                <a:srgbClr val="FFFFFF"/>
              </a:highlight>
            </a:endParaRPr>
          </a:p>
          <a:p>
            <a:pPr marL="158750" indent="0" algn="l">
              <a:buNone/>
            </a:pPr>
            <a:r>
              <a:rPr lang="en-US" dirty="0">
                <a:solidFill>
                  <a:schemeClr val="tx1">
                    <a:lumMod val="85000"/>
                    <a:lumOff val="15000"/>
                  </a:schemeClr>
                </a:solidFill>
                <a:highlight>
                  <a:srgbClr val="FFFFFF"/>
                </a:highlight>
              </a:rPr>
              <a:t>MENTAL HEALTH IN YOUTH</a:t>
            </a:r>
            <a:endParaRPr lang="en-IE" sz="1100" dirty="0">
              <a:solidFill>
                <a:schemeClr val="tx1">
                  <a:lumMod val="85000"/>
                  <a:lumOff val="15000"/>
                </a:schemeClr>
              </a:solidFill>
            </a:endParaRPr>
          </a:p>
          <a:p>
            <a:pPr algn="just"/>
            <a:r>
              <a:rPr lang="en-IE" sz="1100" dirty="0">
                <a:solidFill>
                  <a:schemeClr val="tx1">
                    <a:lumMod val="85000"/>
                    <a:lumOff val="15000"/>
                  </a:schemeClr>
                </a:solidFill>
              </a:rPr>
              <a:t>Amongst children 11-13, the RCSI said that 15.4% of them were experiencing a mental disorder like anxiety. It also reported that 31.2% of 11-13-year-olds had experienced a mental disorder at some point. (</a:t>
            </a:r>
            <a:r>
              <a:rPr lang="en-IE" sz="1100" dirty="0">
                <a:solidFill>
                  <a:schemeClr val="tx1">
                    <a:lumMod val="85000"/>
                    <a:lumOff val="15000"/>
                  </a:schemeClr>
                </a:solidFill>
                <a:hlinkClick r:id="rId4">
                  <a:extLst>
                    <a:ext uri="{A12FA001-AC4F-418D-AE19-62706E023703}">
                      <ahyp:hlinkClr xmlns:ahyp="http://schemas.microsoft.com/office/drawing/2018/hyperlinkcolor" val="tx"/>
                    </a:ext>
                  </a:extLst>
                </a:hlinkClick>
              </a:rPr>
              <a:t>Royal College of Surgeons-Ireland</a:t>
            </a:r>
            <a:r>
              <a:rPr lang="en-IE" sz="1100" dirty="0">
                <a:solidFill>
                  <a:schemeClr val="tx1">
                    <a:lumMod val="85000"/>
                    <a:lumOff val="15000"/>
                  </a:schemeClr>
                </a:solidFill>
              </a:rPr>
              <a:t>)</a:t>
            </a:r>
          </a:p>
          <a:p>
            <a:pPr marL="158750" indent="0" algn="l">
              <a:buNone/>
            </a:pPr>
            <a:endParaRPr lang="en-IE" dirty="0">
              <a:solidFill>
                <a:schemeClr val="tx1">
                  <a:lumMod val="85000"/>
                  <a:lumOff val="15000"/>
                </a:schemeClr>
              </a:solidFill>
              <a:highlight>
                <a:srgbClr val="FFFFFF"/>
              </a:highlight>
            </a:endParaRPr>
          </a:p>
          <a:p>
            <a:pPr marL="158750" indent="0" algn="l">
              <a:buNone/>
            </a:pPr>
            <a:r>
              <a:rPr lang="en-IE" dirty="0">
                <a:solidFill>
                  <a:schemeClr val="tx1">
                    <a:lumMod val="85000"/>
                    <a:lumOff val="15000"/>
                  </a:schemeClr>
                </a:solidFill>
                <a:highlight>
                  <a:srgbClr val="FFFFFF"/>
                </a:highlight>
              </a:rPr>
              <a:t>PRESCRIPTION DRUG COST</a:t>
            </a:r>
            <a:endParaRPr lang="en-US" dirty="0">
              <a:solidFill>
                <a:schemeClr val="tx1">
                  <a:lumMod val="85000"/>
                  <a:lumOff val="15000"/>
                </a:schemeClr>
              </a:solidFill>
              <a:highlight>
                <a:srgbClr val="FFFFFF"/>
              </a:highlight>
            </a:endParaRPr>
          </a:p>
          <a:p>
            <a:pPr algn="just"/>
            <a:r>
              <a:rPr lang="en-IE" sz="1100" dirty="0">
                <a:solidFill>
                  <a:schemeClr val="tx1">
                    <a:lumMod val="85000"/>
                    <a:lumOff val="15000"/>
                  </a:schemeClr>
                </a:solidFill>
              </a:rPr>
              <a:t>In Ireland, the average person pays six times the global average for generic drugs. That being said, Ireland also reportedly pays 14% less for branded drugs than the other 50 nations surveyed. (</a:t>
            </a:r>
            <a:r>
              <a:rPr lang="en-IE" sz="1100" dirty="0">
                <a:solidFill>
                  <a:schemeClr val="tx1">
                    <a:lumMod val="85000"/>
                    <a:lumOff val="15000"/>
                  </a:schemeClr>
                </a:solidFill>
                <a:hlinkClick r:id="rId5">
                  <a:extLst>
                    <a:ext uri="{A12FA001-AC4F-418D-AE19-62706E023703}">
                      <ahyp:hlinkClr xmlns:ahyp="http://schemas.microsoft.com/office/drawing/2018/hyperlinkcolor" val="tx"/>
                    </a:ext>
                  </a:extLst>
                </a:hlinkClick>
              </a:rPr>
              <a:t>Irish Times</a:t>
            </a:r>
            <a:r>
              <a:rPr lang="en-IE" sz="1100" dirty="0">
                <a:solidFill>
                  <a:schemeClr val="tx1">
                    <a:lumMod val="85000"/>
                    <a:lumOff val="15000"/>
                  </a:schemeClr>
                </a:solidFill>
              </a:rPr>
              <a:t>)</a:t>
            </a:r>
          </a:p>
          <a:p>
            <a:pPr marL="158750" indent="0" algn="l">
              <a:buNone/>
            </a:pPr>
            <a:endParaRPr lang="en-GB" dirty="0">
              <a:solidFill>
                <a:schemeClr val="tx1">
                  <a:lumMod val="85000"/>
                  <a:lumOff val="15000"/>
                </a:schemeClr>
              </a:solidFill>
              <a:highlight>
                <a:srgbClr val="FFFFFF"/>
              </a:highlight>
            </a:endParaRPr>
          </a:p>
          <a:p>
            <a:pPr marL="158750" indent="0" algn="l">
              <a:buNone/>
            </a:pPr>
            <a:r>
              <a:rPr lang="en-GB" dirty="0">
                <a:solidFill>
                  <a:schemeClr val="tx1">
                    <a:lumMod val="85000"/>
                    <a:lumOff val="15000"/>
                  </a:schemeClr>
                </a:solidFill>
                <a:highlight>
                  <a:srgbClr val="FFFFFF"/>
                </a:highlight>
              </a:rPr>
              <a:t>OBESITY EPIDEMIC</a:t>
            </a:r>
          </a:p>
          <a:p>
            <a:pPr algn="just"/>
            <a:r>
              <a:rPr lang="en-GB" sz="1100" dirty="0">
                <a:solidFill>
                  <a:schemeClr val="tx1">
                    <a:lumMod val="85000"/>
                    <a:lumOff val="15000"/>
                  </a:schemeClr>
                </a:solidFill>
              </a:rPr>
              <a:t>Currently, one in five Irish school children is classified as obese or overweight. The World Health Organization predicted that by 2025 in Ireland, 2,000 children will have Type 2 Diabetes, 19,000 will have high blood pressure, and 27,000 will have first stage fatty liver disease. (</a:t>
            </a:r>
            <a:r>
              <a:rPr lang="en-GB" sz="1100" dirty="0">
                <a:solidFill>
                  <a:schemeClr val="tx1">
                    <a:lumMod val="85000"/>
                    <a:lumOff val="15000"/>
                  </a:schemeClr>
                </a:solidFill>
                <a:hlinkClick r:id="rId6">
                  <a:extLst>
                    <a:ext uri="{A12FA001-AC4F-418D-AE19-62706E023703}">
                      <ahyp:hlinkClr xmlns:ahyp="http://schemas.microsoft.com/office/drawing/2018/hyperlinkcolor" val="tx"/>
                    </a:ext>
                  </a:extLst>
                </a:hlinkClick>
              </a:rPr>
              <a:t>Irish Heart Foundation</a:t>
            </a:r>
            <a:r>
              <a:rPr lang="en-GB" sz="1100" dirty="0">
                <a:solidFill>
                  <a:schemeClr val="tx1">
                    <a:lumMod val="85000"/>
                    <a:lumOff val="15000"/>
                  </a:schemeClr>
                </a:solidFill>
              </a:rPr>
              <a:t>)</a:t>
            </a:r>
            <a:endParaRPr lang="en-GB" sz="1100" dirty="0">
              <a:solidFill>
                <a:schemeClr val="tx1">
                  <a:lumMod val="85000"/>
                  <a:lumOff val="15000"/>
                </a:schemeClr>
              </a:solidFill>
              <a:latin typeface="Univers" panose="020B0503020202020204" pitchFamily="34" charset="0"/>
            </a:endParaRPr>
          </a:p>
          <a:p>
            <a:pPr marL="158750" indent="0" algn="l">
              <a:buNone/>
            </a:pPr>
            <a:endParaRPr lang="en-GB" sz="1100" dirty="0">
              <a:solidFill>
                <a:schemeClr val="tx1">
                  <a:lumMod val="85000"/>
                  <a:lumOff val="15000"/>
                </a:schemeClr>
              </a:solidFill>
              <a:highlight>
                <a:srgbClr val="FFFFFF"/>
              </a:highlight>
            </a:endParaRPr>
          </a:p>
          <a:p>
            <a:pPr marL="158750" indent="0" algn="l">
              <a:buNone/>
            </a:pPr>
            <a:r>
              <a:rPr lang="en-GB" sz="1100" dirty="0">
                <a:solidFill>
                  <a:schemeClr val="tx1">
                    <a:lumMod val="85000"/>
                    <a:lumOff val="15000"/>
                  </a:schemeClr>
                </a:solidFill>
                <a:highlight>
                  <a:srgbClr val="FFFFFF"/>
                </a:highlight>
              </a:rPr>
              <a:t>ALCOHOL ABUSE</a:t>
            </a:r>
          </a:p>
          <a:p>
            <a:pPr algn="just"/>
            <a:r>
              <a:rPr lang="en-GB" sz="1100" dirty="0">
                <a:solidFill>
                  <a:schemeClr val="tx1">
                    <a:lumMod val="85000"/>
                    <a:lumOff val="15000"/>
                  </a:schemeClr>
                </a:solidFill>
              </a:rPr>
              <a:t>Although the rate of alcohol intake has fallen in many Western nations, it continues to rise in Ireland. Reports show that 54% of Irish men were classified as heavy episodic drinkers while 26% of women fell in the same category. And, compared with other nations, Irish citizens consume approximately twice the global average of alcohol. </a:t>
            </a:r>
            <a:r>
              <a:rPr lang="en-GB" sz="1100" dirty="0">
                <a:solidFill>
                  <a:schemeClr val="bg2">
                    <a:lumMod val="25000"/>
                  </a:schemeClr>
                </a:solidFill>
              </a:rPr>
              <a:t>(</a:t>
            </a:r>
            <a:r>
              <a:rPr lang="en-GB" sz="1100" dirty="0">
                <a:solidFill>
                  <a:schemeClr val="bg2">
                    <a:lumMod val="25000"/>
                  </a:schemeClr>
                </a:solidFill>
                <a:hlinkClick r:id="rId7">
                  <a:extLst>
                    <a:ext uri="{A12FA001-AC4F-418D-AE19-62706E023703}">
                      <ahyp:hlinkClr xmlns:ahyp="http://schemas.microsoft.com/office/drawing/2018/hyperlinkcolor" val="tx"/>
                    </a:ext>
                  </a:extLst>
                </a:hlinkClick>
              </a:rPr>
              <a:t>Irish Times</a:t>
            </a:r>
            <a:r>
              <a:rPr lang="en-GB" sz="1100" dirty="0">
                <a:solidFill>
                  <a:schemeClr val="bg2">
                    <a:lumMod val="25000"/>
                  </a:schemeClr>
                </a:solidFill>
              </a:rPr>
              <a:t>)</a:t>
            </a:r>
          </a:p>
          <a:p>
            <a:pPr marL="158750" indent="0" algn="l">
              <a:buNone/>
            </a:pPr>
            <a:endParaRPr lang="en-GB" dirty="0">
              <a:solidFill>
                <a:schemeClr val="bg2">
                  <a:lumMod val="25000"/>
                </a:schemeClr>
              </a:solidFill>
              <a:highlight>
                <a:srgbClr val="FFFFFF"/>
              </a:highlight>
            </a:endParaRPr>
          </a:p>
          <a:p>
            <a:pPr marL="158750" indent="0" algn="l">
              <a:buNone/>
            </a:pPr>
            <a:r>
              <a:rPr lang="en-GB" dirty="0">
                <a:solidFill>
                  <a:schemeClr val="bg2">
                    <a:lumMod val="25000"/>
                  </a:schemeClr>
                </a:solidFill>
                <a:highlight>
                  <a:srgbClr val="FFFFFF"/>
                </a:highlight>
              </a:rPr>
              <a:t>FOOD POVERTY</a:t>
            </a:r>
          </a:p>
          <a:p>
            <a:pPr algn="just"/>
            <a:r>
              <a:rPr lang="en-GB" sz="1100" dirty="0">
                <a:solidFill>
                  <a:schemeClr val="bg2">
                    <a:lumMod val="25000"/>
                  </a:schemeClr>
                </a:solidFill>
              </a:rPr>
              <a:t>10% of Irish people live in food</a:t>
            </a:r>
            <a:r>
              <a:rPr lang="en-GB" sz="1100" b="1" dirty="0">
                <a:solidFill>
                  <a:schemeClr val="bg2">
                    <a:lumMod val="25000"/>
                  </a:schemeClr>
                </a:solidFill>
              </a:rPr>
              <a:t> </a:t>
            </a:r>
            <a:r>
              <a:rPr lang="en-GB" sz="1100" dirty="0">
                <a:solidFill>
                  <a:schemeClr val="bg2">
                    <a:lumMod val="25000"/>
                  </a:schemeClr>
                </a:solidFill>
              </a:rPr>
              <a:t>poverty, study shows. Lower-income families have to spend up to a third of their income to afford enough food. That is according to a new </a:t>
            </a:r>
            <a:r>
              <a:rPr lang="en-GB" sz="1100" dirty="0" err="1">
                <a:solidFill>
                  <a:schemeClr val="bg2">
                    <a:lumMod val="25000"/>
                  </a:schemeClr>
                </a:solidFill>
              </a:rPr>
              <a:t>Safefood</a:t>
            </a:r>
            <a:r>
              <a:rPr lang="en-GB" sz="1100" dirty="0">
                <a:solidFill>
                  <a:schemeClr val="bg2">
                    <a:lumMod val="25000"/>
                  </a:schemeClr>
                </a:solidFill>
              </a:rPr>
              <a:t> study which also found that 10% of the population lives in </a:t>
            </a:r>
            <a:r>
              <a:rPr lang="en-GB" sz="1100" b="1" dirty="0">
                <a:solidFill>
                  <a:schemeClr val="bg2">
                    <a:lumMod val="25000"/>
                  </a:schemeClr>
                </a:solidFill>
              </a:rPr>
              <a:t>'food poverty</a:t>
            </a:r>
            <a:r>
              <a:rPr lang="en-GB" sz="1100" dirty="0">
                <a:solidFill>
                  <a:schemeClr val="bg2">
                    <a:lumMod val="25000"/>
                  </a:schemeClr>
                </a:solidFill>
              </a:rPr>
              <a:t>'.</a:t>
            </a:r>
            <a:endParaRPr lang="en-GB" sz="1100" dirty="0">
              <a:solidFill>
                <a:schemeClr val="bg2">
                  <a:lumMod val="25000"/>
                </a:schemeClr>
              </a:solidFill>
              <a:latin typeface="Univers" panose="020B0503020202020204" pitchFamily="34" charset="0"/>
            </a:endParaRPr>
          </a:p>
          <a:p>
            <a:pPr algn="just"/>
            <a:endParaRPr lang="en-GB" sz="1100" dirty="0">
              <a:solidFill>
                <a:schemeClr val="bg2">
                  <a:lumMod val="25000"/>
                </a:schemeClr>
              </a:solidFill>
              <a:latin typeface="Univers" panose="020B0503020202020204" pitchFamily="34" charset="0"/>
            </a:endParaRPr>
          </a:p>
          <a:p>
            <a:pPr algn="just"/>
            <a:endParaRPr lang="en-IE" sz="1100" dirty="0">
              <a:solidFill>
                <a:schemeClr val="tx1">
                  <a:lumMod val="85000"/>
                  <a:lumOff val="15000"/>
                </a:schemeClr>
              </a:solidFill>
            </a:endParaRPr>
          </a:p>
          <a:p>
            <a:pPr marL="158750" indent="0">
              <a:buNone/>
            </a:pPr>
            <a:endParaRPr lang="en-IE" dirty="0"/>
          </a:p>
        </p:txBody>
      </p:sp>
    </p:spTree>
    <p:extLst>
      <p:ext uri="{BB962C8B-B14F-4D97-AF65-F5344CB8AC3E}">
        <p14:creationId xmlns:p14="http://schemas.microsoft.com/office/powerpoint/2010/main" val="389247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dirty="0"/>
              <a:t>These are the Party spokespeople for these issues. Below is a just short summary of what they say on the issue. Find out more on their websites or leaflets. </a:t>
            </a:r>
          </a:p>
          <a:p>
            <a:pPr marL="158750" indent="0">
              <a:buNone/>
            </a:pPr>
            <a:endParaRPr lang="en-IE" dirty="0"/>
          </a:p>
          <a:p>
            <a:endParaRPr lang="en-IE" dirty="0"/>
          </a:p>
        </p:txBody>
      </p:sp>
    </p:spTree>
    <p:extLst>
      <p:ext uri="{BB962C8B-B14F-4D97-AF65-F5344CB8AC3E}">
        <p14:creationId xmlns:p14="http://schemas.microsoft.com/office/powerpoint/2010/main" val="300417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gn="l" fontAlgn="base">
              <a:buNone/>
            </a:pPr>
            <a:r>
              <a:rPr lang="en-GB" sz="1100" dirty="0">
                <a:solidFill>
                  <a:schemeClr val="tx1">
                    <a:lumMod val="85000"/>
                    <a:lumOff val="15000"/>
                  </a:schemeClr>
                </a:solidFill>
                <a:highlight>
                  <a:srgbClr val="FFFFFF"/>
                </a:highlight>
              </a:rPr>
              <a:t>GENDER PAY GAP</a:t>
            </a:r>
          </a:p>
          <a:p>
            <a:pPr algn="just"/>
            <a:r>
              <a:rPr lang="en-GB" sz="1100" dirty="0">
                <a:solidFill>
                  <a:schemeClr val="tx1">
                    <a:lumMod val="85000"/>
                    <a:lumOff val="15000"/>
                  </a:schemeClr>
                </a:solidFill>
              </a:rPr>
              <a:t>Although women tend to pursue more advanced degrees than their male counterparts, they still tend to earn 28% less than men in the workforce. (</a:t>
            </a:r>
            <a:r>
              <a:rPr lang="en-GB" sz="1100" dirty="0">
                <a:solidFill>
                  <a:schemeClr val="tx1">
                    <a:lumMod val="85000"/>
                    <a:lumOff val="15000"/>
                  </a:schemeClr>
                </a:solidFill>
                <a:hlinkClick r:id="rId3">
                  <a:extLst>
                    <a:ext uri="{A12FA001-AC4F-418D-AE19-62706E023703}">
                      <ahyp:hlinkClr xmlns:ahyp="http://schemas.microsoft.com/office/drawing/2018/hyperlinkcolor" val="tx"/>
                    </a:ext>
                  </a:extLst>
                </a:hlinkClick>
              </a:rPr>
              <a:t>Irish Independent</a:t>
            </a:r>
            <a:r>
              <a:rPr lang="en-GB" sz="1100" dirty="0">
                <a:solidFill>
                  <a:schemeClr val="tx1">
                    <a:lumMod val="85000"/>
                    <a:lumOff val="15000"/>
                  </a:schemeClr>
                </a:solidFill>
              </a:rPr>
              <a:t>)</a:t>
            </a:r>
          </a:p>
          <a:p>
            <a:pPr marL="158750" indent="0" algn="l">
              <a:buNone/>
            </a:pPr>
            <a:r>
              <a:rPr lang="en-IE" sz="1100" dirty="0">
                <a:solidFill>
                  <a:schemeClr val="tx1">
                    <a:lumMod val="85000"/>
                    <a:lumOff val="15000"/>
                  </a:schemeClr>
                </a:solidFill>
                <a:highlight>
                  <a:srgbClr val="FFFFFF"/>
                </a:highlight>
              </a:rPr>
              <a:t>RACISM</a:t>
            </a:r>
          </a:p>
          <a:p>
            <a:pPr algn="just"/>
            <a:r>
              <a:rPr lang="en-IE" sz="1100" dirty="0">
                <a:solidFill>
                  <a:schemeClr val="tx1">
                    <a:lumMod val="85000"/>
                    <a:lumOff val="15000"/>
                  </a:schemeClr>
                </a:solidFill>
              </a:rPr>
              <a:t>A third of individuals in Ireland said they felt discriminated against due to their skin colour. The head of the EU Fundamental Rights Agency said that Ireland has a "worrying pattern" of racism. </a:t>
            </a:r>
            <a:r>
              <a:rPr lang="en-IE" sz="1100" dirty="0">
                <a:solidFill>
                  <a:schemeClr val="tx1">
                    <a:lumMod val="85000"/>
                    <a:lumOff val="15000"/>
                  </a:schemeClr>
                </a:solidFill>
                <a:hlinkClick r:id="rId4">
                  <a:extLst>
                    <a:ext uri="{A12FA001-AC4F-418D-AE19-62706E023703}">
                      <ahyp:hlinkClr xmlns:ahyp="http://schemas.microsoft.com/office/drawing/2018/hyperlinkcolor" val="tx"/>
                    </a:ext>
                  </a:extLst>
                </a:hlinkClick>
              </a:rPr>
              <a:t>Irish Times</a:t>
            </a:r>
            <a:endParaRPr lang="en-IE" sz="1100" dirty="0">
              <a:solidFill>
                <a:schemeClr val="tx1">
                  <a:lumMod val="85000"/>
                  <a:lumOff val="15000"/>
                </a:schemeClr>
              </a:solidFill>
            </a:endParaRPr>
          </a:p>
          <a:p>
            <a:pPr marL="158750" indent="0" algn="l">
              <a:buNone/>
            </a:pPr>
            <a:r>
              <a:rPr lang="en-IE" sz="1100" dirty="0">
                <a:solidFill>
                  <a:schemeClr val="tx1">
                    <a:lumMod val="85000"/>
                    <a:lumOff val="15000"/>
                  </a:schemeClr>
                </a:solidFill>
                <a:highlight>
                  <a:srgbClr val="FFFFFF"/>
                </a:highlight>
                <a:ea typeface="+mn-lt"/>
                <a:cs typeface="+mn-lt"/>
              </a:rPr>
              <a:t>DIRECT PROVISION</a:t>
            </a:r>
            <a:endParaRPr lang="en-IE" sz="1100" dirty="0">
              <a:solidFill>
                <a:schemeClr val="tx1">
                  <a:lumMod val="85000"/>
                  <a:lumOff val="15000"/>
                </a:schemeClr>
              </a:solidFill>
              <a:highlight>
                <a:srgbClr val="FFFFFF"/>
              </a:highlight>
            </a:endParaRPr>
          </a:p>
          <a:p>
            <a:pPr algn="just"/>
            <a:r>
              <a:rPr lang="en-IE" sz="1100" dirty="0">
                <a:solidFill>
                  <a:schemeClr val="tx1">
                    <a:lumMod val="85000"/>
                    <a:lumOff val="15000"/>
                  </a:schemeClr>
                </a:solidFill>
                <a:ea typeface="+mn-lt"/>
                <a:cs typeface="+mn-lt"/>
              </a:rPr>
              <a:t>Individuals seeking international protection has risen by 50%. To provide these individuals with accommodation, new centres are needed. The government is planning to spend 320 million Euros to build such housing for them. (</a:t>
            </a:r>
            <a:r>
              <a:rPr lang="en-IE" sz="1100" dirty="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The Journal</a:t>
            </a:r>
            <a:r>
              <a:rPr lang="en-IE" sz="1100" dirty="0">
                <a:solidFill>
                  <a:schemeClr val="tx1">
                    <a:lumMod val="85000"/>
                    <a:lumOff val="15000"/>
                  </a:schemeClr>
                </a:solidFill>
                <a:ea typeface="+mn-lt"/>
                <a:cs typeface="+mn-lt"/>
              </a:rPr>
              <a:t>)</a:t>
            </a:r>
          </a:p>
          <a:p>
            <a:pPr marL="158750" indent="0" algn="l">
              <a:buNone/>
            </a:pPr>
            <a:r>
              <a:rPr lang="en-GB" sz="1100" dirty="0">
                <a:solidFill>
                  <a:schemeClr val="tx1">
                    <a:lumMod val="85000"/>
                    <a:lumOff val="15000"/>
                  </a:schemeClr>
                </a:solidFill>
                <a:highlight>
                  <a:srgbClr val="FFFFFF"/>
                </a:highlight>
                <a:latin typeface="Univers"/>
              </a:rPr>
              <a:t>DISABILITY DISCRIMINATION</a:t>
            </a:r>
          </a:p>
          <a:p>
            <a:pPr algn="just"/>
            <a:r>
              <a:rPr lang="en-GB" sz="1100" dirty="0">
                <a:solidFill>
                  <a:schemeClr val="tx1">
                    <a:lumMod val="85000"/>
                    <a:lumOff val="15000"/>
                  </a:schemeClr>
                </a:solidFill>
                <a:latin typeface="Univers"/>
              </a:rPr>
              <a:t>People with disabilities in Ireland are more discriminated against than those who do not have disabilities. One out of five reports of discrimination among the disabled concerns health services in Ireland. (</a:t>
            </a:r>
            <a:r>
              <a:rPr lang="en-GB" sz="1100" dirty="0">
                <a:solidFill>
                  <a:schemeClr val="tx1">
                    <a:lumMod val="85000"/>
                    <a:lumOff val="15000"/>
                  </a:schemeClr>
                </a:solidFill>
                <a:latin typeface="Univers"/>
                <a:hlinkClick r:id="rId6">
                  <a:extLst>
                    <a:ext uri="{A12FA001-AC4F-418D-AE19-62706E023703}">
                      <ahyp:hlinkClr xmlns:ahyp="http://schemas.microsoft.com/office/drawing/2018/hyperlinkcolor" val="tx"/>
                    </a:ext>
                  </a:extLst>
                </a:hlinkClick>
              </a:rPr>
              <a:t>Breaking News Ireland</a:t>
            </a:r>
            <a:r>
              <a:rPr lang="en-GB" sz="1100" dirty="0">
                <a:solidFill>
                  <a:schemeClr val="tx1">
                    <a:lumMod val="85000"/>
                    <a:lumOff val="15000"/>
                  </a:schemeClr>
                </a:solidFill>
                <a:latin typeface="Univers"/>
              </a:rPr>
              <a:t>)</a:t>
            </a:r>
            <a:endParaRPr lang="en-GB" sz="1100" dirty="0">
              <a:solidFill>
                <a:schemeClr val="tx1">
                  <a:lumMod val="85000"/>
                  <a:lumOff val="15000"/>
                </a:schemeClr>
              </a:solidFill>
            </a:endParaRPr>
          </a:p>
          <a:p>
            <a:pPr marL="158750" indent="0" algn="l">
              <a:buNone/>
            </a:pPr>
            <a:r>
              <a:rPr lang="en-GB" sz="1100" dirty="0">
                <a:solidFill>
                  <a:schemeClr val="tx1">
                    <a:lumMod val="85000"/>
                    <a:lumOff val="15000"/>
                  </a:schemeClr>
                </a:solidFill>
                <a:highlight>
                  <a:srgbClr val="FFFFFF"/>
                </a:highlight>
                <a:latin typeface="Univers"/>
              </a:rPr>
              <a:t>TRAVELLER DISCRIMINATION</a:t>
            </a:r>
          </a:p>
          <a:p>
            <a:pPr algn="just"/>
            <a:r>
              <a:rPr lang="en-GB" sz="1100" dirty="0">
                <a:solidFill>
                  <a:schemeClr val="tx1">
                    <a:lumMod val="85000"/>
                    <a:lumOff val="15000"/>
                  </a:schemeClr>
                </a:solidFill>
                <a:latin typeface="Univers"/>
              </a:rPr>
              <a:t>There is still significant and broad discrimination against Travellers in Ireland. According to the Council of Europe, Travellers are 38 times more likely to experience discrimination in pubs and 22 times more likely to be discriminated against when trying to access housing services. (</a:t>
            </a:r>
            <a:r>
              <a:rPr lang="en-GB" sz="1100" dirty="0">
                <a:solidFill>
                  <a:schemeClr val="tx1">
                    <a:lumMod val="85000"/>
                    <a:lumOff val="15000"/>
                  </a:schemeClr>
                </a:solidFill>
                <a:latin typeface="Univers"/>
                <a:hlinkClick r:id="rId7">
                  <a:extLst>
                    <a:ext uri="{A12FA001-AC4F-418D-AE19-62706E023703}">
                      <ahyp:hlinkClr xmlns:ahyp="http://schemas.microsoft.com/office/drawing/2018/hyperlinkcolor" val="tx"/>
                    </a:ext>
                  </a:extLst>
                </a:hlinkClick>
              </a:rPr>
              <a:t>Irish Examiner</a:t>
            </a:r>
            <a:r>
              <a:rPr lang="en-GB" sz="1100" dirty="0">
                <a:solidFill>
                  <a:schemeClr val="tx1">
                    <a:lumMod val="85000"/>
                    <a:lumOff val="15000"/>
                  </a:schemeClr>
                </a:solidFill>
                <a:latin typeface="Univers"/>
              </a:rPr>
              <a:t>)</a:t>
            </a:r>
          </a:p>
          <a:p>
            <a:pPr marL="158750" indent="0" algn="l">
              <a:buNone/>
            </a:pPr>
            <a:r>
              <a:rPr lang="en-GB" sz="1100" dirty="0">
                <a:solidFill>
                  <a:schemeClr val="tx1">
                    <a:lumMod val="85000"/>
                    <a:lumOff val="15000"/>
                  </a:schemeClr>
                </a:solidFill>
                <a:highlight>
                  <a:srgbClr val="FFFFFF"/>
                </a:highlight>
                <a:latin typeface="Univers"/>
              </a:rPr>
              <a:t>LGBTQI+ RIGHTS</a:t>
            </a:r>
          </a:p>
          <a:p>
            <a:pPr algn="just"/>
            <a:r>
              <a:rPr lang="en-GB" sz="1100" dirty="0">
                <a:solidFill>
                  <a:schemeClr val="tx1">
                    <a:lumMod val="85000"/>
                    <a:lumOff val="15000"/>
                  </a:schemeClr>
                </a:solidFill>
                <a:latin typeface="Univers"/>
              </a:rPr>
              <a:t>Approximately three-quarters of gay and transgender teens feel unsafe in the Irish education system. (</a:t>
            </a:r>
            <a:r>
              <a:rPr lang="en-GB" sz="1100" dirty="0">
                <a:solidFill>
                  <a:schemeClr val="tx1">
                    <a:lumMod val="85000"/>
                    <a:lumOff val="15000"/>
                  </a:schemeClr>
                </a:solidFill>
                <a:latin typeface="Univers"/>
                <a:hlinkClick r:id="rId8">
                  <a:extLst>
                    <a:ext uri="{A12FA001-AC4F-418D-AE19-62706E023703}">
                      <ahyp:hlinkClr xmlns:ahyp="http://schemas.microsoft.com/office/drawing/2018/hyperlinkcolor" val="tx"/>
                    </a:ext>
                  </a:extLst>
                </a:hlinkClick>
              </a:rPr>
              <a:t>Irish Times</a:t>
            </a:r>
            <a:r>
              <a:rPr lang="en-GB" sz="1100" dirty="0">
                <a:solidFill>
                  <a:schemeClr val="tx1">
                    <a:lumMod val="85000"/>
                    <a:lumOff val="15000"/>
                  </a:schemeClr>
                </a:solidFill>
                <a:latin typeface="Univers"/>
              </a:rPr>
              <a:t>)</a:t>
            </a:r>
            <a:endParaRPr lang="en-GB" sz="1100" dirty="0">
              <a:solidFill>
                <a:schemeClr val="tx1">
                  <a:lumMod val="85000"/>
                  <a:lumOff val="15000"/>
                </a:schemeClr>
              </a:solidFill>
              <a:latin typeface="Univers" panose="020B0503020202020204" pitchFamily="34" charset="0"/>
            </a:endParaRPr>
          </a:p>
          <a:p>
            <a:pPr algn="just"/>
            <a:endParaRPr lang="en-GB" sz="1100" dirty="0">
              <a:solidFill>
                <a:schemeClr val="tx1">
                  <a:lumMod val="85000"/>
                  <a:lumOff val="15000"/>
                </a:schemeClr>
              </a:solidFill>
              <a:latin typeface="Univers" panose="020B0503020202020204" pitchFamily="34" charset="0"/>
            </a:endParaRPr>
          </a:p>
          <a:p>
            <a:pPr marL="158750" indent="0">
              <a:buNone/>
            </a:pPr>
            <a:endParaRPr lang="en-IE" dirty="0"/>
          </a:p>
        </p:txBody>
      </p:sp>
    </p:spTree>
    <p:extLst>
      <p:ext uri="{BB962C8B-B14F-4D97-AF65-F5344CB8AC3E}">
        <p14:creationId xmlns:p14="http://schemas.microsoft.com/office/powerpoint/2010/main" val="382179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AEF4-52C2-49C4-AC85-843FE50AC82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291A57AC-47F1-40C6-B86A-5E499CAC1AE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9" name="Date Placeholder 8">
            <a:extLst>
              <a:ext uri="{FF2B5EF4-FFF2-40B4-BE49-F238E27FC236}">
                <a16:creationId xmlns:a16="http://schemas.microsoft.com/office/drawing/2014/main" id="{107431C2-62B6-4B40-B32D-659241472DE9}"/>
              </a:ext>
            </a:extLst>
          </p:cNvPr>
          <p:cNvSpPr>
            <a:spLocks noGrp="1"/>
          </p:cNvSpPr>
          <p:nvPr>
            <p:ph type="dt" sz="half" idx="10"/>
          </p:nvPr>
        </p:nvSpPr>
        <p:spPr/>
        <p:txBody>
          <a:bodyPr/>
          <a:lstStyle/>
          <a:p>
            <a:fld id="{E31D58C3-6A20-4B7F-941B-17E6611043DB}" type="datetimeFigureOut">
              <a:rPr lang="en-IE" smtClean="0"/>
              <a:t>03/02/2020</a:t>
            </a:fld>
            <a:endParaRPr lang="en-IE"/>
          </a:p>
        </p:txBody>
      </p:sp>
      <p:sp>
        <p:nvSpPr>
          <p:cNvPr id="10" name="Footer Placeholder 9">
            <a:extLst>
              <a:ext uri="{FF2B5EF4-FFF2-40B4-BE49-F238E27FC236}">
                <a16:creationId xmlns:a16="http://schemas.microsoft.com/office/drawing/2014/main" id="{593B9E00-A46A-4F30-8737-9317F5365644}"/>
              </a:ext>
            </a:extLst>
          </p:cNvPr>
          <p:cNvSpPr>
            <a:spLocks noGrp="1"/>
          </p:cNvSpPr>
          <p:nvPr>
            <p:ph type="ftr" sz="quarter" idx="11"/>
          </p:nvPr>
        </p:nvSpPr>
        <p:spPr>
          <a:xfrm>
            <a:off x="3028950" y="4600575"/>
            <a:ext cx="3086100" cy="440532"/>
          </a:xfrm>
        </p:spPr>
        <p:txBody>
          <a:bodyPr/>
          <a:lstStyle/>
          <a:p>
            <a:endParaRPr lang="en-IE"/>
          </a:p>
        </p:txBody>
      </p:sp>
      <p:sp>
        <p:nvSpPr>
          <p:cNvPr id="11" name="Slide Number Placeholder 10">
            <a:extLst>
              <a:ext uri="{FF2B5EF4-FFF2-40B4-BE49-F238E27FC236}">
                <a16:creationId xmlns:a16="http://schemas.microsoft.com/office/drawing/2014/main" id="{5F3D8009-17A3-4EB2-A687-703C983473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2" name="Picture 11">
            <a:extLst>
              <a:ext uri="{FF2B5EF4-FFF2-40B4-BE49-F238E27FC236}">
                <a16:creationId xmlns:a16="http://schemas.microsoft.com/office/drawing/2014/main" id="{7E92F5FF-B4C0-42D0-A803-84002FC45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7950" y="4405077"/>
            <a:ext cx="2321719" cy="499108"/>
          </a:xfrm>
          <a:prstGeom prst="rect">
            <a:avLst/>
          </a:prstGeom>
        </p:spPr>
      </p:pic>
    </p:spTree>
    <p:extLst>
      <p:ext uri="{BB962C8B-B14F-4D97-AF65-F5344CB8AC3E}">
        <p14:creationId xmlns:p14="http://schemas.microsoft.com/office/powerpoint/2010/main" val="715569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E1E4-372F-4700-8493-84DE300811B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D8B8CF-B18F-4F60-99F1-C98B4915DE3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IE"/>
          </a:p>
        </p:txBody>
      </p:sp>
      <p:sp>
        <p:nvSpPr>
          <p:cNvPr id="4" name="Text Placeholder 3">
            <a:extLst>
              <a:ext uri="{FF2B5EF4-FFF2-40B4-BE49-F238E27FC236}">
                <a16:creationId xmlns:a16="http://schemas.microsoft.com/office/drawing/2014/main" id="{FD290549-C66F-4675-9224-4524CCD127E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D1992F-268F-44E8-A84B-360CBC435881}"/>
              </a:ext>
            </a:extLst>
          </p:cNvPr>
          <p:cNvSpPr>
            <a:spLocks noGrp="1"/>
          </p:cNvSpPr>
          <p:nvPr>
            <p:ph type="dt" sz="half" idx="10"/>
          </p:nvPr>
        </p:nvSpPr>
        <p:spPr/>
        <p:txBody>
          <a:bodyPr/>
          <a:lstStyle/>
          <a:p>
            <a:fld id="{C9CAD897-D46E-4AD2-BD9B-49DD3E640873}" type="datetimeFigureOut">
              <a:rPr lang="en-US" smtClean="0"/>
              <a:t>2/3/2020</a:t>
            </a:fld>
            <a:endParaRPr lang="en-US"/>
          </a:p>
        </p:txBody>
      </p:sp>
      <p:sp>
        <p:nvSpPr>
          <p:cNvPr id="6" name="Footer Placeholder 5">
            <a:extLst>
              <a:ext uri="{FF2B5EF4-FFF2-40B4-BE49-F238E27FC236}">
                <a16:creationId xmlns:a16="http://schemas.microsoft.com/office/drawing/2014/main" id="{DDC87312-8061-42EF-86C3-5C7EB9B85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E0EB8-9607-4DDB-BB26-B06A0C65204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2F1D5AF9-E43F-47D9-A04F-05A54CC87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2246138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F485-088C-4115-910F-ABD2D0DF603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F59405-7295-4186-8B6D-F05B44DA8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F221EF-8C66-4A5B-9FDD-3C7F0E1758E5}"/>
              </a:ext>
            </a:extLst>
          </p:cNvPr>
          <p:cNvSpPr>
            <a:spLocks noGrp="1"/>
          </p:cNvSpPr>
          <p:nvPr>
            <p:ph type="dt" sz="half" idx="10"/>
          </p:nvPr>
        </p:nvSpPr>
        <p:spPr/>
        <p:txBody>
          <a:bodyPr/>
          <a:lstStyle/>
          <a:p>
            <a:fld id="{2E2D6473-DF6D-4702-B328-E0DD40540A4E}" type="datetimeFigureOut">
              <a:rPr lang="en-US" smtClean="0"/>
              <a:t>2/3/2020</a:t>
            </a:fld>
            <a:endParaRPr lang="en-US"/>
          </a:p>
        </p:txBody>
      </p:sp>
      <p:sp>
        <p:nvSpPr>
          <p:cNvPr id="5" name="Footer Placeholder 4">
            <a:extLst>
              <a:ext uri="{FF2B5EF4-FFF2-40B4-BE49-F238E27FC236}">
                <a16:creationId xmlns:a16="http://schemas.microsoft.com/office/drawing/2014/main" id="{EF734C08-8AB2-44BB-87CB-451FA3A29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A9E23-F043-4A74-A3B3-A009026146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07074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F944A-E917-49EA-B1A6-07D5F82A0C8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5C31936-8EBB-463F-AE68-263387A3CAD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3C4D16-6288-4612-908C-46748DC45E4C}"/>
              </a:ext>
            </a:extLst>
          </p:cNvPr>
          <p:cNvSpPr>
            <a:spLocks noGrp="1"/>
          </p:cNvSpPr>
          <p:nvPr>
            <p:ph type="dt" sz="half" idx="10"/>
          </p:nvPr>
        </p:nvSpPr>
        <p:spPr/>
        <p:txBody>
          <a:bodyPr/>
          <a:lstStyle/>
          <a:p>
            <a:fld id="{E26F7E3A-B166-407D-9866-32884E7D5B37}" type="datetimeFigureOut">
              <a:rPr lang="en-US" smtClean="0"/>
              <a:t>2/3/2020</a:t>
            </a:fld>
            <a:endParaRPr lang="en-US"/>
          </a:p>
        </p:txBody>
      </p:sp>
      <p:sp>
        <p:nvSpPr>
          <p:cNvPr id="5" name="Footer Placeholder 4">
            <a:extLst>
              <a:ext uri="{FF2B5EF4-FFF2-40B4-BE49-F238E27FC236}">
                <a16:creationId xmlns:a16="http://schemas.microsoft.com/office/drawing/2014/main" id="{108FB3DA-A1B1-46D9-A858-8184CB127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5968-9CD7-47C1-B904-E03658FD269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98302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 name="Picture 3">
            <a:extLst>
              <a:ext uri="{FF2B5EF4-FFF2-40B4-BE49-F238E27FC236}">
                <a16:creationId xmlns:a16="http://schemas.microsoft.com/office/drawing/2014/main" id="{610E8B15-6397-4672-B01A-BE47373836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368205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C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C10F-D180-4E7A-8261-835AA65AD47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A6D0A58-ED1C-4999-81D6-7E9D73D37111}"/>
              </a:ext>
            </a:extLst>
          </p:cNvPr>
          <p:cNvSpPr>
            <a:spLocks noGrp="1"/>
          </p:cNvSpPr>
          <p:nvPr>
            <p:ph type="dt" sz="half" idx="10"/>
          </p:nvPr>
        </p:nvSpPr>
        <p:spPr/>
        <p:txBody>
          <a:bodyPr/>
          <a:lstStyle/>
          <a:p>
            <a:fld id="{E31D58C3-6A20-4B7F-941B-17E6611043DB}" type="datetimeFigureOut">
              <a:rPr lang="en-IE" smtClean="0"/>
              <a:t>03/02/2020</a:t>
            </a:fld>
            <a:endParaRPr lang="en-IE"/>
          </a:p>
        </p:txBody>
      </p:sp>
      <p:sp>
        <p:nvSpPr>
          <p:cNvPr id="4" name="Footer Placeholder 3">
            <a:extLst>
              <a:ext uri="{FF2B5EF4-FFF2-40B4-BE49-F238E27FC236}">
                <a16:creationId xmlns:a16="http://schemas.microsoft.com/office/drawing/2014/main" id="{C7F5AA18-2E0C-4532-9741-EFD59417F93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22487C0-B77D-46B1-9CD6-2ABB19D0BB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4306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DCFB-A58D-4869-BB61-0188D36149E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F57C521-A598-40E0-89C0-8F8A0749F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0EA695-BC72-4803-882D-9C486F8F5B5B}"/>
              </a:ext>
            </a:extLst>
          </p:cNvPr>
          <p:cNvSpPr>
            <a:spLocks noGrp="1"/>
          </p:cNvSpPr>
          <p:nvPr>
            <p:ph type="dt" sz="half" idx="10"/>
          </p:nvPr>
        </p:nvSpPr>
        <p:spPr/>
        <p:txBody>
          <a:bodyPr/>
          <a:lstStyle/>
          <a:p>
            <a:fld id="{528FC5F6-F338-4AE4-BB23-26385BCFC423}" type="datetimeFigureOut">
              <a:rPr lang="en-US" smtClean="0"/>
              <a:t>2/3/2020</a:t>
            </a:fld>
            <a:endParaRPr lang="en-US"/>
          </a:p>
        </p:txBody>
      </p:sp>
      <p:sp>
        <p:nvSpPr>
          <p:cNvPr id="5" name="Footer Placeholder 4">
            <a:extLst>
              <a:ext uri="{FF2B5EF4-FFF2-40B4-BE49-F238E27FC236}">
                <a16:creationId xmlns:a16="http://schemas.microsoft.com/office/drawing/2014/main" id="{91E5A44A-F111-4299-8C77-6255910DB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43D10-48F0-408E-B50C-AB195737BD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06AAC871-D94C-4556-B570-A96FE948D1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4941158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ED37-D410-451B-91BB-3BB9910E293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8C480FF-A851-48E8-AC17-359A35E17D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4338E5-18FA-4BCA-8170-8F54F09BB9C2}"/>
              </a:ext>
            </a:extLst>
          </p:cNvPr>
          <p:cNvSpPr>
            <a:spLocks noGrp="1"/>
          </p:cNvSpPr>
          <p:nvPr>
            <p:ph type="dt" sz="half" idx="10"/>
          </p:nvPr>
        </p:nvSpPr>
        <p:spPr/>
        <p:txBody>
          <a:bodyPr/>
          <a:lstStyle/>
          <a:p>
            <a:fld id="{20EBB0C4-6273-4C6E-B9BD-2EDC30F1CD52}" type="datetimeFigureOut">
              <a:rPr lang="en-US" smtClean="0"/>
              <a:t>2/3/2020</a:t>
            </a:fld>
            <a:endParaRPr lang="en-US"/>
          </a:p>
        </p:txBody>
      </p:sp>
      <p:sp>
        <p:nvSpPr>
          <p:cNvPr id="5" name="Footer Placeholder 4">
            <a:extLst>
              <a:ext uri="{FF2B5EF4-FFF2-40B4-BE49-F238E27FC236}">
                <a16:creationId xmlns:a16="http://schemas.microsoft.com/office/drawing/2014/main" id="{A18F0297-F705-4C9B-86CF-E3BBC0FF3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3322-C88D-48A1-85B8-993992ECAF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C882AB6F-F250-48E2-99B9-2FE063177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9867897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4B7A-E8E4-41D9-B0FF-45B687EC715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C271382-5DA0-4C95-A3A4-E200F244462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5831DA-114C-4A21-9F29-B56CD87B0DB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1A0607F-F0F1-48D7-B547-4A01F9CDBCD8}"/>
              </a:ext>
            </a:extLst>
          </p:cNvPr>
          <p:cNvSpPr>
            <a:spLocks noGrp="1"/>
          </p:cNvSpPr>
          <p:nvPr>
            <p:ph type="dt" sz="half" idx="10"/>
          </p:nvPr>
        </p:nvSpPr>
        <p:spPr/>
        <p:txBody>
          <a:bodyPr/>
          <a:lstStyle/>
          <a:p>
            <a:fld id="{19AB4D41-86C1-4908-B66A-0B50CEB3BF29}" type="datetimeFigureOut">
              <a:rPr lang="en-US" smtClean="0"/>
              <a:t>2/3/2020</a:t>
            </a:fld>
            <a:endParaRPr lang="en-US"/>
          </a:p>
        </p:txBody>
      </p:sp>
      <p:sp>
        <p:nvSpPr>
          <p:cNvPr id="6" name="Footer Placeholder 5">
            <a:extLst>
              <a:ext uri="{FF2B5EF4-FFF2-40B4-BE49-F238E27FC236}">
                <a16:creationId xmlns:a16="http://schemas.microsoft.com/office/drawing/2014/main" id="{549F0CD9-819F-4077-BC2E-A19CA9776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01528-B58F-4FC2-8EEC-3E92517AE4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28047D3D-286B-4DCE-A8B8-778E45EC23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0647880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0FE9-4A21-410D-81E6-98E08AC97E3E}"/>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FE6BDDA-6719-4971-A0F6-236854C21DD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035733-2509-456A-9FA5-941EA9828D3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D6F692A-3650-4365-AD56-40AAE722A6A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E7EBF-937B-4E9D-B079-1684716290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2B7FB8A-3F74-48FB-A1CB-CCFCCAAA5759}"/>
              </a:ext>
            </a:extLst>
          </p:cNvPr>
          <p:cNvSpPr>
            <a:spLocks noGrp="1"/>
          </p:cNvSpPr>
          <p:nvPr>
            <p:ph type="dt" sz="half" idx="10"/>
          </p:nvPr>
        </p:nvSpPr>
        <p:spPr/>
        <p:txBody>
          <a:bodyPr/>
          <a:lstStyle/>
          <a:p>
            <a:fld id="{E6426E2C-56C1-4E0D-A793-0088A7FDD37E}" type="datetimeFigureOut">
              <a:rPr lang="en-US" smtClean="0"/>
              <a:t>2/3/2020</a:t>
            </a:fld>
            <a:endParaRPr lang="en-US"/>
          </a:p>
        </p:txBody>
      </p:sp>
      <p:sp>
        <p:nvSpPr>
          <p:cNvPr id="8" name="Footer Placeholder 7">
            <a:extLst>
              <a:ext uri="{FF2B5EF4-FFF2-40B4-BE49-F238E27FC236}">
                <a16:creationId xmlns:a16="http://schemas.microsoft.com/office/drawing/2014/main" id="{ADA8F08B-91EB-4412-B98E-7993ADE30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6550C-F965-4310-9D6F-DE8D8AB518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0" name="Picture 9">
            <a:extLst>
              <a:ext uri="{FF2B5EF4-FFF2-40B4-BE49-F238E27FC236}">
                <a16:creationId xmlns:a16="http://schemas.microsoft.com/office/drawing/2014/main" id="{C307BBF7-2787-476E-AB57-2935E9EC4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8169124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1ECA-134D-4895-B3BC-F1494AA2DA2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BBD2BF7-FE87-46B0-AA9C-0EBAAA11E67F}"/>
              </a:ext>
            </a:extLst>
          </p:cNvPr>
          <p:cNvSpPr>
            <a:spLocks noGrp="1"/>
          </p:cNvSpPr>
          <p:nvPr>
            <p:ph type="dt" sz="half" idx="10"/>
          </p:nvPr>
        </p:nvSpPr>
        <p:spPr/>
        <p:txBody>
          <a:bodyPr/>
          <a:lstStyle/>
          <a:p>
            <a:fld id="{C8C39B41-D8B5-4052-B551-9B5525EAA8B6}" type="datetimeFigureOut">
              <a:rPr lang="en-US" smtClean="0"/>
              <a:t>2/3/2020</a:t>
            </a:fld>
            <a:endParaRPr lang="en-US"/>
          </a:p>
        </p:txBody>
      </p:sp>
      <p:sp>
        <p:nvSpPr>
          <p:cNvPr id="4" name="Footer Placeholder 3">
            <a:extLst>
              <a:ext uri="{FF2B5EF4-FFF2-40B4-BE49-F238E27FC236}">
                <a16:creationId xmlns:a16="http://schemas.microsoft.com/office/drawing/2014/main" id="{65FB2D49-0BC7-4BF7-A8AF-44B72893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8F1A63-656D-4C17-BE1E-F8AB1140DFB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6" name="Picture 5">
            <a:extLst>
              <a:ext uri="{FF2B5EF4-FFF2-40B4-BE49-F238E27FC236}">
                <a16:creationId xmlns:a16="http://schemas.microsoft.com/office/drawing/2014/main" id="{8155327D-BC42-4894-999A-6DE53F4E2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23152656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2/3/2020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0557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56BC-56C6-45A4-B0E6-01917D9885F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B85E17F-4724-4E53-8BD0-5FF6F7EAAD2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EA3ECEC-A47D-4051-A967-43C47213EF0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BB27EC-9F09-4CC8-AF61-E9887DFFA7F3}"/>
              </a:ext>
            </a:extLst>
          </p:cNvPr>
          <p:cNvSpPr>
            <a:spLocks noGrp="1"/>
          </p:cNvSpPr>
          <p:nvPr>
            <p:ph type="dt" sz="half" idx="10"/>
          </p:nvPr>
        </p:nvSpPr>
        <p:spPr/>
        <p:txBody>
          <a:bodyPr/>
          <a:lstStyle/>
          <a:p>
            <a:fld id="{32ABBEA6-7C60-4B02-AE87-00D78D8422AF}" type="datetimeFigureOut">
              <a:rPr lang="en-US" smtClean="0"/>
              <a:t>2/3/2020</a:t>
            </a:fld>
            <a:endParaRPr lang="en-US"/>
          </a:p>
        </p:txBody>
      </p:sp>
      <p:sp>
        <p:nvSpPr>
          <p:cNvPr id="6" name="Footer Placeholder 5">
            <a:extLst>
              <a:ext uri="{FF2B5EF4-FFF2-40B4-BE49-F238E27FC236}">
                <a16:creationId xmlns:a16="http://schemas.microsoft.com/office/drawing/2014/main" id="{1982A64B-1E97-4662-B5C7-D5C793FA8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4C9C6-8AC9-49E4-B333-3D8A168494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10962B6F-E5ED-4916-895A-936AB485F6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25692904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03/02/2020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687" r:id="rId1"/>
    <p:sldLayoutId id="2147483700"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s://www.thejournal.ie/world-economic-forum-ireland-3810867-Jan2018" TargetMode="External"/><Relationship Id="rId3" Type="http://schemas.openxmlformats.org/officeDocument/2006/relationships/image" Target="../media/image59.png"/><Relationship Id="rId7" Type="http://schemas.openxmlformats.org/officeDocument/2006/relationships/image" Target="../media/image63.jpeg"/><Relationship Id="rId12" Type="http://schemas.openxmlformats.org/officeDocument/2006/relationships/hyperlink" Target="https://www.childrensrights.ie/sites/default/files/submissions_reports/files/CRA-Report-Card-2019.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2.jpeg"/><Relationship Id="rId11" Type="http://schemas.openxmlformats.org/officeDocument/2006/relationships/hyperlink" Target="http://htttps:/www.thejournal.ie/homelessness-figures-october-4917044-Dec2019/" TargetMode="External"/><Relationship Id="rId5" Type="http://schemas.openxmlformats.org/officeDocument/2006/relationships/image" Target="../media/image61.jpeg"/><Relationship Id="rId15" Type="http://schemas.openxmlformats.org/officeDocument/2006/relationships/hyperlink" Target="https://www.irishtimes.com/news/consumer/families-feel-the-pinch-as-cost-of-living-rises-to-over-50-000-a-year-1.3684336" TargetMode="External"/><Relationship Id="rId10" Type="http://schemas.openxmlformats.org/officeDocument/2006/relationships/hyperlink" Target="https://www.irishtimes.com/news/social-affairs/child-poverty-are-we-failing-a-future-generation-1.3863256" TargetMode="External"/><Relationship Id="rId4" Type="http://schemas.openxmlformats.org/officeDocument/2006/relationships/image" Target="../media/image60.jpeg"/><Relationship Id="rId9" Type="http://schemas.openxmlformats.org/officeDocument/2006/relationships/hyperlink" Target="https://www.irishtimes.com/business/economy/unemployment-rate-falls-below-5-for-first-time-since-crash-1.4073056" TargetMode="External"/><Relationship Id="rId14" Type="http://schemas.openxmlformats.org/officeDocument/2006/relationships/hyperlink" Target="https://www.irishtimes.com/news/ireland/irish-news/project-ireland-2040-the-infrastructure-plan-s-main-points-1.3394625"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s://www.irishtimes.com/news/environment/ireland-has-third-highest-emissions-of-greenhouse-gas-in-eu-1.3998041" TargetMode="External"/><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hyperlink" Target="https://www.irishtimes.com/news/environment/report-confirms-acceleration-of-species-loss-and-habitat-deterioration-1.3893077"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hyperlink" Target="https://www.theguardian.com/environment/2020/jan/13/ocean-temperatures-hit-record-high-as-rate-of-heating-accelerates" TargetMode="External"/><Relationship Id="rId5" Type="http://schemas.openxmlformats.org/officeDocument/2006/relationships/image" Target="../media/image12.jpeg"/><Relationship Id="rId10" Type="http://schemas.openxmlformats.org/officeDocument/2006/relationships/hyperlink" Target="https://climate.nasa.gov/evidence/" TargetMode="External"/><Relationship Id="rId4" Type="http://schemas.openxmlformats.org/officeDocument/2006/relationships/image" Target="../media/image11.gif"/><Relationship Id="rId9" Type="http://schemas.openxmlformats.org/officeDocument/2006/relationships/hyperlink" Target="https://www.bbc.com/news/science-environment-51094919"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microsoft.com/office/2007/relationships/hdphoto" Target="../media/hdphoto2.wdp"/><Relationship Id="rId4" Type="http://schemas.openxmlformats.org/officeDocument/2006/relationships/image" Target="../media/image17.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6.jpeg"/><Relationship Id="rId11" Type="http://schemas.openxmlformats.org/officeDocument/2006/relationships/hyperlink" Target="https://data.oecd.org/eduresource/public-spending-on-education.htm" TargetMode="External"/><Relationship Id="rId5" Type="http://schemas.openxmlformats.org/officeDocument/2006/relationships/image" Target="../media/image25.jpeg"/><Relationship Id="rId10" Type="http://schemas.openxmlformats.org/officeDocument/2006/relationships/hyperlink" Target="https://www.independent.ie/irish-news/spending-on-education-has-not-kept-up-with-rising-number-of-students-oecd-37304244.html" TargetMode="External"/><Relationship Id="rId4" Type="http://schemas.openxmlformats.org/officeDocument/2006/relationships/image" Target="../media/image24.jpeg"/><Relationship Id="rId9" Type="http://schemas.openxmlformats.org/officeDocument/2006/relationships/hyperlink" Target="https://educatetogether.ie/sites/default/files/educate_together_flyer.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4.jpeg"/><Relationship Id="rId4" Type="http://schemas.openxmlformats.org/officeDocument/2006/relationships/image" Target="../media/image30.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hyperlink" Target="https://www.irishtimes.com/news/health/more-than-half-of-irish-men-binge-drink-once-a-month-study-finds-1.3884223" TargetMode="External"/><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hyperlink" Target="https://irishheart.ie/news/one-in-five-five-year-olds-overweight-or-obes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8.jpeg"/><Relationship Id="rId11" Type="http://schemas.openxmlformats.org/officeDocument/2006/relationships/hyperlink" Target="https://www.irishtimes.com/news/health/irish-patients-pay-six-times-global-average-for-generic-drugs-1.4090586" TargetMode="External"/><Relationship Id="rId5" Type="http://schemas.openxmlformats.org/officeDocument/2006/relationships/image" Target="../media/image37.jpeg"/><Relationship Id="rId10" Type="http://schemas.openxmlformats.org/officeDocument/2006/relationships/hyperlink" Target="https://www.rcsi.ie/files/psychiatry/20131009042046_PERL%20ResearchReport_041013_PRI.pdf" TargetMode="External"/><Relationship Id="rId4" Type="http://schemas.openxmlformats.org/officeDocument/2006/relationships/image" Target="../media/image36.jpeg"/><Relationship Id="rId9" Type="http://schemas.openxmlformats.org/officeDocument/2006/relationships/hyperlink" Target="https://www.irishtimes.com/news/health/hospital-waiting-lists-for-outpatient-appointments-reach-new-high-1.398202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hyperlink" Target="https://www.thejournal.ie/direct-provision-centres-2-4901929-Nov2019/" TargetMode="External"/><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hyperlink" Target="https://www.irishexaminer.com/breakingnews/ireland/still-significant-discrimination-towards-travellers--report-931913.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0.jpeg"/><Relationship Id="rId11" Type="http://schemas.openxmlformats.org/officeDocument/2006/relationships/hyperlink" Target="https://www.breakingnews.ie/ireland/report-finds-people-with-disabilities-experience-more-discrimination-than-those-without-872627.html" TargetMode="External"/><Relationship Id="rId5" Type="http://schemas.openxmlformats.org/officeDocument/2006/relationships/image" Target="../media/image49.jpeg"/><Relationship Id="rId10" Type="http://schemas.openxmlformats.org/officeDocument/2006/relationships/hyperlink" Target="https://www.independent.ie/irish-news/education/gender-pay-gap-females-with-a-degree-earn-significantly-less-than-male-peers-report-reveals-38484873.htm" TargetMode="External"/><Relationship Id="rId4" Type="http://schemas.openxmlformats.org/officeDocument/2006/relationships/image" Target="../media/image48.jpeg"/><Relationship Id="rId9" Type="http://schemas.openxmlformats.org/officeDocument/2006/relationships/hyperlink" Target="https://www.irishtimes.com/news/political/ireland-has-worrying-pattern-of-racism-head-of-eu-agency-warns-1.4032957" TargetMode="External"/><Relationship Id="rId14" Type="http://schemas.openxmlformats.org/officeDocument/2006/relationships/hyperlink" Target="https://www.irishtimes.com/news/education/majority-of-gay-teenagers-feel-unsafe-in-school-report-1.40795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picture containing person, indoor, sky&#10;&#10;Description generated with very high confidence">
            <a:extLst>
              <a:ext uri="{FF2B5EF4-FFF2-40B4-BE49-F238E27FC236}">
                <a16:creationId xmlns:a16="http://schemas.microsoft.com/office/drawing/2014/main" id="{B8991295-AA0F-4C25-AE1F-144C38CD0E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 y="-742"/>
            <a:ext cx="2854531" cy="2131621"/>
          </a:xfrm>
          <a:prstGeom prst="rect">
            <a:avLst/>
          </a:prstGeom>
        </p:spPr>
      </p:pic>
      <p:pic>
        <p:nvPicPr>
          <p:cNvPr id="14" name="Picture 14" descr="A picture containing building, outdoor, person, man&#10;&#10;Description generated with very high confidence">
            <a:extLst>
              <a:ext uri="{FF2B5EF4-FFF2-40B4-BE49-F238E27FC236}">
                <a16:creationId xmlns:a16="http://schemas.microsoft.com/office/drawing/2014/main" id="{E8C6F18E-EEB4-4DEF-8126-804FE4BED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6802" y="3089811"/>
            <a:ext cx="3084615" cy="2051462"/>
          </a:xfrm>
          <a:prstGeom prst="rect">
            <a:avLst/>
          </a:prstGeom>
        </p:spPr>
      </p:pic>
      <p:pic>
        <p:nvPicPr>
          <p:cNvPr id="20" name="Picture 20" descr="A person wearing a mask&#10;&#10;Description generated with high confidence">
            <a:extLst>
              <a:ext uri="{FF2B5EF4-FFF2-40B4-BE49-F238E27FC236}">
                <a16:creationId xmlns:a16="http://schemas.microsoft.com/office/drawing/2014/main" id="{F286D72F-FE1B-4BE6-9F2F-60F7B068E5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3089811"/>
            <a:ext cx="3084616" cy="2051462"/>
          </a:xfrm>
          <a:prstGeom prst="rect">
            <a:avLst/>
          </a:prstGeom>
        </p:spPr>
      </p:pic>
      <p:pic>
        <p:nvPicPr>
          <p:cNvPr id="18" name="Picture 18" descr="A girl sitting at a table&#10;&#10;Description generated with very high confidence">
            <a:extLst>
              <a:ext uri="{FF2B5EF4-FFF2-40B4-BE49-F238E27FC236}">
                <a16:creationId xmlns:a16="http://schemas.microsoft.com/office/drawing/2014/main" id="{7D9CD22D-C0D3-4635-9FAD-6CCEFC3E13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8984" y="1334"/>
            <a:ext cx="3225633" cy="2127468"/>
          </a:xfrm>
          <a:prstGeom prst="rect">
            <a:avLst/>
          </a:prstGeom>
        </p:spPr>
      </p:pic>
      <p:pic>
        <p:nvPicPr>
          <p:cNvPr id="16" name="Picture 16" descr="A person sitting on a bench&#10;&#10;Description generated with high confidence">
            <a:extLst>
              <a:ext uri="{FF2B5EF4-FFF2-40B4-BE49-F238E27FC236}">
                <a16:creationId xmlns:a16="http://schemas.microsoft.com/office/drawing/2014/main" id="{D8C00BAD-3E4A-4ABA-96B3-717417354A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9147" y="2226"/>
            <a:ext cx="3203368" cy="2125683"/>
          </a:xfrm>
          <a:prstGeom prst="rect">
            <a:avLst/>
          </a:prstGeom>
        </p:spPr>
      </p:pic>
      <p:pic>
        <p:nvPicPr>
          <p:cNvPr id="27" name="Picture 27" descr="A picture containing vector graphics&#10;&#10;Description generated with high confidence">
            <a:extLst>
              <a:ext uri="{FF2B5EF4-FFF2-40B4-BE49-F238E27FC236}">
                <a16:creationId xmlns:a16="http://schemas.microsoft.com/office/drawing/2014/main" id="{B8CF345B-95A1-4638-A305-E35DDE2F8B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16382" y="2054231"/>
            <a:ext cx="5378036" cy="1153792"/>
          </a:xfrm>
          <a:prstGeom prst="rect">
            <a:avLst/>
          </a:prstGeom>
        </p:spPr>
      </p:pic>
      <p:pic>
        <p:nvPicPr>
          <p:cNvPr id="29" name="Picture 29" descr="A young girl standing in front of a building&#10;&#10;Description generated with high confidence">
            <a:extLst>
              <a:ext uri="{FF2B5EF4-FFF2-40B4-BE49-F238E27FC236}">
                <a16:creationId xmlns:a16="http://schemas.microsoft.com/office/drawing/2014/main" id="{7028FA6A-0D71-43F3-8E8C-16251468960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85" y="3088918"/>
            <a:ext cx="3062349" cy="2053248"/>
          </a:xfrm>
          <a:prstGeom prst="rect">
            <a:avLst/>
          </a:prstGeom>
        </p:spPr>
      </p:pic>
    </p:spTree>
    <p:extLst>
      <p:ext uri="{BB962C8B-B14F-4D97-AF65-F5344CB8AC3E}">
        <p14:creationId xmlns:p14="http://schemas.microsoft.com/office/powerpoint/2010/main" val="37077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6364E5-FBAD-4E8E-B559-D66CBDCF39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1037" y="0"/>
            <a:ext cx="2859716" cy="2525628"/>
          </a:xfrm>
          <a:prstGeom prst="rect">
            <a:avLst/>
          </a:prstGeom>
        </p:spPr>
      </p:pic>
      <p:pic>
        <p:nvPicPr>
          <p:cNvPr id="24" name="Picture 26" descr="A person with red hair looking at the camera&#10;&#10;Description generated with very high confidence">
            <a:extLst>
              <a:ext uri="{FF2B5EF4-FFF2-40B4-BE49-F238E27FC236}">
                <a16:creationId xmlns:a16="http://schemas.microsoft.com/office/drawing/2014/main" id="{C60DCF83-D4E8-4D09-AC43-7D7D898633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0579" y="2890556"/>
            <a:ext cx="2376578" cy="2252235"/>
          </a:xfrm>
          <a:prstGeom prst="rect">
            <a:avLst/>
          </a:prstGeom>
        </p:spPr>
      </p:pic>
      <p:pic>
        <p:nvPicPr>
          <p:cNvPr id="10" name="Picture 15" descr="A person wearing a suit and tie&#10;&#10;Description generated with very high confidence">
            <a:extLst>
              <a:ext uri="{FF2B5EF4-FFF2-40B4-BE49-F238E27FC236}">
                <a16:creationId xmlns:a16="http://schemas.microsoft.com/office/drawing/2014/main" id="{4C61D97C-67D0-4428-9D16-028229BB12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1441" y="2635619"/>
            <a:ext cx="2681601" cy="2495027"/>
          </a:xfrm>
          <a:prstGeom prst="rect">
            <a:avLst/>
          </a:prstGeom>
        </p:spPr>
      </p:pic>
      <p:pic>
        <p:nvPicPr>
          <p:cNvPr id="5" name="Picture 6" descr="A person in a red shirt&#10;&#10;Description generated with very high confidence">
            <a:extLst>
              <a:ext uri="{FF2B5EF4-FFF2-40B4-BE49-F238E27FC236}">
                <a16:creationId xmlns:a16="http://schemas.microsoft.com/office/drawing/2014/main" id="{A68986FE-0429-439A-B5AA-76BCAFC47F67}"/>
              </a:ext>
            </a:extLst>
          </p:cNvPr>
          <p:cNvPicPr>
            <a:picLocks noChangeAspect="1"/>
          </p:cNvPicPr>
          <p:nvPr/>
        </p:nvPicPr>
        <p:blipFill>
          <a:blip r:embed="rId6"/>
          <a:stretch>
            <a:fillRect/>
          </a:stretch>
        </p:blipFill>
        <p:spPr>
          <a:xfrm>
            <a:off x="-2696" y="-11771"/>
            <a:ext cx="2981504" cy="2072316"/>
          </a:xfrm>
          <a:prstGeom prst="rect">
            <a:avLst/>
          </a:prstGeom>
        </p:spPr>
      </p:pic>
      <p:pic>
        <p:nvPicPr>
          <p:cNvPr id="3" name="Picture 2" descr="A person wearing a suit and tie smiling at the camera&#10;&#10;Description automatically generated">
            <a:extLst>
              <a:ext uri="{FF2B5EF4-FFF2-40B4-BE49-F238E27FC236}">
                <a16:creationId xmlns:a16="http://schemas.microsoft.com/office/drawing/2014/main" id="{4EA12A48-ECDC-4AC6-8157-CBD660A68DC2}"/>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7550" b="98291" l="3333" r="90000">
                        <a14:foregroundMark x1="64306" y1="9259" x2="44306" y2="7550"/>
                        <a14:foregroundMark x1="44306" y1="7550" x2="54167" y2="11111"/>
                        <a14:foregroundMark x1="25278" y1="57407" x2="25278" y2="57407"/>
                        <a14:foregroundMark x1="27917" y1="56980" x2="11806" y2="67236"/>
                        <a14:foregroundMark x1="11806" y1="67236" x2="1111" y2="82336"/>
                        <a14:foregroundMark x1="1111" y1="82336" x2="19722" y2="93020"/>
                        <a14:foregroundMark x1="19722" y1="93020" x2="68889" y2="90883"/>
                        <a14:foregroundMark x1="68889" y1="90883" x2="80139" y2="75783"/>
                        <a14:foregroundMark x1="80139" y1="75783" x2="64028" y2="65100"/>
                        <a14:foregroundMark x1="64028" y1="65100" x2="52361" y2="79487"/>
                        <a14:foregroundMark x1="52361" y1="79487" x2="35278" y2="73647"/>
                        <a14:foregroundMark x1="35278" y1="73647" x2="27639" y2="58120"/>
                        <a14:foregroundMark x1="27917" y1="66809" x2="3611" y2="95869"/>
                        <a14:foregroundMark x1="3611" y1="95869" x2="51944" y2="99288"/>
                        <a14:foregroundMark x1="51944" y1="99288" x2="71944" y2="98433"/>
                        <a14:foregroundMark x1="71944" y1="98433" x2="83333" y2="82621"/>
                        <a14:foregroundMark x1="83333" y1="82621" x2="83472" y2="81766"/>
                        <a14:foregroundMark x1="3750" y1="74074" x2="3333" y2="98148"/>
                      </a14:backgroundRemoval>
                    </a14:imgEffect>
                  </a14:imgLayer>
                </a14:imgProps>
              </a:ext>
              <a:ext uri="{28A0092B-C50C-407E-A947-70E740481C1C}">
                <a14:useLocalDpi xmlns:a14="http://schemas.microsoft.com/office/drawing/2010/main"/>
              </a:ext>
            </a:extLst>
          </a:blip>
          <a:stretch>
            <a:fillRect/>
          </a:stretch>
        </p:blipFill>
        <p:spPr>
          <a:xfrm>
            <a:off x="6052412" y="-14347"/>
            <a:ext cx="2716684" cy="2512774"/>
          </a:xfrm>
          <a:prstGeom prst="rect">
            <a:avLst/>
          </a:prstGeom>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309565" y="2239682"/>
            <a:ext cx="4527000" cy="476178"/>
          </a:xfrm>
          <a:solidFill>
            <a:schemeClr val="accent1"/>
          </a:solidFill>
        </p:spPr>
        <p:txBody>
          <a:bodyPr>
            <a:normAutofit fontScale="90000"/>
          </a:bodyPr>
          <a:lstStyle/>
          <a:p>
            <a:r>
              <a:rPr lang="en-US">
                <a:solidFill>
                  <a:schemeClr val="bg1"/>
                </a:solidFill>
              </a:rPr>
              <a:t>Inclusion and Equality </a:t>
            </a:r>
          </a:p>
        </p:txBody>
      </p:sp>
      <p:sp>
        <p:nvSpPr>
          <p:cNvPr id="20" name="Rectangle 19">
            <a:extLst>
              <a:ext uri="{FF2B5EF4-FFF2-40B4-BE49-F238E27FC236}">
                <a16:creationId xmlns:a16="http://schemas.microsoft.com/office/drawing/2014/main" id="{7465FAD3-12A6-48F8-91C7-9465424113D8}"/>
              </a:ext>
            </a:extLst>
          </p:cNvPr>
          <p:cNvSpPr/>
          <p:nvPr/>
        </p:nvSpPr>
        <p:spPr>
          <a:xfrm>
            <a:off x="-31097" y="-12643"/>
            <a:ext cx="3082444" cy="2515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a:solidFill>
                  <a:schemeClr val="bg2">
                    <a:lumMod val="25000"/>
                  </a:schemeClr>
                </a:solidFill>
              </a:rPr>
              <a:t>Labour Party Kathleen Lynch</a:t>
            </a:r>
            <a:endParaRPr lang="en-GB">
              <a:solidFill>
                <a:schemeClr val="bg2">
                  <a:lumMod val="25000"/>
                </a:schemeClr>
              </a:solidFill>
            </a:endParaRPr>
          </a:p>
          <a:p>
            <a:pPr algn="just" fontAlgn="base"/>
            <a:r>
              <a:rPr lang="en-GB" sz="1300">
                <a:solidFill>
                  <a:schemeClr val="bg1"/>
                </a:solidFill>
              </a:rPr>
              <a:t>Labour want corporations to publish information about gender pay gaps that exist in their companies. Labour is striving to have all state boards be 50% female. They believe Travellers should be employed at local councils to receive fair job opportunities.</a:t>
            </a:r>
          </a:p>
        </p:txBody>
      </p:sp>
      <p:sp>
        <p:nvSpPr>
          <p:cNvPr id="21" name="Rectangle 20">
            <a:extLst>
              <a:ext uri="{FF2B5EF4-FFF2-40B4-BE49-F238E27FC236}">
                <a16:creationId xmlns:a16="http://schemas.microsoft.com/office/drawing/2014/main" id="{758FBB00-CABB-414F-A5B2-FEF3F5985CC8}"/>
              </a:ext>
            </a:extLst>
          </p:cNvPr>
          <p:cNvSpPr/>
          <p:nvPr/>
        </p:nvSpPr>
        <p:spPr>
          <a:xfrm>
            <a:off x="3037573" y="-14348"/>
            <a:ext cx="3068854" cy="25860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b="1">
                <a:solidFill>
                  <a:schemeClr val="bg2">
                    <a:lumMod val="25000"/>
                  </a:schemeClr>
                </a:solidFill>
              </a:rPr>
              <a:t>Fine Gael Minister Charlie Flanagan</a:t>
            </a:r>
            <a:endParaRPr lang="en-IE">
              <a:solidFill>
                <a:schemeClr val="bg2">
                  <a:lumMod val="25000"/>
                </a:schemeClr>
              </a:solidFill>
            </a:endParaRPr>
          </a:p>
          <a:p>
            <a:pPr algn="just"/>
            <a:r>
              <a:rPr lang="en-IE" sz="1300">
                <a:solidFill>
                  <a:schemeClr val="bg1"/>
                </a:solidFill>
              </a:rPr>
              <a:t>FG want to ensure that individuals with disabilities have early access to treatments and diagnostic services. They also want to focus on eliminating discrimination from the workforce so that all people have equal opportunities.</a:t>
            </a:r>
          </a:p>
        </p:txBody>
      </p:sp>
      <p:sp>
        <p:nvSpPr>
          <p:cNvPr id="22" name="Rectangle 21">
            <a:extLst>
              <a:ext uri="{FF2B5EF4-FFF2-40B4-BE49-F238E27FC236}">
                <a16:creationId xmlns:a16="http://schemas.microsoft.com/office/drawing/2014/main" id="{D3DCF0D1-A88F-45D4-8FF5-7824F1109E72}"/>
              </a:ext>
            </a:extLst>
          </p:cNvPr>
          <p:cNvSpPr/>
          <p:nvPr/>
        </p:nvSpPr>
        <p:spPr>
          <a:xfrm>
            <a:off x="6089857" y="-8360"/>
            <a:ext cx="3072053" cy="2544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a:solidFill>
                  <a:schemeClr val="bg2">
                    <a:lumMod val="25000"/>
                  </a:schemeClr>
                </a:solidFill>
              </a:rPr>
              <a:t> </a:t>
            </a:r>
            <a:r>
              <a:rPr lang="en-IE" b="1">
                <a:solidFill>
                  <a:schemeClr val="bg2">
                    <a:lumMod val="25000"/>
                  </a:schemeClr>
                </a:solidFill>
                <a:ea typeface="+mn-lt"/>
                <a:cs typeface="+mn-lt"/>
              </a:rPr>
              <a:t>Fianna </a:t>
            </a:r>
            <a:r>
              <a:rPr lang="en-IE" b="1" err="1">
                <a:solidFill>
                  <a:schemeClr val="bg2">
                    <a:lumMod val="25000"/>
                  </a:schemeClr>
                </a:solidFill>
                <a:ea typeface="+mn-lt"/>
                <a:cs typeface="+mn-lt"/>
              </a:rPr>
              <a:t>Fáil</a:t>
            </a:r>
            <a:r>
              <a:rPr lang="en-IE" b="1">
                <a:solidFill>
                  <a:schemeClr val="bg2">
                    <a:lumMod val="25000"/>
                  </a:schemeClr>
                </a:solidFill>
                <a:ea typeface="+mn-lt"/>
                <a:cs typeface="+mn-lt"/>
              </a:rPr>
              <a:t> Jim O’Callaghan TD</a:t>
            </a:r>
            <a:r>
              <a:rPr lang="en-IE" b="1">
                <a:solidFill>
                  <a:schemeClr val="tx1"/>
                </a:solidFill>
                <a:ea typeface="+mn-lt"/>
                <a:cs typeface="+mn-lt"/>
              </a:rPr>
              <a:t> </a:t>
            </a:r>
          </a:p>
          <a:p>
            <a:pPr algn="just"/>
            <a:r>
              <a:rPr lang="en-IE" sz="1300">
                <a:solidFill>
                  <a:schemeClr val="bg1"/>
                </a:solidFill>
                <a:ea typeface="+mn-lt"/>
                <a:cs typeface="+mn-lt"/>
              </a:rPr>
              <a:t>Fianna </a:t>
            </a:r>
            <a:r>
              <a:rPr lang="en-IE" sz="1300" err="1">
                <a:solidFill>
                  <a:schemeClr val="bg1"/>
                </a:solidFill>
                <a:ea typeface="+mn-lt"/>
                <a:cs typeface="+mn-lt"/>
              </a:rPr>
              <a:t>Fáil</a:t>
            </a:r>
            <a:r>
              <a:rPr lang="en-IE" sz="1300">
                <a:solidFill>
                  <a:schemeClr val="bg1"/>
                </a:solidFill>
                <a:ea typeface="+mn-lt"/>
                <a:cs typeface="+mn-lt"/>
              </a:rPr>
              <a:t> believes that Ireland has done a lot to advance the right of LGBTQI+ individuals. However, they still believe that there is a lot to be done to protect the rights of these individuals</a:t>
            </a:r>
            <a:r>
              <a:rPr lang="en-IE">
                <a:solidFill>
                  <a:schemeClr val="bg1"/>
                </a:solidFill>
                <a:ea typeface="+mn-lt"/>
                <a:cs typeface="+mn-lt"/>
              </a:rPr>
              <a:t>. </a:t>
            </a:r>
            <a:endParaRPr lang="en-IE">
              <a:solidFill>
                <a:schemeClr val="bg1"/>
              </a:solidFill>
            </a:endParaRPr>
          </a:p>
        </p:txBody>
      </p:sp>
      <p:sp>
        <p:nvSpPr>
          <p:cNvPr id="23" name="Rectangle 22">
            <a:extLst>
              <a:ext uri="{FF2B5EF4-FFF2-40B4-BE49-F238E27FC236}">
                <a16:creationId xmlns:a16="http://schemas.microsoft.com/office/drawing/2014/main" id="{32AFFFE2-9A3C-43CE-98AE-AE105D23AF93}"/>
              </a:ext>
            </a:extLst>
          </p:cNvPr>
          <p:cNvSpPr/>
          <p:nvPr/>
        </p:nvSpPr>
        <p:spPr>
          <a:xfrm>
            <a:off x="-25441" y="2498427"/>
            <a:ext cx="3078764" cy="2632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a:solidFill>
                  <a:schemeClr val="bg2">
                    <a:lumMod val="25000"/>
                  </a:schemeClr>
                </a:solidFill>
                <a:ea typeface="+mn-lt"/>
                <a:cs typeface="+mn-lt"/>
              </a:rPr>
              <a:t>Sinn Féin Martin Kenny TD </a:t>
            </a:r>
          </a:p>
          <a:p>
            <a:pPr algn="just"/>
            <a:r>
              <a:rPr lang="en-GB" sz="1300">
                <a:solidFill>
                  <a:schemeClr val="bg1"/>
                </a:solidFill>
                <a:ea typeface="+mn-lt"/>
                <a:cs typeface="+mn-lt"/>
              </a:rPr>
              <a:t>SF want to increase the Disability Allowance. They also want to put trainings in place to help individuals with disabilities (who wish to work) learn the necessary skills to do so. </a:t>
            </a:r>
            <a:endParaRPr lang="en-GB" sz="1300" b="1">
              <a:solidFill>
                <a:schemeClr val="bg1"/>
              </a:solidFill>
            </a:endParaRPr>
          </a:p>
        </p:txBody>
      </p:sp>
      <p:sp>
        <p:nvSpPr>
          <p:cNvPr id="25" name="Rectangle 24">
            <a:extLst>
              <a:ext uri="{FF2B5EF4-FFF2-40B4-BE49-F238E27FC236}">
                <a16:creationId xmlns:a16="http://schemas.microsoft.com/office/drawing/2014/main" id="{E513AE44-7F69-4E14-BBAD-A6C1FE548819}"/>
              </a:ext>
            </a:extLst>
          </p:cNvPr>
          <p:cNvSpPr/>
          <p:nvPr/>
        </p:nvSpPr>
        <p:spPr>
          <a:xfrm>
            <a:off x="3041037" y="2515211"/>
            <a:ext cx="3029823" cy="2640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en-GB" b="1">
                <a:solidFill>
                  <a:schemeClr val="bg2">
                    <a:lumMod val="25000"/>
                  </a:schemeClr>
                </a:solidFill>
                <a:latin typeface="Univers"/>
              </a:rPr>
              <a:t>Green Party Una Power Cllr.</a:t>
            </a:r>
          </a:p>
          <a:p>
            <a:pPr algn="just"/>
            <a:r>
              <a:rPr lang="en-GB" sz="1300">
                <a:solidFill>
                  <a:schemeClr val="bg1"/>
                </a:solidFill>
                <a:latin typeface="Univers"/>
              </a:rPr>
              <a:t>The Green Party wants to require gender-neutral toilet facilities in public places. They also want to introduce new legislation to protect intersex and transgender individuals from hate crimes. Green Party feels that all contraception should be available, free of charge, from pharmacies.</a:t>
            </a:r>
            <a:endParaRPr lang="en-GB" sz="1300">
              <a:solidFill>
                <a:schemeClr val="bg1"/>
              </a:solidFill>
              <a:latin typeface="Univers" panose="020B0503020202020204" pitchFamily="34" charset="0"/>
            </a:endParaRPr>
          </a:p>
        </p:txBody>
      </p:sp>
      <p:sp>
        <p:nvSpPr>
          <p:cNvPr id="26" name="Rectangle 25">
            <a:extLst>
              <a:ext uri="{FF2B5EF4-FFF2-40B4-BE49-F238E27FC236}">
                <a16:creationId xmlns:a16="http://schemas.microsoft.com/office/drawing/2014/main" id="{F36CBE20-2BC9-4B48-B9D6-E8609F30CFD0}"/>
              </a:ext>
            </a:extLst>
          </p:cNvPr>
          <p:cNvSpPr/>
          <p:nvPr/>
        </p:nvSpPr>
        <p:spPr>
          <a:xfrm>
            <a:off x="6076507" y="2511070"/>
            <a:ext cx="3104400" cy="2640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rIns="324000" rtlCol="0" anchor="ctr"/>
          <a:lstStyle/>
          <a:p>
            <a:pPr algn="ctr"/>
            <a:r>
              <a:rPr lang="en-GB" b="1">
                <a:solidFill>
                  <a:schemeClr val="bg2">
                    <a:lumMod val="25000"/>
                  </a:schemeClr>
                </a:solidFill>
                <a:latin typeface="Univers"/>
              </a:rPr>
              <a:t>People Before Profit</a:t>
            </a:r>
            <a:r>
              <a:rPr lang="en-GB">
                <a:solidFill>
                  <a:schemeClr val="bg2">
                    <a:lumMod val="25000"/>
                  </a:schemeClr>
                </a:solidFill>
                <a:latin typeface="Univers"/>
              </a:rPr>
              <a:t> </a:t>
            </a:r>
          </a:p>
          <a:p>
            <a:pPr algn="just"/>
            <a:r>
              <a:rPr lang="en-GB">
                <a:solidFill>
                  <a:schemeClr val="bg1"/>
                </a:solidFill>
                <a:latin typeface="Univers"/>
              </a:rPr>
              <a:t>PBP want to guarantee access to early intervention services for those with Autism/other disabilities. People Before Profit believes in giving people Medical Cards based on need. They want to ensure that pregnant, transgender individuals receive good care. All reproductive/contraceptive services should be free. </a:t>
            </a:r>
            <a:endParaRPr lang="en-GB">
              <a:solidFill>
                <a:schemeClr val="bg1"/>
              </a:solidFill>
              <a:latin typeface="Univers" panose="020B0503020202020204" pitchFamily="34" charset="0"/>
            </a:endParaRPr>
          </a:p>
        </p:txBody>
      </p:sp>
      <p:pic>
        <p:nvPicPr>
          <p:cNvPr id="9218" name="Picture 2" descr="Image result for sarah durcan social democrats">
            <a:extLst>
              <a:ext uri="{FF2B5EF4-FFF2-40B4-BE49-F238E27FC236}">
                <a16:creationId xmlns:a16="http://schemas.microsoft.com/office/drawing/2014/main" id="{0E2A31EB-A323-4382-96E4-BC7B5B5F2F6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5542" y="78550"/>
            <a:ext cx="28575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CB179C11-25BC-4D7B-9775-CA927296165A}"/>
              </a:ext>
            </a:extLst>
          </p:cNvPr>
          <p:cNvSpPr/>
          <p:nvPr/>
        </p:nvSpPr>
        <p:spPr>
          <a:xfrm>
            <a:off x="-6574" y="12007"/>
            <a:ext cx="3089558" cy="2792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a:solidFill>
                  <a:schemeClr val="tx1">
                    <a:lumMod val="75000"/>
                    <a:lumOff val="25000"/>
                  </a:schemeClr>
                </a:solidFill>
              </a:rPr>
              <a:t>Social Democrat Sarah </a:t>
            </a:r>
            <a:r>
              <a:rPr lang="en-GB" b="1" err="1">
                <a:solidFill>
                  <a:schemeClr val="tx1">
                    <a:lumMod val="75000"/>
                    <a:lumOff val="25000"/>
                  </a:schemeClr>
                </a:solidFill>
              </a:rPr>
              <a:t>Durcan</a:t>
            </a:r>
            <a:endParaRPr lang="en-GB" b="1">
              <a:solidFill>
                <a:schemeClr val="tx1">
                  <a:lumMod val="75000"/>
                  <a:lumOff val="25000"/>
                </a:schemeClr>
              </a:solidFill>
            </a:endParaRPr>
          </a:p>
          <a:p>
            <a:pPr algn="just" fontAlgn="base"/>
            <a:r>
              <a:rPr lang="en-GB" sz="1300"/>
              <a:t>The Social Democrats want to improve regulations and funding conditions so that access to buses, trains, taxis and housing is vastly improved for people with disabilities. They also want to improve financial supports for disabled transport users and eliminate notice time for travelling for mobility-impaired customers who require assistance. </a:t>
            </a:r>
            <a:endParaRPr lang="en-GB" sz="1300">
              <a:solidFill>
                <a:srgbClr val="FFFFFF"/>
              </a:solidFill>
            </a:endParaRPr>
          </a:p>
        </p:txBody>
      </p:sp>
    </p:spTree>
    <p:extLst>
      <p:ext uri="{BB962C8B-B14F-4D97-AF65-F5344CB8AC3E}">
        <p14:creationId xmlns:p14="http://schemas.microsoft.com/office/powerpoint/2010/main" val="38696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2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30">
            <a:extLst>
              <a:ext uri="{FF2B5EF4-FFF2-40B4-BE49-F238E27FC236}">
                <a16:creationId xmlns:a16="http://schemas.microsoft.com/office/drawing/2014/main" id="{52216C45-D31C-4185-88F6-F474DC1C2E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2"/>
          <a:stretch/>
        </p:blipFill>
        <p:spPr>
          <a:xfrm>
            <a:off x="6056605" y="-17117"/>
            <a:ext cx="3087395" cy="2487989"/>
          </a:xfrm>
          <a:prstGeom prst="rect">
            <a:avLst/>
          </a:prstGeom>
        </p:spPr>
      </p:pic>
      <p:pic>
        <p:nvPicPr>
          <p:cNvPr id="3076" name="Picture 4" descr="Purse, Coins, Money, Euro, Leather Purse, Currency">
            <a:extLst>
              <a:ext uri="{FF2B5EF4-FFF2-40B4-BE49-F238E27FC236}">
                <a16:creationId xmlns:a16="http://schemas.microsoft.com/office/drawing/2014/main" id="{3528A778-5877-49F4-BF79-E174181D572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68854" y="2451703"/>
            <a:ext cx="3083667" cy="2699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E04DE67-2644-47F4-9406-AD4151A648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4632" y="2434634"/>
            <a:ext cx="3083667" cy="2678177"/>
          </a:xfrm>
          <a:prstGeom prst="rect">
            <a:avLst/>
          </a:prstGeom>
        </p:spPr>
      </p:pic>
      <p:pic>
        <p:nvPicPr>
          <p:cNvPr id="3" name="Picture 2">
            <a:extLst>
              <a:ext uri="{FF2B5EF4-FFF2-40B4-BE49-F238E27FC236}">
                <a16:creationId xmlns:a16="http://schemas.microsoft.com/office/drawing/2014/main" id="{AE70954F-CA6F-4A43-8EB7-698C4F9A43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429041"/>
            <a:ext cx="3036111" cy="2705601"/>
          </a:xfrm>
          <a:prstGeom prst="rect">
            <a:avLst/>
          </a:prstGeom>
        </p:spPr>
      </p:pic>
      <p:pic>
        <p:nvPicPr>
          <p:cNvPr id="3074" name="Picture 2" descr="Person, Little, Boy, Kid, Child, Inside, Train, Rail">
            <a:extLst>
              <a:ext uri="{FF2B5EF4-FFF2-40B4-BE49-F238E27FC236}">
                <a16:creationId xmlns:a16="http://schemas.microsoft.com/office/drawing/2014/main" id="{767E7F5E-616D-49CA-B42F-6354B32D299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836" y="-19090"/>
            <a:ext cx="3070911" cy="24631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8">
            <a:extLst>
              <a:ext uri="{FF2B5EF4-FFF2-40B4-BE49-F238E27FC236}">
                <a16:creationId xmlns:a16="http://schemas.microsoft.com/office/drawing/2014/main" id="{4AE7A4B3-23C5-4069-93A2-D87AD7B3096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32742" y="2136"/>
            <a:ext cx="3036111" cy="2235541"/>
          </a:xfrm>
          <a:prstGeom prst="rect">
            <a:avLst/>
          </a:prstGeom>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764296" y="2126975"/>
            <a:ext cx="3615407" cy="476178"/>
          </a:xfrm>
          <a:solidFill>
            <a:schemeClr val="accent1"/>
          </a:solidFill>
        </p:spPr>
        <p:txBody>
          <a:bodyPr>
            <a:normAutofit fontScale="90000"/>
          </a:bodyPr>
          <a:lstStyle/>
          <a:p>
            <a:r>
              <a:rPr lang="en-US" dirty="0">
                <a:solidFill>
                  <a:schemeClr val="bg1"/>
                </a:solidFill>
              </a:rPr>
              <a:t>Economy &amp; Jobs</a:t>
            </a:r>
          </a:p>
        </p:txBody>
      </p:sp>
      <p:sp>
        <p:nvSpPr>
          <p:cNvPr id="22" name="Rectangle 21">
            <a:extLst>
              <a:ext uri="{FF2B5EF4-FFF2-40B4-BE49-F238E27FC236}">
                <a16:creationId xmlns:a16="http://schemas.microsoft.com/office/drawing/2014/main" id="{D3DCF0D1-A88F-45D4-8FF5-7824F1109E72}"/>
              </a:ext>
            </a:extLst>
          </p:cNvPr>
          <p:cNvSpPr/>
          <p:nvPr/>
        </p:nvSpPr>
        <p:spPr>
          <a:xfrm>
            <a:off x="6060333" y="7783"/>
            <a:ext cx="3083667" cy="2455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dirty="0">
                <a:solidFill>
                  <a:schemeClr val="tx1">
                    <a:lumMod val="85000"/>
                    <a:lumOff val="15000"/>
                  </a:schemeClr>
                </a:solidFill>
                <a:highlight>
                  <a:srgbClr val="FFFFFF"/>
                </a:highlight>
              </a:rPr>
              <a:t>UNEMPLOYMENT</a:t>
            </a:r>
            <a:endParaRPr lang="en-IE" dirty="0">
              <a:solidFill>
                <a:schemeClr val="tx1">
                  <a:lumMod val="85000"/>
                  <a:lumOff val="15000"/>
                </a:schemeClr>
              </a:solidFill>
              <a:highlight>
                <a:srgbClr val="FFFFFF"/>
              </a:highlight>
            </a:endParaRPr>
          </a:p>
          <a:p>
            <a:pPr algn="just"/>
            <a:r>
              <a:rPr lang="en-IE" sz="1300" dirty="0">
                <a:solidFill>
                  <a:schemeClr val="bg2">
                    <a:lumMod val="25000"/>
                  </a:schemeClr>
                </a:solidFill>
              </a:rPr>
              <a:t>The unemployment rate in Ireland is currently at 4.8%. The last time it was below 5% was in July 2007 prior to the economic crash. (</a:t>
            </a:r>
            <a:r>
              <a:rPr lang="en-IE" sz="1300" dirty="0">
                <a:solidFill>
                  <a:schemeClr val="bg2">
                    <a:lumMod val="25000"/>
                  </a:schemeClr>
                </a:solidFill>
                <a:hlinkClick r:id="rId9">
                  <a:extLst>
                    <a:ext uri="{A12FA001-AC4F-418D-AE19-62706E023703}">
                      <ahyp:hlinkClr xmlns:ahyp="http://schemas.microsoft.com/office/drawing/2018/hyperlinkcolor" val="tx"/>
                    </a:ext>
                  </a:extLst>
                </a:hlinkClick>
              </a:rPr>
              <a:t>Irish Times</a:t>
            </a:r>
            <a:r>
              <a:rPr lang="en-IE" sz="1300" dirty="0">
                <a:solidFill>
                  <a:schemeClr val="bg2">
                    <a:lumMod val="25000"/>
                  </a:schemeClr>
                </a:solidFill>
              </a:rPr>
              <a:t> )</a:t>
            </a:r>
          </a:p>
        </p:txBody>
      </p:sp>
      <p:sp>
        <p:nvSpPr>
          <p:cNvPr id="20" name="Rectangle 19">
            <a:extLst>
              <a:ext uri="{FF2B5EF4-FFF2-40B4-BE49-F238E27FC236}">
                <a16:creationId xmlns:a16="http://schemas.microsoft.com/office/drawing/2014/main" id="{7465FAD3-12A6-48F8-91C7-9465424113D8}"/>
              </a:ext>
            </a:extLst>
          </p:cNvPr>
          <p:cNvSpPr/>
          <p:nvPr/>
        </p:nvSpPr>
        <p:spPr>
          <a:xfrm>
            <a:off x="1" y="-1"/>
            <a:ext cx="3064802" cy="2440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dirty="0">
                <a:solidFill>
                  <a:schemeClr val="tx1">
                    <a:lumMod val="85000"/>
                    <a:lumOff val="15000"/>
                  </a:schemeClr>
                </a:solidFill>
                <a:highlight>
                  <a:srgbClr val="FFFFFF"/>
                </a:highlight>
              </a:rPr>
              <a:t>CHILDREN IN POVERTY</a:t>
            </a:r>
          </a:p>
          <a:p>
            <a:pPr algn="just"/>
            <a:endParaRPr lang="en-GB" dirty="0">
              <a:solidFill>
                <a:schemeClr val="bg2">
                  <a:lumMod val="25000"/>
                </a:schemeClr>
              </a:solidFill>
              <a:ea typeface="+mn-lt"/>
              <a:cs typeface="+mn-lt"/>
            </a:endParaRPr>
          </a:p>
          <a:p>
            <a:pPr algn="just"/>
            <a:r>
              <a:rPr lang="en-GB" sz="1300" dirty="0">
                <a:solidFill>
                  <a:schemeClr val="bg2">
                    <a:lumMod val="25000"/>
                  </a:schemeClr>
                </a:solidFill>
                <a:ea typeface="+mn-lt"/>
                <a:cs typeface="+mn-lt"/>
              </a:rPr>
              <a:t>Right</a:t>
            </a:r>
            <a:r>
              <a:rPr lang="en-GB" sz="1300" dirty="0">
                <a:solidFill>
                  <a:schemeClr val="bg2">
                    <a:lumMod val="25000"/>
                  </a:schemeClr>
                </a:solidFill>
              </a:rPr>
              <a:t> now, more than 300,000 children are living below the poverty line on the island of Ireland. (</a:t>
            </a:r>
            <a:r>
              <a:rPr lang="en-GB" sz="1300" dirty="0">
                <a:solidFill>
                  <a:schemeClr val="bg2">
                    <a:lumMod val="25000"/>
                  </a:schemeClr>
                </a:solidFill>
                <a:hlinkClick r:id="rId10">
                  <a:extLst>
                    <a:ext uri="{A12FA001-AC4F-418D-AE19-62706E023703}">
                      <ahyp:hlinkClr xmlns:ahyp="http://schemas.microsoft.com/office/drawing/2018/hyperlinkcolor" val="tx"/>
                    </a:ext>
                  </a:extLst>
                </a:hlinkClick>
              </a:rPr>
              <a:t>Irish Times</a:t>
            </a:r>
            <a:r>
              <a:rPr lang="en-GB" sz="1300" dirty="0">
                <a:solidFill>
                  <a:schemeClr val="bg2">
                    <a:lumMod val="25000"/>
                  </a:schemeClr>
                </a:solidFill>
              </a:rPr>
              <a:t>)</a:t>
            </a:r>
          </a:p>
        </p:txBody>
      </p:sp>
      <p:sp>
        <p:nvSpPr>
          <p:cNvPr id="21" name="Rectangle 20">
            <a:extLst>
              <a:ext uri="{FF2B5EF4-FFF2-40B4-BE49-F238E27FC236}">
                <a16:creationId xmlns:a16="http://schemas.microsoft.com/office/drawing/2014/main" id="{758FBB00-CABB-414F-A5B2-FEF3F5985CC8}"/>
              </a:ext>
            </a:extLst>
          </p:cNvPr>
          <p:cNvSpPr/>
          <p:nvPr/>
        </p:nvSpPr>
        <p:spPr>
          <a:xfrm>
            <a:off x="3062035" y="-9137"/>
            <a:ext cx="3023802" cy="2446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dirty="0">
                <a:solidFill>
                  <a:schemeClr val="bg2">
                    <a:lumMod val="25000"/>
                  </a:schemeClr>
                </a:solidFill>
                <a:highlight>
                  <a:srgbClr val="FFFFFF"/>
                </a:highlight>
              </a:rPr>
              <a:t>HOMELESSNESS</a:t>
            </a:r>
          </a:p>
          <a:p>
            <a:pPr algn="just"/>
            <a:r>
              <a:rPr lang="en-IE" sz="1300" dirty="0">
                <a:solidFill>
                  <a:schemeClr val="bg2">
                    <a:lumMod val="25000"/>
                  </a:schemeClr>
                </a:solidFill>
              </a:rPr>
              <a:t>More than 10,500 people are currently homeless in Ireland. (</a:t>
            </a:r>
            <a:r>
              <a:rPr lang="en-IE" sz="1300" dirty="0">
                <a:solidFill>
                  <a:schemeClr val="bg2">
                    <a:lumMod val="25000"/>
                  </a:schemeClr>
                </a:solidFill>
                <a:hlinkClick r:id="rId11">
                  <a:extLst>
                    <a:ext uri="{A12FA001-AC4F-418D-AE19-62706E023703}">
                      <ahyp:hlinkClr xmlns:ahyp="http://schemas.microsoft.com/office/drawing/2018/hyperlinkcolor" val="tx"/>
                    </a:ext>
                  </a:extLst>
                </a:hlinkClick>
              </a:rPr>
              <a:t>The Journal</a:t>
            </a:r>
            <a:r>
              <a:rPr lang="en-IE" sz="1300" dirty="0">
                <a:solidFill>
                  <a:schemeClr val="bg2">
                    <a:lumMod val="25000"/>
                  </a:schemeClr>
                </a:solidFill>
              </a:rPr>
              <a:t>). Approximately 4,000 of those individuals are children (</a:t>
            </a:r>
            <a:r>
              <a:rPr lang="en-IE" sz="1300" dirty="0">
                <a:solidFill>
                  <a:schemeClr val="bg2">
                    <a:lumMod val="25000"/>
                  </a:schemeClr>
                </a:solidFill>
                <a:hlinkClick r:id="rId12">
                  <a:extLst>
                    <a:ext uri="{A12FA001-AC4F-418D-AE19-62706E023703}">
                      <ahyp:hlinkClr xmlns:ahyp="http://schemas.microsoft.com/office/drawing/2018/hyperlinkcolor" val="tx"/>
                    </a:ext>
                  </a:extLst>
                </a:hlinkClick>
              </a:rPr>
              <a:t>Children's Rights Report Card</a:t>
            </a:r>
            <a:r>
              <a:rPr lang="en-IE" sz="1300" dirty="0">
                <a:solidFill>
                  <a:schemeClr val="bg2">
                    <a:lumMod val="25000"/>
                  </a:schemeClr>
                </a:solidFill>
              </a:rPr>
              <a:t>).</a:t>
            </a:r>
          </a:p>
        </p:txBody>
      </p:sp>
      <p:sp>
        <p:nvSpPr>
          <p:cNvPr id="23" name="Rectangle 22">
            <a:extLst>
              <a:ext uri="{FF2B5EF4-FFF2-40B4-BE49-F238E27FC236}">
                <a16:creationId xmlns:a16="http://schemas.microsoft.com/office/drawing/2014/main" id="{32AFFFE2-9A3C-43CE-98AE-AE105D23AF93}"/>
              </a:ext>
            </a:extLst>
          </p:cNvPr>
          <p:cNvSpPr/>
          <p:nvPr/>
        </p:nvSpPr>
        <p:spPr>
          <a:xfrm>
            <a:off x="-3869" y="2440531"/>
            <a:ext cx="3065903" cy="2696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dirty="0">
                <a:solidFill>
                  <a:schemeClr val="tx1">
                    <a:lumMod val="85000"/>
                    <a:lumOff val="15000"/>
                  </a:schemeClr>
                </a:solidFill>
                <a:highlight>
                  <a:srgbClr val="FFFFFF"/>
                </a:highlight>
              </a:rPr>
              <a:t>WEALTH INEQUALITY</a:t>
            </a:r>
          </a:p>
          <a:p>
            <a:pPr algn="just"/>
            <a:endParaRPr lang="en-GB" dirty="0">
              <a:solidFill>
                <a:schemeClr val="bg2">
                  <a:lumMod val="25000"/>
                </a:schemeClr>
              </a:solidFill>
              <a:latin typeface="Univers"/>
            </a:endParaRPr>
          </a:p>
          <a:p>
            <a:pPr algn="just"/>
            <a:r>
              <a:rPr lang="en-GB" sz="1300" dirty="0">
                <a:solidFill>
                  <a:schemeClr val="bg2">
                    <a:lumMod val="25000"/>
                  </a:schemeClr>
                </a:solidFill>
                <a:latin typeface="Univers"/>
              </a:rPr>
              <a:t>Ireland has a growing problem right now with wealth inequality. The World Economic Forum recently issued a report saying: "Ireland is faced with high income inequality and soaring wealth inequality." (</a:t>
            </a:r>
            <a:r>
              <a:rPr lang="en-GB" sz="1300" dirty="0">
                <a:solidFill>
                  <a:schemeClr val="bg2">
                    <a:lumMod val="25000"/>
                  </a:schemeClr>
                </a:solidFill>
                <a:latin typeface="Univers"/>
                <a:hlinkClick r:id="rId13"/>
              </a:rPr>
              <a:t>The Journal</a:t>
            </a:r>
            <a:r>
              <a:rPr lang="en-GB" sz="1300" dirty="0">
                <a:solidFill>
                  <a:schemeClr val="bg2">
                    <a:lumMod val="25000"/>
                  </a:schemeClr>
                </a:solidFill>
                <a:latin typeface="Univers"/>
              </a:rPr>
              <a:t>)</a:t>
            </a:r>
            <a:endParaRPr lang="en-GB" sz="1300" dirty="0">
              <a:solidFill>
                <a:schemeClr val="bg2">
                  <a:lumMod val="25000"/>
                </a:schemeClr>
              </a:solidFill>
              <a:latin typeface="Univers" panose="020B0503020202020204" pitchFamily="34" charset="0"/>
            </a:endParaRPr>
          </a:p>
        </p:txBody>
      </p:sp>
      <p:sp>
        <p:nvSpPr>
          <p:cNvPr id="25" name="Rectangle 24">
            <a:extLst>
              <a:ext uri="{FF2B5EF4-FFF2-40B4-BE49-F238E27FC236}">
                <a16:creationId xmlns:a16="http://schemas.microsoft.com/office/drawing/2014/main" id="{E513AE44-7F69-4E14-BBAD-A6C1FE548819}"/>
              </a:ext>
            </a:extLst>
          </p:cNvPr>
          <p:cNvSpPr/>
          <p:nvPr/>
        </p:nvSpPr>
        <p:spPr>
          <a:xfrm>
            <a:off x="3052301" y="2406032"/>
            <a:ext cx="3043270" cy="2729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dirty="0">
                <a:solidFill>
                  <a:schemeClr val="tx1">
                    <a:lumMod val="85000"/>
                    <a:lumOff val="15000"/>
                  </a:schemeClr>
                </a:solidFill>
                <a:highlight>
                  <a:srgbClr val="FFFFFF"/>
                </a:highlight>
              </a:rPr>
              <a:t>INFRASTRUCTURE</a:t>
            </a:r>
            <a:endParaRPr lang="en-GB" dirty="0">
              <a:solidFill>
                <a:schemeClr val="tx1">
                  <a:lumMod val="85000"/>
                  <a:lumOff val="15000"/>
                </a:schemeClr>
              </a:solidFill>
              <a:highlight>
                <a:srgbClr val="FFFFFF"/>
              </a:highlight>
              <a:latin typeface="Univers"/>
            </a:endParaRPr>
          </a:p>
          <a:p>
            <a:pPr algn="just"/>
            <a:r>
              <a:rPr lang="en-GB" sz="1300" dirty="0">
                <a:solidFill>
                  <a:schemeClr val="bg2">
                    <a:lumMod val="25000"/>
                  </a:schemeClr>
                </a:solidFill>
                <a:latin typeface="Univers"/>
              </a:rPr>
              <a:t>Project Ireland 2040, an initiative focused  on  Ireland's infrastructure, has two elements: National Planning Framework (NPF) and National Development Plan (NDP). NPF is focused on balancing regional development across cities while NDP is to upgrade infrastructure because of the growing population. (</a:t>
            </a:r>
            <a:r>
              <a:rPr lang="en-GB" sz="1300" dirty="0">
                <a:solidFill>
                  <a:schemeClr val="bg2">
                    <a:lumMod val="25000"/>
                  </a:schemeClr>
                </a:solidFill>
                <a:latin typeface="Univers"/>
                <a:hlinkClick r:id="rId14">
                  <a:extLst>
                    <a:ext uri="{A12FA001-AC4F-418D-AE19-62706E023703}">
                      <ahyp:hlinkClr xmlns:ahyp="http://schemas.microsoft.com/office/drawing/2018/hyperlinkcolor" val="tx"/>
                    </a:ext>
                  </a:extLst>
                </a:hlinkClick>
              </a:rPr>
              <a:t>Irish Times</a:t>
            </a:r>
            <a:r>
              <a:rPr lang="en-GB" sz="1300" dirty="0">
                <a:solidFill>
                  <a:schemeClr val="bg2">
                    <a:lumMod val="25000"/>
                  </a:schemeClr>
                </a:solidFill>
                <a:latin typeface="Univers"/>
              </a:rPr>
              <a:t>)</a:t>
            </a:r>
            <a:endParaRPr lang="en-GB" sz="1300" dirty="0">
              <a:solidFill>
                <a:schemeClr val="bg2">
                  <a:lumMod val="25000"/>
                </a:schemeClr>
              </a:solidFill>
              <a:latin typeface="Univers" panose="020B0503020202020204" pitchFamily="34" charset="0"/>
            </a:endParaRPr>
          </a:p>
        </p:txBody>
      </p:sp>
      <p:sp>
        <p:nvSpPr>
          <p:cNvPr id="26" name="Rectangle 25">
            <a:extLst>
              <a:ext uri="{FF2B5EF4-FFF2-40B4-BE49-F238E27FC236}">
                <a16:creationId xmlns:a16="http://schemas.microsoft.com/office/drawing/2014/main" id="{F36CBE20-2BC9-4B48-B9D6-E8609F30CFD0}"/>
              </a:ext>
            </a:extLst>
          </p:cNvPr>
          <p:cNvSpPr/>
          <p:nvPr/>
        </p:nvSpPr>
        <p:spPr>
          <a:xfrm>
            <a:off x="6049403" y="2432528"/>
            <a:ext cx="3083667" cy="2705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dirty="0">
                <a:solidFill>
                  <a:schemeClr val="tx1">
                    <a:lumMod val="85000"/>
                    <a:lumOff val="15000"/>
                  </a:schemeClr>
                </a:solidFill>
                <a:highlight>
                  <a:srgbClr val="FFFFFF"/>
                </a:highlight>
              </a:rPr>
              <a:t>COST OF LIVING</a:t>
            </a:r>
          </a:p>
          <a:p>
            <a:pPr algn="just"/>
            <a:endParaRPr lang="en-GB" dirty="0">
              <a:solidFill>
                <a:schemeClr val="bg2">
                  <a:lumMod val="25000"/>
                </a:schemeClr>
              </a:solidFill>
              <a:latin typeface="Univers"/>
            </a:endParaRPr>
          </a:p>
          <a:p>
            <a:pPr algn="just"/>
            <a:r>
              <a:rPr lang="en-GB" sz="1300" dirty="0">
                <a:solidFill>
                  <a:schemeClr val="bg2">
                    <a:lumMod val="25000"/>
                  </a:schemeClr>
                </a:solidFill>
                <a:latin typeface="Univers"/>
              </a:rPr>
              <a:t>The cost of living has gone up drastically in Ireland. Right now, it costs the average family over €50,000 a year to sustain themselves and run a family. (</a:t>
            </a:r>
            <a:r>
              <a:rPr lang="en-GB" sz="1300" dirty="0">
                <a:solidFill>
                  <a:schemeClr val="bg2">
                    <a:lumMod val="25000"/>
                  </a:schemeClr>
                </a:solidFill>
                <a:latin typeface="Univers"/>
                <a:hlinkClick r:id="rId15">
                  <a:extLst>
                    <a:ext uri="{A12FA001-AC4F-418D-AE19-62706E023703}">
                      <ahyp:hlinkClr xmlns:ahyp="http://schemas.microsoft.com/office/drawing/2018/hyperlinkcolor" val="tx"/>
                    </a:ext>
                  </a:extLst>
                </a:hlinkClick>
              </a:rPr>
              <a:t>Irish Times</a:t>
            </a:r>
            <a:r>
              <a:rPr lang="en-GB" sz="1300" dirty="0">
                <a:solidFill>
                  <a:schemeClr val="bg2">
                    <a:lumMod val="25000"/>
                  </a:schemeClr>
                </a:solidFill>
                <a:latin typeface="Univers"/>
              </a:rPr>
              <a:t>)</a:t>
            </a:r>
            <a:endParaRPr lang="en-GB" sz="1300" dirty="0">
              <a:solidFill>
                <a:schemeClr val="bg2">
                  <a:lumMod val="25000"/>
                </a:schemeClr>
              </a:solidFill>
              <a:latin typeface="Univers" panose="020B0503020202020204" pitchFamily="34" charset="0"/>
            </a:endParaRPr>
          </a:p>
        </p:txBody>
      </p:sp>
    </p:spTree>
    <p:extLst>
      <p:ext uri="{BB962C8B-B14F-4D97-AF65-F5344CB8AC3E}">
        <p14:creationId xmlns:p14="http://schemas.microsoft.com/office/powerpoint/2010/main" val="29254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1" grpId="0" animBg="1"/>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Image result for Neasa Hourigan">
            <a:extLst>
              <a:ext uri="{FF2B5EF4-FFF2-40B4-BE49-F238E27FC236}">
                <a16:creationId xmlns:a16="http://schemas.microsoft.com/office/drawing/2014/main" id="{AF4D4DCB-0FBF-4E04-A866-B376AE616E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9257" y="2807703"/>
            <a:ext cx="3083667" cy="23127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aschal donohoe">
            <a:extLst>
              <a:ext uri="{FF2B5EF4-FFF2-40B4-BE49-F238E27FC236}">
                <a16:creationId xmlns:a16="http://schemas.microsoft.com/office/drawing/2014/main" id="{8167D618-817D-412D-B3A7-2AE92C379A0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7694" y="-56939"/>
            <a:ext cx="3755673" cy="21770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a:extLst>
              <a:ext uri="{FF2B5EF4-FFF2-40B4-BE49-F238E27FC236}">
                <a16:creationId xmlns:a16="http://schemas.microsoft.com/office/drawing/2014/main" id="{180B8A81-44E2-424E-9EB4-224F5B6BDCAE}"/>
              </a:ext>
            </a:extLst>
          </p:cNvPr>
          <p:cNvPicPr>
            <a:picLocks noChangeAspect="1"/>
          </p:cNvPicPr>
          <p:nvPr/>
        </p:nvPicPr>
        <p:blipFill>
          <a:blip r:embed="rId5"/>
          <a:stretch>
            <a:fillRect/>
          </a:stretch>
        </p:blipFill>
        <p:spPr>
          <a:xfrm>
            <a:off x="242889" y="2411921"/>
            <a:ext cx="2419349" cy="2667572"/>
          </a:xfrm>
          <a:prstGeom prst="rect">
            <a:avLst/>
          </a:prstGeom>
        </p:spPr>
      </p:pic>
      <p:pic>
        <p:nvPicPr>
          <p:cNvPr id="5" name="Picture 6">
            <a:extLst>
              <a:ext uri="{FF2B5EF4-FFF2-40B4-BE49-F238E27FC236}">
                <a16:creationId xmlns:a16="http://schemas.microsoft.com/office/drawing/2014/main" id="{EA889A0E-CDBD-4550-903D-4810D248DBE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6738"/>
            <a:ext cx="2942890" cy="2355347"/>
          </a:xfrm>
          <a:prstGeom prst="rect">
            <a:avLst/>
          </a:prstGeom>
        </p:spPr>
      </p:pic>
      <p:pic>
        <p:nvPicPr>
          <p:cNvPr id="3" name="Picture 2" descr="A person wearing a suit and tie smiling at the camera&#10;&#10;Description automatically generated">
            <a:extLst>
              <a:ext uri="{FF2B5EF4-FFF2-40B4-BE49-F238E27FC236}">
                <a16:creationId xmlns:a16="http://schemas.microsoft.com/office/drawing/2014/main" id="{B618D784-FFC0-4636-9FE7-D1BFF4F804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09544" y="-11537"/>
            <a:ext cx="2861929" cy="2396045"/>
          </a:xfrm>
          <a:prstGeom prst="rect">
            <a:avLst/>
          </a:prstGeom>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766462" y="2120788"/>
            <a:ext cx="3543082" cy="476178"/>
          </a:xfrm>
          <a:solidFill>
            <a:schemeClr val="accent1"/>
          </a:solidFill>
        </p:spPr>
        <p:txBody>
          <a:bodyPr>
            <a:normAutofit fontScale="90000"/>
          </a:bodyPr>
          <a:lstStyle/>
          <a:p>
            <a:r>
              <a:rPr lang="en-US">
                <a:solidFill>
                  <a:schemeClr val="bg1"/>
                </a:solidFill>
              </a:rPr>
              <a:t>Economy &amp; Jobs</a:t>
            </a:r>
          </a:p>
        </p:txBody>
      </p:sp>
      <p:sp>
        <p:nvSpPr>
          <p:cNvPr id="20" name="Rectangle 19">
            <a:extLst>
              <a:ext uri="{FF2B5EF4-FFF2-40B4-BE49-F238E27FC236}">
                <a16:creationId xmlns:a16="http://schemas.microsoft.com/office/drawing/2014/main" id="{7465FAD3-12A6-48F8-91C7-9465424113D8}"/>
              </a:ext>
            </a:extLst>
          </p:cNvPr>
          <p:cNvSpPr/>
          <p:nvPr/>
        </p:nvSpPr>
        <p:spPr>
          <a:xfrm>
            <a:off x="-12673" y="-39394"/>
            <a:ext cx="3179549" cy="2396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bg2">
                    <a:lumMod val="25000"/>
                  </a:schemeClr>
                </a:solidFill>
              </a:rPr>
              <a:t>Labour Party Joan Burton TD</a:t>
            </a:r>
            <a:endParaRPr lang="en-GB" dirty="0">
              <a:solidFill>
                <a:schemeClr val="bg2">
                  <a:lumMod val="25000"/>
                </a:schemeClr>
              </a:solidFill>
            </a:endParaRPr>
          </a:p>
          <a:p>
            <a:pPr algn="just" fontAlgn="base"/>
            <a:r>
              <a:rPr lang="en-GB" dirty="0">
                <a:solidFill>
                  <a:schemeClr val="bg1"/>
                </a:solidFill>
              </a:rPr>
              <a:t>Labour plans to close the gender pay gap in the workplace. They also plan to prioritize eliminating workplace bullying and widening access to work for people with disabilities.</a:t>
            </a:r>
            <a:r>
              <a:rPr lang="en-GB" dirty="0">
                <a:solidFill>
                  <a:schemeClr val="tx1">
                    <a:lumMod val="85000"/>
                    <a:lumOff val="15000"/>
                  </a:schemeClr>
                </a:solidFill>
              </a:rPr>
              <a:t>   </a:t>
            </a:r>
          </a:p>
        </p:txBody>
      </p:sp>
      <p:sp>
        <p:nvSpPr>
          <p:cNvPr id="21" name="Rectangle 20">
            <a:extLst>
              <a:ext uri="{FF2B5EF4-FFF2-40B4-BE49-F238E27FC236}">
                <a16:creationId xmlns:a16="http://schemas.microsoft.com/office/drawing/2014/main" id="{758FBB00-CABB-414F-A5B2-FEF3F5985CC8}"/>
              </a:ext>
            </a:extLst>
          </p:cNvPr>
          <p:cNvSpPr/>
          <p:nvPr/>
        </p:nvSpPr>
        <p:spPr>
          <a:xfrm>
            <a:off x="3103884" y="-48030"/>
            <a:ext cx="3019040" cy="2386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b="1" dirty="0">
                <a:solidFill>
                  <a:schemeClr val="bg2">
                    <a:lumMod val="25000"/>
                  </a:schemeClr>
                </a:solidFill>
              </a:rPr>
              <a:t>Fine Gael Paschal Donohoe TD</a:t>
            </a:r>
            <a:endParaRPr lang="en-IE" dirty="0">
              <a:solidFill>
                <a:schemeClr val="bg2">
                  <a:lumMod val="25000"/>
                </a:schemeClr>
              </a:solidFill>
            </a:endParaRPr>
          </a:p>
          <a:p>
            <a:pPr algn="just"/>
            <a:r>
              <a:rPr lang="en-IE" dirty="0"/>
              <a:t>Fine Gael want to think about the future of the economy. This means that they want to focus on incorporating artificial intelligence and robotics into the work world. They also want to train/retrain workers so they can remain employable throughout their lives.  </a:t>
            </a:r>
          </a:p>
        </p:txBody>
      </p:sp>
      <p:sp>
        <p:nvSpPr>
          <p:cNvPr id="22" name="Rectangle 21">
            <a:extLst>
              <a:ext uri="{FF2B5EF4-FFF2-40B4-BE49-F238E27FC236}">
                <a16:creationId xmlns:a16="http://schemas.microsoft.com/office/drawing/2014/main" id="{D3DCF0D1-A88F-45D4-8FF5-7824F1109E72}"/>
              </a:ext>
            </a:extLst>
          </p:cNvPr>
          <p:cNvSpPr/>
          <p:nvPr/>
        </p:nvSpPr>
        <p:spPr>
          <a:xfrm>
            <a:off x="6087806" y="-36937"/>
            <a:ext cx="3083667" cy="24209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b="1" dirty="0">
                <a:solidFill>
                  <a:schemeClr val="bg2">
                    <a:lumMod val="25000"/>
                  </a:schemeClr>
                </a:solidFill>
                <a:ea typeface="+mn-lt"/>
                <a:cs typeface="+mn-lt"/>
              </a:rPr>
              <a:t>Fianna Fáil Michael McGrath TD</a:t>
            </a:r>
          </a:p>
          <a:p>
            <a:pPr algn="just"/>
            <a:r>
              <a:rPr lang="en-IE" dirty="0">
                <a:ea typeface="+mn-lt"/>
                <a:cs typeface="+mn-lt"/>
              </a:rPr>
              <a:t>Fianna Fáil want to make efforts to support large and small enterprises to help the economy grow &amp; advance. </a:t>
            </a:r>
            <a:endParaRPr lang="en-IE" dirty="0">
              <a:solidFill>
                <a:schemeClr val="tx1">
                  <a:lumMod val="85000"/>
                  <a:lumOff val="15000"/>
                </a:schemeClr>
              </a:solidFill>
            </a:endParaRPr>
          </a:p>
        </p:txBody>
      </p:sp>
      <p:sp>
        <p:nvSpPr>
          <p:cNvPr id="23" name="Rectangle 22">
            <a:extLst>
              <a:ext uri="{FF2B5EF4-FFF2-40B4-BE49-F238E27FC236}">
                <a16:creationId xmlns:a16="http://schemas.microsoft.com/office/drawing/2014/main" id="{32AFFFE2-9A3C-43CE-98AE-AE105D23AF93}"/>
              </a:ext>
            </a:extLst>
          </p:cNvPr>
          <p:cNvSpPr/>
          <p:nvPr/>
        </p:nvSpPr>
        <p:spPr>
          <a:xfrm>
            <a:off x="10630" y="2324633"/>
            <a:ext cx="3041142" cy="2795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2">
                    <a:lumMod val="25000"/>
                  </a:schemeClr>
                </a:solidFill>
                <a:ea typeface="+mn-lt"/>
                <a:cs typeface="+mn-lt"/>
              </a:rPr>
              <a:t>Sinn Féin</a:t>
            </a:r>
            <a:r>
              <a:rPr lang="en-GB" b="1" dirty="0">
                <a:solidFill>
                  <a:schemeClr val="bg2">
                    <a:lumMod val="25000"/>
                  </a:schemeClr>
                </a:solidFill>
                <a:latin typeface="Univers"/>
              </a:rPr>
              <a:t> Conor Murphy</a:t>
            </a:r>
          </a:p>
          <a:p>
            <a:pPr algn="just"/>
            <a:r>
              <a:rPr lang="en-GB" dirty="0">
                <a:solidFill>
                  <a:srgbClr val="FFFFFF"/>
                </a:solidFill>
                <a:latin typeface="Univers"/>
              </a:rPr>
              <a:t>They plan to increase the minimum wage by 1 Euro an hour so it is closer to a living wage. They also want to focus on supporting individuals with disabilities who wish to enter the workplace. </a:t>
            </a:r>
            <a:endParaRPr lang="en-GB" dirty="0">
              <a:solidFill>
                <a:schemeClr val="tx1">
                  <a:lumMod val="85000"/>
                  <a:lumOff val="15000"/>
                </a:schemeClr>
              </a:solidFill>
            </a:endParaRPr>
          </a:p>
        </p:txBody>
      </p:sp>
      <p:sp>
        <p:nvSpPr>
          <p:cNvPr id="25" name="Rectangle 24">
            <a:extLst>
              <a:ext uri="{FF2B5EF4-FFF2-40B4-BE49-F238E27FC236}">
                <a16:creationId xmlns:a16="http://schemas.microsoft.com/office/drawing/2014/main" id="{E513AE44-7F69-4E14-BBAD-A6C1FE548819}"/>
              </a:ext>
            </a:extLst>
          </p:cNvPr>
          <p:cNvSpPr/>
          <p:nvPr/>
        </p:nvSpPr>
        <p:spPr>
          <a:xfrm>
            <a:off x="3026721" y="2319810"/>
            <a:ext cx="3029000" cy="2834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2">
                    <a:lumMod val="25000"/>
                  </a:schemeClr>
                </a:solidFill>
                <a:latin typeface="Univers"/>
              </a:rPr>
              <a:t>Green Party Neasa Hourigan Cllr</a:t>
            </a:r>
            <a:endParaRPr lang="en-GB" dirty="0">
              <a:solidFill>
                <a:schemeClr val="bg2">
                  <a:lumMod val="25000"/>
                </a:schemeClr>
              </a:solidFill>
              <a:latin typeface="Univers"/>
            </a:endParaRPr>
          </a:p>
          <a:p>
            <a:pPr algn="just"/>
            <a:r>
              <a:rPr lang="en-GB" dirty="0">
                <a:solidFill>
                  <a:schemeClr val="bg1"/>
                </a:solidFill>
                <a:latin typeface="Univers"/>
              </a:rPr>
              <a:t>The Green Party is primarily interested in focusing on sustainability in the economy. They want to alter things to focus more on regeneration and recycling. They also want to put tax incentives in place to encourage tech start-ups to set-up in Ireland.</a:t>
            </a:r>
            <a:endParaRPr lang="en-GB" dirty="0">
              <a:solidFill>
                <a:schemeClr val="bg1"/>
              </a:solidFill>
              <a:latin typeface="Univers" panose="020B0503020202020204" pitchFamily="34" charset="0"/>
            </a:endParaRPr>
          </a:p>
        </p:txBody>
      </p:sp>
      <p:sp>
        <p:nvSpPr>
          <p:cNvPr id="26" name="Rectangle 25">
            <a:extLst>
              <a:ext uri="{FF2B5EF4-FFF2-40B4-BE49-F238E27FC236}">
                <a16:creationId xmlns:a16="http://schemas.microsoft.com/office/drawing/2014/main" id="{F36CBE20-2BC9-4B48-B9D6-E8609F30CFD0}"/>
              </a:ext>
            </a:extLst>
          </p:cNvPr>
          <p:cNvSpPr/>
          <p:nvPr/>
        </p:nvSpPr>
        <p:spPr>
          <a:xfrm>
            <a:off x="6058471" y="2347912"/>
            <a:ext cx="3083667" cy="2795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a:solidFill>
                  <a:schemeClr val="bg2">
                    <a:lumMod val="25000"/>
                  </a:schemeClr>
                </a:solidFill>
                <a:latin typeface="Univers"/>
              </a:rPr>
              <a:t>People Before Profit</a:t>
            </a:r>
            <a:r>
              <a:rPr lang="en-GB">
                <a:solidFill>
                  <a:schemeClr val="bg2">
                    <a:lumMod val="25000"/>
                  </a:schemeClr>
                </a:solidFill>
                <a:latin typeface="Univers"/>
              </a:rPr>
              <a:t> </a:t>
            </a:r>
          </a:p>
          <a:p>
            <a:pPr algn="just"/>
            <a:r>
              <a:rPr lang="en-GB">
                <a:solidFill>
                  <a:schemeClr val="bg1"/>
                </a:solidFill>
                <a:latin typeface="Univers"/>
              </a:rPr>
              <a:t>People Before Profit believes in raising the minimum wage to 15 Euros an hour. They also want large corporations to stop viewing Ireland as a "Tax Haven" and have companies (like Apple) pay all their back taxes.</a:t>
            </a:r>
          </a:p>
        </p:txBody>
      </p:sp>
      <p:pic>
        <p:nvPicPr>
          <p:cNvPr id="4104" name="Picture 8">
            <a:extLst>
              <a:ext uri="{FF2B5EF4-FFF2-40B4-BE49-F238E27FC236}">
                <a16:creationId xmlns:a16="http://schemas.microsoft.com/office/drawing/2014/main" id="{33573971-0035-4073-8EFF-11F179D7942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12271" y="-39394"/>
            <a:ext cx="3164043" cy="285515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8BFE471-D919-464D-8CBF-2E219CB505CC}"/>
              </a:ext>
            </a:extLst>
          </p:cNvPr>
          <p:cNvSpPr/>
          <p:nvPr/>
        </p:nvSpPr>
        <p:spPr>
          <a:xfrm>
            <a:off x="-6513" y="23392"/>
            <a:ext cx="3089558" cy="2792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tx1">
                    <a:lumMod val="75000"/>
                    <a:lumOff val="25000"/>
                  </a:schemeClr>
                </a:solidFill>
              </a:rPr>
              <a:t>Social Democrat Catherine Murphy TD</a:t>
            </a:r>
          </a:p>
          <a:p>
            <a:pPr algn="just" fontAlgn="base"/>
            <a:r>
              <a:rPr lang="en-GB" sz="1300" dirty="0">
                <a:solidFill>
                  <a:srgbClr val="FFFFFF"/>
                </a:solidFill>
              </a:rPr>
              <a:t>SD will equip the Workforce through investment in lifelong education, skills-based training, apprenticeships and access programmes to help workers maintain value in a fast changing world.</a:t>
            </a:r>
          </a:p>
        </p:txBody>
      </p:sp>
    </p:spTree>
    <p:extLst>
      <p:ext uri="{BB962C8B-B14F-4D97-AF65-F5344CB8AC3E}">
        <p14:creationId xmlns:p14="http://schemas.microsoft.com/office/powerpoint/2010/main" val="219763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26"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38C1438F-AE68-4963-A702-B16DEF221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pic>
        <p:nvPicPr>
          <p:cNvPr id="5" name="Picture 4">
            <a:extLst>
              <a:ext uri="{FF2B5EF4-FFF2-40B4-BE49-F238E27FC236}">
                <a16:creationId xmlns:a16="http://schemas.microsoft.com/office/drawing/2014/main" id="{21B91205-ABAA-4443-B3B7-241980B563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6170" y="4650999"/>
            <a:ext cx="1895901" cy="407568"/>
          </a:xfrm>
          <a:prstGeom prst="rect">
            <a:avLst/>
          </a:prstGeom>
        </p:spPr>
      </p:pic>
      <p:sp>
        <p:nvSpPr>
          <p:cNvPr id="2" name="TextBox 1">
            <a:extLst>
              <a:ext uri="{FF2B5EF4-FFF2-40B4-BE49-F238E27FC236}">
                <a16:creationId xmlns:a16="http://schemas.microsoft.com/office/drawing/2014/main" id="{8D624B03-5FF4-4D86-93E2-3E7C3B4C06B2}"/>
              </a:ext>
            </a:extLst>
          </p:cNvPr>
          <p:cNvSpPr txBox="1"/>
          <p:nvPr/>
        </p:nvSpPr>
        <p:spPr>
          <a:xfrm>
            <a:off x="4432300" y="430818"/>
            <a:ext cx="4546600" cy="3170099"/>
          </a:xfrm>
          <a:prstGeom prst="rect">
            <a:avLst/>
          </a:prstGeom>
          <a:solidFill>
            <a:schemeClr val="tx1">
              <a:lumMod val="85000"/>
              <a:lumOff val="15000"/>
            </a:schemeClr>
          </a:solidFill>
        </p:spPr>
        <p:txBody>
          <a:bodyPr wrap="square" rtlCol="0">
            <a:spAutoFit/>
          </a:bodyPr>
          <a:lstStyle/>
          <a:p>
            <a:r>
              <a:rPr lang="en-GB" sz="2000" dirty="0">
                <a:solidFill>
                  <a:schemeClr val="bg1"/>
                </a:solidFill>
              </a:rPr>
              <a:t>“</a:t>
            </a:r>
            <a:r>
              <a:rPr lang="en-GB" sz="2000" spc="100" dirty="0">
                <a:solidFill>
                  <a:schemeClr val="bg1"/>
                </a:solidFill>
              </a:rPr>
              <a:t>A politician thinks of the next election a statesman thinks of the next generation.” </a:t>
            </a:r>
            <a:r>
              <a:rPr lang="en-GB" spc="100" dirty="0">
                <a:solidFill>
                  <a:schemeClr val="bg1"/>
                </a:solidFill>
              </a:rPr>
              <a:t>James Freeman Clarke</a:t>
            </a:r>
            <a:endParaRPr lang="en-GB" sz="2000" spc="100" dirty="0">
              <a:solidFill>
                <a:schemeClr val="bg1"/>
              </a:solidFill>
            </a:endParaRPr>
          </a:p>
          <a:p>
            <a:endParaRPr lang="en-GB" sz="2000" spc="100" dirty="0">
              <a:solidFill>
                <a:schemeClr val="bg1"/>
              </a:solidFill>
            </a:endParaRPr>
          </a:p>
          <a:p>
            <a:r>
              <a:rPr lang="en-GB" sz="2000" spc="100" dirty="0">
                <a:solidFill>
                  <a:schemeClr val="bg1"/>
                </a:solidFill>
              </a:rPr>
              <a:t>“We are the first generation to feel the impact of climate change, and the last generation that can do something about it.”  </a:t>
            </a:r>
            <a:r>
              <a:rPr lang="en-GB" spc="100" dirty="0">
                <a:solidFill>
                  <a:schemeClr val="bg1"/>
                </a:solidFill>
              </a:rPr>
              <a:t>Barack Obama</a:t>
            </a:r>
            <a:endParaRPr lang="en-GB" sz="2000" spc="100" dirty="0">
              <a:solidFill>
                <a:schemeClr val="bg1"/>
              </a:solidFill>
            </a:endParaRPr>
          </a:p>
          <a:p>
            <a:endParaRPr lang="en-GB" sz="2000" spc="100" dirty="0">
              <a:solidFill>
                <a:schemeClr val="bg1"/>
              </a:solidFill>
            </a:endParaRPr>
          </a:p>
          <a:p>
            <a:r>
              <a:rPr lang="en-GB" sz="2000" spc="100" dirty="0">
                <a:solidFill>
                  <a:schemeClr val="bg1"/>
                </a:solidFill>
              </a:rPr>
              <a:t>Make this election count!</a:t>
            </a:r>
            <a:endParaRPr lang="en-IE" sz="2000" spc="100" dirty="0">
              <a:solidFill>
                <a:schemeClr val="bg1"/>
              </a:solidFill>
            </a:endParaRPr>
          </a:p>
        </p:txBody>
      </p:sp>
    </p:spTree>
    <p:extLst>
      <p:ext uri="{BB962C8B-B14F-4D97-AF65-F5344CB8AC3E}">
        <p14:creationId xmlns:p14="http://schemas.microsoft.com/office/powerpoint/2010/main" val="79488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posing for a photo&#10;&#10;Description automatically generated">
            <a:extLst>
              <a:ext uri="{FF2B5EF4-FFF2-40B4-BE49-F238E27FC236}">
                <a16:creationId xmlns:a16="http://schemas.microsoft.com/office/drawing/2014/main" id="{8C818DFA-587D-4AD4-BCF0-CFC593BB78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48" y="-66302"/>
            <a:ext cx="9118652" cy="5209802"/>
          </a:xfrm>
          <a:prstGeom prst="rect">
            <a:avLst/>
          </a:prstGeom>
        </p:spPr>
      </p:pic>
      <p:sp>
        <p:nvSpPr>
          <p:cNvPr id="4" name="TextBox 3">
            <a:extLst>
              <a:ext uri="{FF2B5EF4-FFF2-40B4-BE49-F238E27FC236}">
                <a16:creationId xmlns:a16="http://schemas.microsoft.com/office/drawing/2014/main" id="{3E95A882-667F-454B-9F18-AE9493ABD7C5}"/>
              </a:ext>
            </a:extLst>
          </p:cNvPr>
          <p:cNvSpPr txBox="1"/>
          <p:nvPr/>
        </p:nvSpPr>
        <p:spPr>
          <a:xfrm>
            <a:off x="12673" y="2667427"/>
            <a:ext cx="2795958" cy="1384995"/>
          </a:xfrm>
          <a:prstGeom prst="rect">
            <a:avLst/>
          </a:prstGeom>
          <a:solidFill>
            <a:srgbClr val="00B0F0"/>
          </a:solidFill>
        </p:spPr>
        <p:txBody>
          <a:bodyPr wrap="none" rtlCol="0">
            <a:spAutoFit/>
          </a:bodyPr>
          <a:lstStyle/>
          <a:p>
            <a:r>
              <a:rPr lang="en-IE" sz="2800" b="1">
                <a:solidFill>
                  <a:schemeClr val="bg1"/>
                </a:solidFill>
                <a:latin typeface="+mn-lt"/>
              </a:rPr>
              <a:t>WHAT ISSUES </a:t>
            </a:r>
          </a:p>
          <a:p>
            <a:r>
              <a:rPr lang="en-IE" sz="2800" b="1">
                <a:solidFill>
                  <a:schemeClr val="bg1"/>
                </a:solidFill>
                <a:latin typeface="+mn-lt"/>
              </a:rPr>
              <a:t>MATTER</a:t>
            </a:r>
          </a:p>
          <a:p>
            <a:r>
              <a:rPr lang="en-IE" sz="2800" b="1">
                <a:solidFill>
                  <a:schemeClr val="bg1"/>
                </a:solidFill>
                <a:latin typeface="+mn-lt"/>
              </a:rPr>
              <a:t>TO YOU?</a:t>
            </a:r>
          </a:p>
        </p:txBody>
      </p:sp>
      <p:sp>
        <p:nvSpPr>
          <p:cNvPr id="2" name="Speech Bubble: Oval 1">
            <a:extLst>
              <a:ext uri="{FF2B5EF4-FFF2-40B4-BE49-F238E27FC236}">
                <a16:creationId xmlns:a16="http://schemas.microsoft.com/office/drawing/2014/main" id="{69D739C9-2206-49C2-952F-05AE1E2A1DF7}"/>
              </a:ext>
            </a:extLst>
          </p:cNvPr>
          <p:cNvSpPr/>
          <p:nvPr/>
        </p:nvSpPr>
        <p:spPr>
          <a:xfrm>
            <a:off x="6800190" y="92167"/>
            <a:ext cx="2190760" cy="958931"/>
          </a:xfrm>
          <a:prstGeom prst="wedgeEllipseCallout">
            <a:avLst>
              <a:gd name="adj1" fmla="val 1636"/>
              <a:gd name="adj2" fmla="val 93685"/>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tx1"/>
                </a:solidFill>
              </a:rPr>
              <a:t>CLIMATE &amp; ENVIRONMENT</a:t>
            </a:r>
            <a:endParaRPr lang="en-IE">
              <a:solidFill>
                <a:schemeClr val="tx1"/>
              </a:solidFill>
            </a:endParaRPr>
          </a:p>
        </p:txBody>
      </p:sp>
      <p:sp>
        <p:nvSpPr>
          <p:cNvPr id="10" name="Speech Bubble: Oval 9">
            <a:extLst>
              <a:ext uri="{FF2B5EF4-FFF2-40B4-BE49-F238E27FC236}">
                <a16:creationId xmlns:a16="http://schemas.microsoft.com/office/drawing/2014/main" id="{AA481F93-3A48-4B02-A91A-51734068E208}"/>
              </a:ext>
            </a:extLst>
          </p:cNvPr>
          <p:cNvSpPr/>
          <p:nvPr/>
        </p:nvSpPr>
        <p:spPr>
          <a:xfrm>
            <a:off x="2366680" y="384794"/>
            <a:ext cx="1793185" cy="958931"/>
          </a:xfrm>
          <a:prstGeom prst="wedgeEllipseCallout">
            <a:avLst>
              <a:gd name="adj1" fmla="val -38721"/>
              <a:gd name="adj2" fmla="val 7359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tx1"/>
                </a:solidFill>
              </a:rPr>
              <a:t>EDUCATION &amp; SKILLS</a:t>
            </a:r>
            <a:endParaRPr lang="en-IE">
              <a:solidFill>
                <a:schemeClr val="tx1"/>
              </a:solidFill>
            </a:endParaRPr>
          </a:p>
        </p:txBody>
      </p:sp>
      <p:sp>
        <p:nvSpPr>
          <p:cNvPr id="12" name="Speech Bubble: Oval 11">
            <a:extLst>
              <a:ext uri="{FF2B5EF4-FFF2-40B4-BE49-F238E27FC236}">
                <a16:creationId xmlns:a16="http://schemas.microsoft.com/office/drawing/2014/main" id="{81FA41C9-7396-478D-A3ED-C9208629897A}"/>
              </a:ext>
            </a:extLst>
          </p:cNvPr>
          <p:cNvSpPr/>
          <p:nvPr/>
        </p:nvSpPr>
        <p:spPr>
          <a:xfrm>
            <a:off x="3300119" y="2687451"/>
            <a:ext cx="1793184" cy="958931"/>
          </a:xfrm>
          <a:prstGeom prst="wedgeEllipseCallout">
            <a:avLst>
              <a:gd name="adj1" fmla="val -28607"/>
              <a:gd name="adj2" fmla="val -83276"/>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tx1"/>
                </a:solidFill>
              </a:rPr>
              <a:t>HEALTH &amp; WELLBEING</a:t>
            </a:r>
            <a:endParaRPr lang="en-IE">
              <a:solidFill>
                <a:schemeClr val="tx1"/>
              </a:solidFill>
            </a:endParaRPr>
          </a:p>
        </p:txBody>
      </p:sp>
      <p:sp>
        <p:nvSpPr>
          <p:cNvPr id="14" name="Speech Bubble: Oval 13">
            <a:extLst>
              <a:ext uri="{FF2B5EF4-FFF2-40B4-BE49-F238E27FC236}">
                <a16:creationId xmlns:a16="http://schemas.microsoft.com/office/drawing/2014/main" id="{227CC6A8-6208-49F5-B125-FD90FBBBC297}"/>
              </a:ext>
            </a:extLst>
          </p:cNvPr>
          <p:cNvSpPr/>
          <p:nvPr/>
        </p:nvSpPr>
        <p:spPr>
          <a:xfrm>
            <a:off x="4312915" y="366176"/>
            <a:ext cx="2388378" cy="791107"/>
          </a:xfrm>
          <a:prstGeom prst="wedgeEllipseCallout">
            <a:avLst>
              <a:gd name="adj1" fmla="val -1873"/>
              <a:gd name="adj2" fmla="val 113156"/>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tx1"/>
                </a:solidFill>
              </a:rPr>
              <a:t>POVERTY &amp; HOMELESSNESS</a:t>
            </a:r>
            <a:endParaRPr lang="en-IE">
              <a:solidFill>
                <a:schemeClr val="tx1"/>
              </a:solidFill>
            </a:endParaRPr>
          </a:p>
        </p:txBody>
      </p:sp>
      <p:sp>
        <p:nvSpPr>
          <p:cNvPr id="15" name="Speech Bubble: Oval 14">
            <a:extLst>
              <a:ext uri="{FF2B5EF4-FFF2-40B4-BE49-F238E27FC236}">
                <a16:creationId xmlns:a16="http://schemas.microsoft.com/office/drawing/2014/main" id="{F094F9EC-8C13-48E1-AA22-B7021E48BDB9}"/>
              </a:ext>
            </a:extLst>
          </p:cNvPr>
          <p:cNvSpPr/>
          <p:nvPr/>
        </p:nvSpPr>
        <p:spPr>
          <a:xfrm>
            <a:off x="6152237" y="2771491"/>
            <a:ext cx="1793184" cy="958931"/>
          </a:xfrm>
          <a:prstGeom prst="wedgeEllipseCallout">
            <a:avLst>
              <a:gd name="adj1" fmla="val -25106"/>
              <a:gd name="adj2" fmla="val -67531"/>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tx1"/>
                </a:solidFill>
              </a:rPr>
              <a:t>EQUALITY &amp; INCLUSION</a:t>
            </a:r>
            <a:endParaRPr lang="en-IE">
              <a:solidFill>
                <a:schemeClr val="tx1"/>
              </a:solidFill>
            </a:endParaRPr>
          </a:p>
        </p:txBody>
      </p:sp>
      <p:sp>
        <p:nvSpPr>
          <p:cNvPr id="16" name="Speech Bubble: Oval 15">
            <a:extLst>
              <a:ext uri="{FF2B5EF4-FFF2-40B4-BE49-F238E27FC236}">
                <a16:creationId xmlns:a16="http://schemas.microsoft.com/office/drawing/2014/main" id="{73CA2830-4B2E-4DD3-BC2F-F27B87C74FCA}"/>
              </a:ext>
            </a:extLst>
          </p:cNvPr>
          <p:cNvSpPr/>
          <p:nvPr/>
        </p:nvSpPr>
        <p:spPr>
          <a:xfrm>
            <a:off x="153050" y="332879"/>
            <a:ext cx="2060580" cy="958931"/>
          </a:xfrm>
          <a:prstGeom prst="wedgeEllipseCallout">
            <a:avLst>
              <a:gd name="adj1" fmla="val 10954"/>
              <a:gd name="adj2" fmla="val 77861"/>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tx1"/>
                </a:solidFill>
              </a:rPr>
              <a:t>ECONOMY </a:t>
            </a:r>
          </a:p>
          <a:p>
            <a:pPr algn="ctr"/>
            <a:r>
              <a:rPr lang="en-IE" b="1">
                <a:solidFill>
                  <a:schemeClr val="tx1"/>
                </a:solidFill>
              </a:rPr>
              <a:t>&amp; JOBS</a:t>
            </a:r>
            <a:endParaRPr lang="en-IE">
              <a:solidFill>
                <a:schemeClr val="tx1"/>
              </a:solidFill>
            </a:endParaRPr>
          </a:p>
        </p:txBody>
      </p:sp>
    </p:spTree>
    <p:extLst>
      <p:ext uri="{BB962C8B-B14F-4D97-AF65-F5344CB8AC3E}">
        <p14:creationId xmlns:p14="http://schemas.microsoft.com/office/powerpoint/2010/main" val="192406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Image result for australia fires">
            <a:extLst>
              <a:ext uri="{FF2B5EF4-FFF2-40B4-BE49-F238E27FC236}">
                <a16:creationId xmlns:a16="http://schemas.microsoft.com/office/drawing/2014/main" id="{860D22FD-D48B-4B35-B699-FC0640754C7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77" b="-856"/>
          <a:stretch/>
        </p:blipFill>
        <p:spPr bwMode="auto">
          <a:xfrm>
            <a:off x="-20883" y="0"/>
            <a:ext cx="3066407" cy="23362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ata graph">
            <a:extLst>
              <a:ext uri="{FF2B5EF4-FFF2-40B4-BE49-F238E27FC236}">
                <a16:creationId xmlns:a16="http://schemas.microsoft.com/office/drawing/2014/main" id="{AF9BC174-C630-471A-910A-8121D4541F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94162" y="18509"/>
            <a:ext cx="2933414" cy="1898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6E8471-4007-46B7-91F9-16D023B677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0389" y="-18509"/>
            <a:ext cx="3108861" cy="2363470"/>
          </a:xfrm>
          <a:prstGeom prst="rect">
            <a:avLst/>
          </a:prstGeom>
        </p:spPr>
      </p:pic>
      <p:pic>
        <p:nvPicPr>
          <p:cNvPr id="11" name="Picture 10">
            <a:extLst>
              <a:ext uri="{FF2B5EF4-FFF2-40B4-BE49-F238E27FC236}">
                <a16:creationId xmlns:a16="http://schemas.microsoft.com/office/drawing/2014/main" id="{EF82C14D-B33C-4ECC-AD6B-273768DEA9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96" y="2330915"/>
            <a:ext cx="3044866" cy="2823485"/>
          </a:xfrm>
          <a:prstGeom prst="rect">
            <a:avLst/>
          </a:prstGeom>
        </p:spPr>
      </p:pic>
      <p:pic>
        <p:nvPicPr>
          <p:cNvPr id="12" name="Picture 11">
            <a:extLst>
              <a:ext uri="{FF2B5EF4-FFF2-40B4-BE49-F238E27FC236}">
                <a16:creationId xmlns:a16="http://schemas.microsoft.com/office/drawing/2014/main" id="{58464A25-9803-4FE3-836D-C9B8A25C01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923"/>
          <a:stretch/>
        </p:blipFill>
        <p:spPr>
          <a:xfrm>
            <a:off x="2997796" y="2482390"/>
            <a:ext cx="3093644" cy="2661111"/>
          </a:xfrm>
          <a:prstGeom prst="rect">
            <a:avLst/>
          </a:prstGeom>
        </p:spPr>
      </p:pic>
      <p:pic>
        <p:nvPicPr>
          <p:cNvPr id="13" name="Picture 12">
            <a:extLst>
              <a:ext uri="{FF2B5EF4-FFF2-40B4-BE49-F238E27FC236}">
                <a16:creationId xmlns:a16="http://schemas.microsoft.com/office/drawing/2014/main" id="{4AFC7676-82F0-4A0C-9D7E-CE6CF377DD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46137" y="2319252"/>
            <a:ext cx="3108860" cy="2824247"/>
          </a:xfrm>
          <a:prstGeom prst="rect">
            <a:avLst/>
          </a:prstGeom>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235897" y="2248928"/>
            <a:ext cx="4358961" cy="476178"/>
          </a:xfrm>
          <a:solidFill>
            <a:srgbClr val="00B0F0"/>
          </a:solidFill>
        </p:spPr>
        <p:txBody>
          <a:bodyPr>
            <a:noAutofit/>
          </a:bodyPr>
          <a:lstStyle/>
          <a:p>
            <a:r>
              <a:rPr lang="en-US" sz="2800" dirty="0">
                <a:solidFill>
                  <a:schemeClr val="bg1"/>
                </a:solidFill>
                <a:latin typeface="+mn-lt"/>
              </a:rPr>
              <a:t>Climate &amp; Environment</a:t>
            </a:r>
          </a:p>
        </p:txBody>
      </p:sp>
      <p:sp>
        <p:nvSpPr>
          <p:cNvPr id="20" name="Rectangle 19">
            <a:extLst>
              <a:ext uri="{FF2B5EF4-FFF2-40B4-BE49-F238E27FC236}">
                <a16:creationId xmlns:a16="http://schemas.microsoft.com/office/drawing/2014/main" id="{7465FAD3-12A6-48F8-91C7-9465424113D8}"/>
              </a:ext>
            </a:extLst>
          </p:cNvPr>
          <p:cNvSpPr/>
          <p:nvPr/>
        </p:nvSpPr>
        <p:spPr>
          <a:xfrm>
            <a:off x="-27992" y="0"/>
            <a:ext cx="3071661" cy="23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sz="1300" dirty="0">
                <a:solidFill>
                  <a:schemeClr val="tx1">
                    <a:lumMod val="85000"/>
                    <a:lumOff val="15000"/>
                  </a:schemeClr>
                </a:solidFill>
                <a:highlight>
                  <a:srgbClr val="FFFFFF"/>
                </a:highlight>
              </a:rPr>
              <a:t>EXTREME EVENTS</a:t>
            </a:r>
          </a:p>
          <a:p>
            <a:pPr algn="ctr" fontAlgn="base"/>
            <a:endParaRPr lang="en-GB" sz="1300" dirty="0">
              <a:solidFill>
                <a:schemeClr val="tx1">
                  <a:lumMod val="85000"/>
                  <a:lumOff val="15000"/>
                </a:schemeClr>
              </a:solidFill>
              <a:highlight>
                <a:srgbClr val="FFFFFF"/>
              </a:highlight>
            </a:endParaRPr>
          </a:p>
          <a:p>
            <a:pPr marL="93345" algn="just" fontAlgn="base">
              <a:tabLst>
                <a:tab pos="2781300" algn="l"/>
              </a:tabLst>
            </a:pPr>
            <a:r>
              <a:rPr lang="en-GB" sz="1300">
                <a:solidFill>
                  <a:schemeClr val="tx1">
                    <a:lumMod val="85000"/>
                    <a:lumOff val="15000"/>
                  </a:schemeClr>
                </a:solidFill>
              </a:rPr>
              <a:t>Recent forest fires and other extreme events, will be the new normal as a result of climate change. (</a:t>
            </a:r>
            <a:r>
              <a:rPr lang="en-GB" sz="1300">
                <a:solidFill>
                  <a:schemeClr val="tx1">
                    <a:lumMod val="85000"/>
                    <a:lumOff val="15000"/>
                  </a:schemeClr>
                </a:solidFill>
                <a:hlinkClick r:id="rId9">
                  <a:extLst>
                    <a:ext uri="{A12FA001-AC4F-418D-AE19-62706E023703}">
                      <ahyp:hlinkClr xmlns:ahyp="http://schemas.microsoft.com/office/drawing/2018/hyperlinkcolor" val="tx"/>
                    </a:ext>
                  </a:extLst>
                </a:hlinkClick>
              </a:rPr>
              <a:t>BBC</a:t>
            </a:r>
            <a:r>
              <a:rPr lang="en-GB" sz="1300">
                <a:solidFill>
                  <a:schemeClr val="tx1">
                    <a:lumMod val="85000"/>
                    <a:lumOff val="15000"/>
                  </a:schemeClr>
                </a:solidFill>
              </a:rPr>
              <a:t>) </a:t>
            </a:r>
          </a:p>
        </p:txBody>
      </p:sp>
      <p:sp>
        <p:nvSpPr>
          <p:cNvPr id="21" name="Rectangle 20">
            <a:extLst>
              <a:ext uri="{FF2B5EF4-FFF2-40B4-BE49-F238E27FC236}">
                <a16:creationId xmlns:a16="http://schemas.microsoft.com/office/drawing/2014/main" id="{758FBB00-CABB-414F-A5B2-FEF3F5985CC8}"/>
              </a:ext>
            </a:extLst>
          </p:cNvPr>
          <p:cNvSpPr/>
          <p:nvPr/>
        </p:nvSpPr>
        <p:spPr>
          <a:xfrm>
            <a:off x="3025097" y="-13345"/>
            <a:ext cx="3019040" cy="2350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rPr>
              <a:t>CO2  RISE</a:t>
            </a:r>
          </a:p>
          <a:p>
            <a:pPr algn="ctr"/>
            <a:endParaRPr lang="en-GB" sz="1300" dirty="0">
              <a:solidFill>
                <a:schemeClr val="tx1">
                  <a:lumMod val="85000"/>
                  <a:lumOff val="15000"/>
                </a:schemeClr>
              </a:solidFill>
              <a:highlight>
                <a:srgbClr val="FFFFFF"/>
              </a:highlight>
            </a:endParaRPr>
          </a:p>
          <a:p>
            <a:pPr marL="93663" algn="just">
              <a:tabLst>
                <a:tab pos="93663" algn="l"/>
              </a:tabLst>
            </a:pPr>
            <a:r>
              <a:rPr lang="en-GB" sz="1300" dirty="0">
                <a:solidFill>
                  <a:schemeClr val="tx1">
                    <a:lumMod val="85000"/>
                    <a:lumOff val="15000"/>
                  </a:schemeClr>
                </a:solidFill>
              </a:rPr>
              <a:t>The planet's temperature has risen about 0.9°C since the late 19th century, due to increased carbon dioxide and other human-made emissions. Most of the warming occurred in the past 35 years. (</a:t>
            </a:r>
            <a:r>
              <a:rPr lang="en-GB" sz="1300" dirty="0">
                <a:solidFill>
                  <a:schemeClr val="tx1">
                    <a:lumMod val="85000"/>
                    <a:lumOff val="15000"/>
                  </a:schemeClr>
                </a:solidFill>
                <a:hlinkClick r:id="rId10">
                  <a:extLst>
                    <a:ext uri="{A12FA001-AC4F-418D-AE19-62706E023703}">
                      <ahyp:hlinkClr xmlns:ahyp="http://schemas.microsoft.com/office/drawing/2018/hyperlinkcolor" val="tx"/>
                    </a:ext>
                  </a:extLst>
                </a:hlinkClick>
              </a:rPr>
              <a:t>NASA</a:t>
            </a:r>
            <a:r>
              <a:rPr lang="en-GB" sz="1300" dirty="0">
                <a:solidFill>
                  <a:schemeClr val="tx1">
                    <a:lumMod val="85000"/>
                    <a:lumOff val="15000"/>
                  </a:schemeClr>
                </a:solidFill>
              </a:rPr>
              <a:t>)</a:t>
            </a:r>
            <a:r>
              <a:rPr lang="en-GB" sz="1300" dirty="0">
                <a:solidFill>
                  <a:srgbClr val="2B2B2B"/>
                </a:solidFill>
              </a:rPr>
              <a:t> </a:t>
            </a:r>
            <a:endParaRPr lang="en-IE" sz="1300" dirty="0"/>
          </a:p>
        </p:txBody>
      </p:sp>
      <p:sp>
        <p:nvSpPr>
          <p:cNvPr id="22" name="Rectangle 21">
            <a:extLst>
              <a:ext uri="{FF2B5EF4-FFF2-40B4-BE49-F238E27FC236}">
                <a16:creationId xmlns:a16="http://schemas.microsoft.com/office/drawing/2014/main" id="{D3DCF0D1-A88F-45D4-8FF5-7824F1109E72}"/>
              </a:ext>
            </a:extLst>
          </p:cNvPr>
          <p:cNvSpPr/>
          <p:nvPr/>
        </p:nvSpPr>
        <p:spPr>
          <a:xfrm>
            <a:off x="6027577" y="-19353"/>
            <a:ext cx="3134160" cy="2363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rPr>
              <a:t>OCEAN TEMPERATURE RISE</a:t>
            </a:r>
          </a:p>
          <a:p>
            <a:pPr algn="ctr"/>
            <a:endParaRPr lang="en-GB" sz="1300" dirty="0">
              <a:solidFill>
                <a:schemeClr val="tx1">
                  <a:lumMod val="85000"/>
                  <a:lumOff val="15000"/>
                </a:schemeClr>
              </a:solidFill>
              <a:highlight>
                <a:srgbClr val="FFFFFF"/>
              </a:highlight>
            </a:endParaRPr>
          </a:p>
          <a:p>
            <a:pPr marL="93663" algn="just"/>
            <a:r>
              <a:rPr lang="en-GB" sz="1300" dirty="0">
                <a:solidFill>
                  <a:schemeClr val="tx1">
                    <a:lumMod val="85000"/>
                    <a:lumOff val="15000"/>
                  </a:schemeClr>
                </a:solidFill>
              </a:rPr>
              <a:t>The heat in the world’s oceans reached a new record level in 2019, showing “irrefutable and accelerating” heating of the planet. (</a:t>
            </a:r>
            <a:r>
              <a:rPr lang="en-GB" sz="1300" dirty="0">
                <a:solidFill>
                  <a:schemeClr val="tx1">
                    <a:lumMod val="85000"/>
                    <a:lumOff val="15000"/>
                  </a:schemeClr>
                </a:solidFill>
                <a:hlinkClick r:id="rId11">
                  <a:extLst>
                    <a:ext uri="{A12FA001-AC4F-418D-AE19-62706E023703}">
                      <ahyp:hlinkClr xmlns:ahyp="http://schemas.microsoft.com/office/drawing/2018/hyperlinkcolor" val="tx"/>
                    </a:ext>
                  </a:extLst>
                </a:hlinkClick>
              </a:rPr>
              <a:t>The Guardian</a:t>
            </a:r>
            <a:r>
              <a:rPr lang="en-GB" sz="1300" dirty="0">
                <a:solidFill>
                  <a:schemeClr val="tx1">
                    <a:lumMod val="85000"/>
                    <a:lumOff val="15000"/>
                  </a:schemeClr>
                </a:solidFill>
              </a:rPr>
              <a:t>) 2019 was the second hottest year on record.</a:t>
            </a:r>
            <a:endParaRPr lang="en-IE" sz="1300" dirty="0">
              <a:solidFill>
                <a:schemeClr val="tx1">
                  <a:lumMod val="85000"/>
                  <a:lumOff val="15000"/>
                </a:schemeClr>
              </a:solidFill>
            </a:endParaRPr>
          </a:p>
        </p:txBody>
      </p:sp>
      <p:sp>
        <p:nvSpPr>
          <p:cNvPr id="23" name="Rectangle 22">
            <a:extLst>
              <a:ext uri="{FF2B5EF4-FFF2-40B4-BE49-F238E27FC236}">
                <a16:creationId xmlns:a16="http://schemas.microsoft.com/office/drawing/2014/main" id="{32AFFFE2-9A3C-43CE-98AE-AE105D23AF93}"/>
              </a:ext>
            </a:extLst>
          </p:cNvPr>
          <p:cNvSpPr/>
          <p:nvPr/>
        </p:nvSpPr>
        <p:spPr>
          <a:xfrm>
            <a:off x="-18944" y="2350270"/>
            <a:ext cx="3053564" cy="2793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rPr>
              <a:t>BIODIVERSITY LOSS</a:t>
            </a:r>
          </a:p>
          <a:p>
            <a:pPr algn="ctr"/>
            <a:endParaRPr lang="en-GB" sz="1300" dirty="0">
              <a:solidFill>
                <a:schemeClr val="tx1">
                  <a:lumMod val="85000"/>
                  <a:lumOff val="15000"/>
                </a:schemeClr>
              </a:solidFill>
              <a:highlight>
                <a:srgbClr val="FFFFFF"/>
              </a:highlight>
            </a:endParaRPr>
          </a:p>
          <a:p>
            <a:pPr marL="93663" algn="just"/>
            <a:r>
              <a:rPr lang="en-GB" sz="1300" dirty="0">
                <a:solidFill>
                  <a:schemeClr val="tx1">
                    <a:lumMod val="85000"/>
                    <a:lumOff val="15000"/>
                  </a:schemeClr>
                </a:solidFill>
              </a:rPr>
              <a:t>Research has shown that potentially-catastrophic species losses are accelerating. The Dáil passes a motion declaring “a climate and biodiversity emergency” in Ireland. </a:t>
            </a:r>
            <a:r>
              <a:rPr lang="en-GB" sz="1300" dirty="0">
                <a:solidFill>
                  <a:schemeClr val="tx1">
                    <a:lumMod val="85000"/>
                    <a:lumOff val="15000"/>
                  </a:schemeClr>
                </a:solidFill>
                <a:hlinkClick r:id="rId12">
                  <a:extLst>
                    <a:ext uri="{A12FA001-AC4F-418D-AE19-62706E023703}">
                      <ahyp:hlinkClr xmlns:ahyp="http://schemas.microsoft.com/office/drawing/2018/hyperlinkcolor" val="tx"/>
                    </a:ext>
                  </a:extLst>
                </a:hlinkClick>
              </a:rPr>
              <a:t>(Irish Times) </a:t>
            </a:r>
            <a:endParaRPr lang="en-GB" sz="1300" dirty="0">
              <a:solidFill>
                <a:schemeClr val="tx1">
                  <a:lumMod val="85000"/>
                  <a:lumOff val="15000"/>
                </a:schemeClr>
              </a:solidFill>
            </a:endParaRPr>
          </a:p>
        </p:txBody>
      </p:sp>
      <p:sp>
        <p:nvSpPr>
          <p:cNvPr id="24" name="Rectangle 23">
            <a:extLst>
              <a:ext uri="{FF2B5EF4-FFF2-40B4-BE49-F238E27FC236}">
                <a16:creationId xmlns:a16="http://schemas.microsoft.com/office/drawing/2014/main" id="{40464E48-B625-4B49-9CC8-AC4BE4B56C80}"/>
              </a:ext>
            </a:extLst>
          </p:cNvPr>
          <p:cNvSpPr/>
          <p:nvPr/>
        </p:nvSpPr>
        <p:spPr>
          <a:xfrm>
            <a:off x="3007772" y="2319252"/>
            <a:ext cx="3083668" cy="2829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endParaRPr lang="en-GB" sz="1300" dirty="0">
              <a:solidFill>
                <a:schemeClr val="tx1">
                  <a:lumMod val="85000"/>
                  <a:lumOff val="15000"/>
                </a:schemeClr>
              </a:solidFill>
            </a:endParaRPr>
          </a:p>
          <a:p>
            <a:pPr algn="ctr"/>
            <a:r>
              <a:rPr lang="en-GB" sz="1300" dirty="0">
                <a:solidFill>
                  <a:schemeClr val="tx1">
                    <a:lumMod val="85000"/>
                    <a:lumOff val="15000"/>
                  </a:schemeClr>
                </a:solidFill>
                <a:highlight>
                  <a:srgbClr val="FFFFFF"/>
                </a:highlight>
              </a:rPr>
              <a:t>IRELAND’S PERFORMANCE</a:t>
            </a:r>
          </a:p>
          <a:p>
            <a:pPr algn="ctr"/>
            <a:endParaRPr lang="en-GB" sz="1300" dirty="0">
              <a:solidFill>
                <a:schemeClr val="tx1">
                  <a:lumMod val="85000"/>
                  <a:lumOff val="15000"/>
                </a:schemeClr>
              </a:solidFill>
              <a:highlight>
                <a:srgbClr val="FFFFFF"/>
              </a:highlight>
            </a:endParaRPr>
          </a:p>
          <a:p>
            <a:pPr marL="93345" algn="just" defTabSz="866775">
              <a:tabLst>
                <a:tab pos="2600325" algn="l"/>
              </a:tabLst>
            </a:pPr>
            <a:r>
              <a:rPr lang="en-GB" sz="1300">
                <a:solidFill>
                  <a:schemeClr val="tx1">
                    <a:lumMod val="85000"/>
                    <a:lumOff val="15000"/>
                  </a:schemeClr>
                </a:solidFill>
              </a:rPr>
              <a:t>Ireland's performance on tackling climate change is rated as poor by many observers. Experts acknowledge that many parts of the new Government's new Climate Action Plan are positive, however they stress the plan must be enacted without delay.</a:t>
            </a:r>
          </a:p>
        </p:txBody>
      </p:sp>
      <p:sp>
        <p:nvSpPr>
          <p:cNvPr id="2" name="Rectangle 1">
            <a:extLst>
              <a:ext uri="{FF2B5EF4-FFF2-40B4-BE49-F238E27FC236}">
                <a16:creationId xmlns:a16="http://schemas.microsoft.com/office/drawing/2014/main" id="{BA62580B-3548-416B-BF98-F967A0D0EDC9}"/>
              </a:ext>
            </a:extLst>
          </p:cNvPr>
          <p:cNvSpPr/>
          <p:nvPr/>
        </p:nvSpPr>
        <p:spPr>
          <a:xfrm>
            <a:off x="6071407" y="2321214"/>
            <a:ext cx="3072593" cy="282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prstTxWarp prst="textNoShape">
              <a:avLst/>
            </a:prstTxWarp>
            <a:noAutofit/>
          </a:bodyPr>
          <a:lstStyle/>
          <a:p>
            <a:pPr algn="ctr"/>
            <a:endParaRPr lang="en-GB" sz="1300" dirty="0">
              <a:solidFill>
                <a:schemeClr val="tx1">
                  <a:lumMod val="85000"/>
                  <a:lumOff val="15000"/>
                </a:schemeClr>
              </a:solidFill>
              <a:highlight>
                <a:srgbClr val="FFFFFF"/>
              </a:highlight>
            </a:endParaRPr>
          </a:p>
          <a:p>
            <a:pPr algn="ctr"/>
            <a:r>
              <a:rPr lang="en-GB" sz="1300" dirty="0">
                <a:solidFill>
                  <a:schemeClr val="tx1">
                    <a:lumMod val="85000"/>
                    <a:lumOff val="15000"/>
                  </a:schemeClr>
                </a:solidFill>
                <a:highlight>
                  <a:srgbClr val="FFFFFF"/>
                </a:highlight>
              </a:rPr>
              <a:t>IRELAND’S RECORD</a:t>
            </a:r>
          </a:p>
          <a:p>
            <a:pPr algn="ctr"/>
            <a:endParaRPr lang="en-GB" sz="1300" dirty="0">
              <a:solidFill>
                <a:schemeClr val="tx1">
                  <a:lumMod val="85000"/>
                  <a:lumOff val="15000"/>
                </a:schemeClr>
              </a:solidFill>
              <a:highlight>
                <a:srgbClr val="FFFFFF"/>
              </a:highlight>
            </a:endParaRPr>
          </a:p>
          <a:p>
            <a:pPr marL="93663" algn="just">
              <a:tabLst>
                <a:tab pos="2781300" algn="l"/>
              </a:tabLst>
            </a:pPr>
            <a:r>
              <a:rPr lang="en-GB" sz="1300" dirty="0">
                <a:solidFill>
                  <a:schemeClr val="tx1">
                    <a:lumMod val="85000"/>
                    <a:lumOff val="15000"/>
                  </a:schemeClr>
                </a:solidFill>
              </a:rPr>
              <a:t>Ireland has 3rd highest emissions in the EU. </a:t>
            </a:r>
          </a:p>
          <a:p>
            <a:pPr marL="93663" algn="just">
              <a:tabLst>
                <a:tab pos="2781300" algn="l"/>
              </a:tabLst>
            </a:pPr>
            <a:r>
              <a:rPr lang="en-GB" sz="1300" dirty="0">
                <a:solidFill>
                  <a:schemeClr val="tx1">
                    <a:lumMod val="85000"/>
                    <a:lumOff val="15000"/>
                  </a:schemeClr>
                </a:solidFill>
              </a:rPr>
              <a:t>10.7% of Ireland’s land area is covered by forestry; the 2nd lowest proportion in the EU.</a:t>
            </a:r>
          </a:p>
          <a:p>
            <a:pPr marL="93663" algn="just">
              <a:tabLst>
                <a:tab pos="2781300" algn="l"/>
              </a:tabLst>
            </a:pPr>
            <a:r>
              <a:rPr lang="en-GB" sz="1300" dirty="0">
                <a:solidFill>
                  <a:schemeClr val="tx1">
                    <a:lumMod val="85000"/>
                    <a:lumOff val="15000"/>
                  </a:schemeClr>
                </a:solidFill>
              </a:rPr>
              <a:t>Ireland performs poorly on key air pollutants.</a:t>
            </a:r>
          </a:p>
          <a:p>
            <a:pPr marL="93663" algn="just">
              <a:tabLst>
                <a:tab pos="2781300" algn="l"/>
              </a:tabLst>
            </a:pPr>
            <a:r>
              <a:rPr lang="en-GB" sz="1300" dirty="0">
                <a:solidFill>
                  <a:schemeClr val="tx1">
                    <a:lumMod val="85000"/>
                    <a:lumOff val="15000"/>
                  </a:schemeClr>
                </a:solidFill>
              </a:rPr>
              <a:t>Renewable energy accounted for 30.1% of electricity generation in 2017 – the EU28 average was 30.7 per cent. </a:t>
            </a:r>
            <a:r>
              <a:rPr lang="en-GB" sz="1300" dirty="0">
                <a:solidFill>
                  <a:schemeClr val="tx1">
                    <a:lumMod val="85000"/>
                    <a:lumOff val="15000"/>
                  </a:schemeClr>
                </a:solidFill>
                <a:hlinkClick r:id="rId13">
                  <a:extLst>
                    <a:ext uri="{A12FA001-AC4F-418D-AE19-62706E023703}">
                      <ahyp:hlinkClr xmlns:ahyp="http://schemas.microsoft.com/office/drawing/2018/hyperlinkcolor" val="tx"/>
                    </a:ext>
                  </a:extLst>
                </a:hlinkClick>
              </a:rPr>
              <a:t>(Irish Times)</a:t>
            </a:r>
            <a:endParaRPr lang="en-GB" sz="1300" dirty="0">
              <a:solidFill>
                <a:schemeClr val="tx1">
                  <a:lumMod val="85000"/>
                  <a:lumOff val="15000"/>
                </a:schemeClr>
              </a:solidFill>
            </a:endParaRPr>
          </a:p>
          <a:p>
            <a:endParaRPr lang="en-GB" sz="1300" dirty="0">
              <a:solidFill>
                <a:schemeClr val="tx1">
                  <a:lumMod val="85000"/>
                  <a:lumOff val="15000"/>
                </a:schemeClr>
              </a:solidFill>
            </a:endParaRPr>
          </a:p>
        </p:txBody>
      </p:sp>
    </p:spTree>
    <p:extLst>
      <p:ext uri="{BB962C8B-B14F-4D97-AF65-F5344CB8AC3E}">
        <p14:creationId xmlns:p14="http://schemas.microsoft.com/office/powerpoint/2010/main" val="22335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E7181C-30CF-452C-818C-5477ECDE86CB}"/>
              </a:ext>
            </a:extLst>
          </p:cNvPr>
          <p:cNvPicPr>
            <a:picLocks noChangeAspect="1"/>
          </p:cNvPicPr>
          <p:nvPr/>
        </p:nvPicPr>
        <p:blipFill>
          <a:blip r:embed="rId3"/>
          <a:stretch>
            <a:fillRect/>
          </a:stretch>
        </p:blipFill>
        <p:spPr>
          <a:xfrm>
            <a:off x="6641595" y="173776"/>
            <a:ext cx="2000250" cy="2286000"/>
          </a:xfrm>
          <a:prstGeom prst="rect">
            <a:avLst/>
          </a:prstGeom>
        </p:spPr>
      </p:pic>
      <p:pic>
        <p:nvPicPr>
          <p:cNvPr id="5126" name="Picture 6" descr="Image result for richard  bruton">
            <a:extLst>
              <a:ext uri="{FF2B5EF4-FFF2-40B4-BE49-F238E27FC236}">
                <a16:creationId xmlns:a16="http://schemas.microsoft.com/office/drawing/2014/main" id="{E07AD3B3-9542-4E45-B10A-24F22C4F40D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2115" y="81550"/>
            <a:ext cx="2012596" cy="23677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abour ivana bacik">
            <a:extLst>
              <a:ext uri="{FF2B5EF4-FFF2-40B4-BE49-F238E27FC236}">
                <a16:creationId xmlns:a16="http://schemas.microsoft.com/office/drawing/2014/main" id="{FD470510-8358-4A15-AB11-1344323AEE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6699" y="-1860"/>
            <a:ext cx="1896706" cy="24379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inn Féin Brian Stanley TD">
            <a:extLst>
              <a:ext uri="{FF2B5EF4-FFF2-40B4-BE49-F238E27FC236}">
                <a16:creationId xmlns:a16="http://schemas.microsoft.com/office/drawing/2014/main" id="{5AC53F37-D399-4386-861E-5A61FFFA764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4040" y="2459776"/>
            <a:ext cx="2396458" cy="2684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499C11-27BC-435B-8B37-ECD802F4EB25}"/>
              </a:ext>
            </a:extLst>
          </p:cNvPr>
          <p:cNvSpPr txBox="1"/>
          <p:nvPr/>
        </p:nvSpPr>
        <p:spPr>
          <a:xfrm>
            <a:off x="2696211" y="2192164"/>
            <a:ext cx="4193777" cy="523220"/>
          </a:xfrm>
          <a:prstGeom prst="rect">
            <a:avLst/>
          </a:prstGeom>
          <a:solidFill>
            <a:srgbClr val="00B0F0"/>
          </a:solidFill>
        </p:spPr>
        <p:txBody>
          <a:bodyPr wrap="none" rtlCol="0">
            <a:spAutoFit/>
          </a:bodyPr>
          <a:lstStyle/>
          <a:p>
            <a:r>
              <a:rPr lang="en-IE" sz="2800" b="1">
                <a:latin typeface="+mn-lt"/>
              </a:rPr>
              <a:t>Climate &amp; Environment</a:t>
            </a:r>
          </a:p>
        </p:txBody>
      </p:sp>
      <p:pic>
        <p:nvPicPr>
          <p:cNvPr id="2058" name="Picture 10" descr="Profile Photo of Brid Smith TD">
            <a:extLst>
              <a:ext uri="{FF2B5EF4-FFF2-40B4-BE49-F238E27FC236}">
                <a16:creationId xmlns:a16="http://schemas.microsoft.com/office/drawing/2014/main" id="{04A9507E-9215-4FB7-82A2-41D22F81EF76}"/>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97250" l="10000" r="99000">
                        <a14:foregroundMark x1="50750" y1="4000" x2="27750" y2="12750"/>
                        <a14:foregroundMark x1="27750" y1="12750" x2="22250" y2="35500"/>
                        <a14:foregroundMark x1="22250" y1="35500" x2="45500" y2="24500"/>
                        <a14:foregroundMark x1="45500" y1="24500" x2="68250" y2="29500"/>
                        <a14:foregroundMark x1="68250" y1="29500" x2="76250" y2="52250"/>
                        <a14:foregroundMark x1="76250" y1="52250" x2="89750" y2="32250"/>
                        <a14:foregroundMark x1="89750" y1="32250" x2="86500" y2="8500"/>
                        <a14:foregroundMark x1="86500" y1="8500" x2="47500" y2="0"/>
                        <a14:foregroundMark x1="47500" y1="0" x2="27250" y2="11500"/>
                        <a14:foregroundMark x1="27250" y1="11500" x2="26750" y2="12500"/>
                        <a14:foregroundMark x1="44500" y1="14250" x2="26000" y2="28500"/>
                        <a14:foregroundMark x1="26000" y1="28500" x2="72750" y2="9750"/>
                        <a14:foregroundMark x1="72750" y1="9750" x2="63250" y2="1750"/>
                        <a14:foregroundMark x1="66750" y1="2750" x2="73250" y2="7000"/>
                        <a14:foregroundMark x1="68000" y1="12500" x2="78250" y2="33250"/>
                        <a14:foregroundMark x1="78250" y1="33250" x2="79500" y2="79500"/>
                        <a14:foregroundMark x1="79500" y1="79500" x2="85000" y2="30250"/>
                        <a14:foregroundMark x1="85000" y1="30250" x2="67500" y2="15250"/>
                        <a14:foregroundMark x1="67500" y1="15250" x2="84250" y2="32500"/>
                        <a14:foregroundMark x1="84250" y1="32500" x2="69500" y2="6250"/>
                        <a14:foregroundMark x1="69500" y1="6250" x2="70750" y2="3000"/>
                        <a14:foregroundMark x1="30750" y1="36000" x2="25000" y2="39500"/>
                        <a14:foregroundMark x1="73750" y1="79500" x2="50250" y2="88000"/>
                        <a14:foregroundMark x1="50250" y1="88000" x2="26750" y2="88250"/>
                        <a14:foregroundMark x1="26750" y1="88250" x2="99000" y2="83000"/>
                        <a14:foregroundMark x1="99000" y1="83000" x2="76000" y2="78750"/>
                        <a14:foregroundMark x1="76000" y1="78750" x2="84000" y2="74500"/>
                        <a14:foregroundMark x1="98750" y1="83500" x2="22500" y2="88500"/>
                        <a14:foregroundMark x1="22500" y1="88500" x2="77000" y2="99000"/>
                        <a14:foregroundMark x1="77000" y1="99000" x2="99500" y2="87500"/>
                        <a14:foregroundMark x1="99500" y1="87500" x2="80000" y2="99500"/>
                        <a14:foregroundMark x1="80000" y1="99500" x2="30750" y2="96750"/>
                        <a14:foregroundMark x1="30750" y1="96750" x2="57250" y2="93750"/>
                        <a14:foregroundMark x1="57250" y1="93750" x2="33500" y2="95000"/>
                        <a14:foregroundMark x1="33500" y1="95000" x2="85250" y2="88000"/>
                        <a14:foregroundMark x1="85250" y1="88000" x2="60750" y2="92000"/>
                        <a14:foregroundMark x1="60750" y1="92000" x2="93000" y2="92250"/>
                        <a14:foregroundMark x1="93000" y1="92250" x2="69250" y2="87250"/>
                        <a14:foregroundMark x1="69250" y1="87250" x2="46250" y2="90750"/>
                        <a14:foregroundMark x1="46250" y1="90750" x2="73750" y2="93750"/>
                        <a14:foregroundMark x1="67250" y1="750" x2="69750" y2="500"/>
                        <a14:foregroundMark x1="24000" y1="38250" x2="25000" y2="43000"/>
                        <a14:foregroundMark x1="69250" y1="1250" x2="61000" y2="750"/>
                        <a14:foregroundMark x1="25750" y1="89250" x2="14250" y2="97250"/>
                        <a14:foregroundMark x1="26750" y1="91500" x2="26750" y2="91500"/>
                        <a14:foregroundMark x1="79500" y1="33750" x2="79250" y2="32000"/>
                        <a14:foregroundMark x1="79250" y1="29250" x2="79500" y2="35000"/>
                        <a14:backgroundMark x1="90806" y1="34197" x2="91000" y2="33750"/>
                        <a14:backgroundMark x1="83014" y1="52162" x2="90575" y2="34730"/>
                        <a14:backgroundMark x1="90896" y1="28896" x2="90500" y2="10500"/>
                        <a14:backgroundMark x1="91000" y1="33750" x2="90904" y2="29308"/>
                        <a14:backgroundMark x1="90500" y1="10500" x2="86587" y2="8761"/>
                        <a14:backgroundMark x1="37853" y1="732" x2="35500" y2="750"/>
                      </a14:backgroundRemoval>
                    </a14:imgEffect>
                  </a14:imgLayer>
                </a14:imgProps>
              </a:ext>
              <a:ext uri="{28A0092B-C50C-407E-A947-70E740481C1C}">
                <a14:useLocalDpi xmlns:a14="http://schemas.microsoft.com/office/drawing/2010/main"/>
              </a:ext>
            </a:extLst>
          </a:blip>
          <a:srcRect/>
          <a:stretch>
            <a:fillRect/>
          </a:stretch>
        </p:blipFill>
        <p:spPr bwMode="auto">
          <a:xfrm>
            <a:off x="6641595" y="3042258"/>
            <a:ext cx="2101242" cy="2101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104496A-9B96-4623-A024-880DD56152F4}"/>
              </a:ext>
            </a:extLst>
          </p:cNvPr>
          <p:cNvSpPr/>
          <p:nvPr/>
        </p:nvSpPr>
        <p:spPr>
          <a:xfrm>
            <a:off x="9889" y="-7167"/>
            <a:ext cx="3141528" cy="2482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IE" b="1" dirty="0">
                <a:solidFill>
                  <a:schemeClr val="tx1"/>
                </a:solidFill>
              </a:rPr>
              <a:t>Labour Ivana </a:t>
            </a:r>
            <a:r>
              <a:rPr lang="en-IE" b="1" dirty="0" err="1">
                <a:solidFill>
                  <a:schemeClr val="tx1"/>
                </a:solidFill>
              </a:rPr>
              <a:t>Bacik</a:t>
            </a:r>
            <a:endParaRPr lang="en-IE" b="1" dirty="0">
              <a:solidFill>
                <a:schemeClr val="tx1"/>
              </a:solidFill>
            </a:endParaRPr>
          </a:p>
          <a:p>
            <a:pPr algn="just" fontAlgn="base"/>
            <a:r>
              <a:rPr lang="en-IE" sz="1300" dirty="0"/>
              <a:t>The Labour Party hopes to make Ireland’s cities carbon neutral over the course of the next 20 years. They also want to pay farmers a yearly fee to convert certain sections of their land to growing trees.</a:t>
            </a:r>
            <a:endParaRPr lang="en-IE" sz="1300" b="1" dirty="0"/>
          </a:p>
        </p:txBody>
      </p:sp>
      <p:sp>
        <p:nvSpPr>
          <p:cNvPr id="12" name="Rectangle 11">
            <a:extLst>
              <a:ext uri="{FF2B5EF4-FFF2-40B4-BE49-F238E27FC236}">
                <a16:creationId xmlns:a16="http://schemas.microsoft.com/office/drawing/2014/main" id="{39190CFF-F6B7-427B-88E0-C3DE5D1C1768}"/>
              </a:ext>
            </a:extLst>
          </p:cNvPr>
          <p:cNvSpPr/>
          <p:nvPr/>
        </p:nvSpPr>
        <p:spPr>
          <a:xfrm>
            <a:off x="3084661" y="0"/>
            <a:ext cx="3060338" cy="2475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bg2">
                    <a:lumMod val="25000"/>
                  </a:schemeClr>
                </a:solidFill>
              </a:rPr>
              <a:t>Fine Gael Minister Richard Bruton </a:t>
            </a:r>
          </a:p>
          <a:p>
            <a:pPr algn="just" fontAlgn="base"/>
            <a:r>
              <a:rPr lang="en-IE" sz="1300" dirty="0"/>
              <a:t>Fine Gael wants to take steps to achieve carbon neutrality by 2050. </a:t>
            </a:r>
            <a:r>
              <a:rPr lang="en-GB" sz="1300" dirty="0"/>
              <a:t>Part of this will be accomplished by moving to 70% renewable electricity by 2030.</a:t>
            </a:r>
            <a:r>
              <a:rPr lang="en-IE" sz="1300" dirty="0"/>
              <a:t> They want to cut waste, especially single use plastics, improve air quality, and protect marine life.</a:t>
            </a:r>
          </a:p>
          <a:p>
            <a:pPr fontAlgn="base"/>
            <a:endParaRPr lang="en-GB" dirty="0">
              <a:solidFill>
                <a:schemeClr val="tx1">
                  <a:lumMod val="85000"/>
                  <a:lumOff val="15000"/>
                </a:schemeClr>
              </a:solidFill>
            </a:endParaRPr>
          </a:p>
        </p:txBody>
      </p:sp>
      <p:sp>
        <p:nvSpPr>
          <p:cNvPr id="13" name="Rectangle 12">
            <a:extLst>
              <a:ext uri="{FF2B5EF4-FFF2-40B4-BE49-F238E27FC236}">
                <a16:creationId xmlns:a16="http://schemas.microsoft.com/office/drawing/2014/main" id="{75FBB13A-A298-488C-A77C-85D9C3EEDB5C}"/>
              </a:ext>
            </a:extLst>
          </p:cNvPr>
          <p:cNvSpPr/>
          <p:nvPr/>
        </p:nvSpPr>
        <p:spPr>
          <a:xfrm>
            <a:off x="6133433" y="-1860"/>
            <a:ext cx="3000678" cy="2473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fontAlgn="base"/>
            <a:r>
              <a:rPr lang="en-GB" b="1" dirty="0">
                <a:solidFill>
                  <a:schemeClr val="bg2">
                    <a:lumMod val="25000"/>
                  </a:schemeClr>
                </a:solidFill>
              </a:rPr>
              <a:t>Fianna </a:t>
            </a:r>
            <a:r>
              <a:rPr lang="en-GB" b="1" err="1">
                <a:solidFill>
                  <a:schemeClr val="bg2">
                    <a:lumMod val="25000"/>
                  </a:schemeClr>
                </a:solidFill>
              </a:rPr>
              <a:t>Fáil</a:t>
            </a:r>
            <a:r>
              <a:rPr lang="en-GB" b="1" dirty="0">
                <a:solidFill>
                  <a:schemeClr val="bg2">
                    <a:lumMod val="25000"/>
                  </a:schemeClr>
                </a:solidFill>
              </a:rPr>
              <a:t> Timmy Dooley T.D. </a:t>
            </a:r>
            <a:r>
              <a:rPr lang="en-IE" sz="1300"/>
              <a:t>Fianna </a:t>
            </a:r>
            <a:r>
              <a:rPr lang="en-GB" sz="1300" err="1"/>
              <a:t>Fáil</a:t>
            </a:r>
            <a:r>
              <a:rPr lang="en-GB" sz="1300"/>
              <a:t> </a:t>
            </a:r>
            <a:r>
              <a:rPr lang="en-IE" sz="1300"/>
              <a:t>have</a:t>
            </a:r>
            <a:r>
              <a:rPr lang="en-IE" sz="1300" dirty="0"/>
              <a:t> criticised Fine Gael and other parties for refusing to ban coal across the country. They believe that real change must take place to address serious issues of flooding that impact much of the nation</a:t>
            </a:r>
            <a:r>
              <a:rPr lang="en-IE" sz="1300"/>
              <a:t>.</a:t>
            </a:r>
            <a:endParaRPr lang="en-GB" sz="1300"/>
          </a:p>
        </p:txBody>
      </p:sp>
      <p:sp>
        <p:nvSpPr>
          <p:cNvPr id="14" name="Rectangle 13">
            <a:extLst>
              <a:ext uri="{FF2B5EF4-FFF2-40B4-BE49-F238E27FC236}">
                <a16:creationId xmlns:a16="http://schemas.microsoft.com/office/drawing/2014/main" id="{69AE1CA5-D6E9-46B7-9ABE-54C508D67214}"/>
              </a:ext>
            </a:extLst>
          </p:cNvPr>
          <p:cNvSpPr/>
          <p:nvPr/>
        </p:nvSpPr>
        <p:spPr>
          <a:xfrm>
            <a:off x="9889" y="2430760"/>
            <a:ext cx="3141528" cy="27127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IE" b="1" dirty="0">
                <a:solidFill>
                  <a:schemeClr val="bg2">
                    <a:lumMod val="25000"/>
                  </a:schemeClr>
                </a:solidFill>
              </a:rPr>
              <a:t>Sinn Féin Brian Stanley T.D.</a:t>
            </a:r>
          </a:p>
          <a:p>
            <a:pPr algn="just" fontAlgn="base"/>
            <a:r>
              <a:rPr lang="en-IE" sz="1300" dirty="0"/>
              <a:t>Sinn Fein wants to stop offering licenses for offshore fossil fuel drilling and ensure that no new fossil fuel infrastructure is created. They also want to ban fracking and the importation of fracked gas.</a:t>
            </a:r>
            <a:endParaRPr lang="en-GB" sz="1300" dirty="0">
              <a:solidFill>
                <a:schemeClr val="tx1"/>
              </a:solidFill>
            </a:endParaRPr>
          </a:p>
        </p:txBody>
      </p:sp>
      <p:sp>
        <p:nvSpPr>
          <p:cNvPr id="15" name="Rectangle 14">
            <a:extLst>
              <a:ext uri="{FF2B5EF4-FFF2-40B4-BE49-F238E27FC236}">
                <a16:creationId xmlns:a16="http://schemas.microsoft.com/office/drawing/2014/main" id="{BF5A9C24-E61C-4AA4-9A7D-4C446910DCDF}"/>
              </a:ext>
            </a:extLst>
          </p:cNvPr>
          <p:cNvSpPr/>
          <p:nvPr/>
        </p:nvSpPr>
        <p:spPr>
          <a:xfrm>
            <a:off x="6140529" y="2432838"/>
            <a:ext cx="3003472" cy="2710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fontAlgn="base"/>
            <a:r>
              <a:rPr lang="en-IE" b="1" dirty="0">
                <a:solidFill>
                  <a:schemeClr val="tx1">
                    <a:lumMod val="75000"/>
                    <a:lumOff val="25000"/>
                  </a:schemeClr>
                </a:solidFill>
              </a:rPr>
              <a:t>People Before Profit Brid Smith T. D. </a:t>
            </a:r>
          </a:p>
          <a:p>
            <a:pPr algn="just" fontAlgn="base"/>
            <a:r>
              <a:rPr lang="en-IE" sz="1300" dirty="0"/>
              <a:t>People Before Profit plans to make public transport free and offer more buses for regular citizens to use. They also want to tax big corporations and polluters instead of taxing ordinary people.</a:t>
            </a:r>
            <a:endParaRPr lang="en-IE" sz="1300" b="1" dirty="0"/>
          </a:p>
          <a:p>
            <a:pPr fontAlgn="base"/>
            <a:endParaRPr lang="en-GB" dirty="0">
              <a:solidFill>
                <a:schemeClr val="tx1">
                  <a:lumMod val="85000"/>
                  <a:lumOff val="15000"/>
                </a:schemeClr>
              </a:solidFill>
            </a:endParaRPr>
          </a:p>
        </p:txBody>
      </p:sp>
      <p:pic>
        <p:nvPicPr>
          <p:cNvPr id="5128" name="Picture 8" descr="Cllr David Healy">
            <a:extLst>
              <a:ext uri="{FF2B5EF4-FFF2-40B4-BE49-F238E27FC236}">
                <a16:creationId xmlns:a16="http://schemas.microsoft.com/office/drawing/2014/main" id="{1842D909-E70E-4D4F-8C4E-57054DEA96E0}"/>
              </a:ext>
            </a:extLst>
          </p:cNvPr>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15254" b="100000" l="2961" r="99013">
                        <a14:foregroundMark x1="0" y1="87288" x2="70395" y2="71186"/>
                        <a14:foregroundMark x1="70724" y1="71186" x2="98355" y2="92373"/>
                        <a14:foregroundMark x1="98026" y1="92373" x2="98026" y2="99718"/>
                        <a14:foregroundMark x1="7566" y1="92938" x2="7237" y2="99718"/>
                        <a14:foregroundMark x1="7895" y1="92938" x2="42434" y2="85311"/>
                        <a14:foregroundMark x1="42434" y1="85311" x2="5263" y2="88418"/>
                        <a14:foregroundMark x1="5263" y1="88418" x2="83224" y2="81921"/>
                        <a14:foregroundMark x1="83224" y1="81921" x2="93092" y2="82768"/>
                        <a14:foregroundMark x1="658" y1="89266" x2="1316" y2="99718"/>
                        <a14:foregroundMark x1="4605" y1="90395" x2="4276" y2="99718"/>
                        <a14:foregroundMark x1="4605" y1="90395" x2="4605" y2="99718"/>
                        <a14:foregroundMark x1="66118" y1="85028" x2="85526" y2="99718"/>
                        <a14:foregroundMark x1="36842" y1="16102" x2="38816" y2="15254"/>
                      </a14:backgroundRemoval>
                    </a14:imgEffect>
                  </a14:imgLayer>
                </a14:imgProps>
              </a:ext>
              <a:ext uri="{28A0092B-C50C-407E-A947-70E740481C1C}">
                <a14:useLocalDpi xmlns:a14="http://schemas.microsoft.com/office/drawing/2010/main"/>
              </a:ext>
            </a:extLst>
          </a:blip>
          <a:srcRect/>
          <a:stretch/>
        </p:blipFill>
        <p:spPr bwMode="auto">
          <a:xfrm>
            <a:off x="3564273" y="2804379"/>
            <a:ext cx="1936824" cy="22575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EC9F798-627A-4694-8488-BD6406223B9C}"/>
              </a:ext>
            </a:extLst>
          </p:cNvPr>
          <p:cNvSpPr/>
          <p:nvPr/>
        </p:nvSpPr>
        <p:spPr>
          <a:xfrm>
            <a:off x="3073095" y="2430758"/>
            <a:ext cx="3167336" cy="271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endParaRPr lang="en-GB" b="1" dirty="0">
              <a:solidFill>
                <a:schemeClr val="tx1">
                  <a:lumMod val="85000"/>
                  <a:lumOff val="15000"/>
                </a:schemeClr>
              </a:solidFill>
            </a:endParaRPr>
          </a:p>
          <a:p>
            <a:pPr algn="ctr" fontAlgn="base"/>
            <a:r>
              <a:rPr lang="en-GB" b="1" dirty="0">
                <a:solidFill>
                  <a:schemeClr val="bg2">
                    <a:lumMod val="25000"/>
                  </a:schemeClr>
                </a:solidFill>
              </a:rPr>
              <a:t>Green Party David Healy Cllr</a:t>
            </a:r>
          </a:p>
          <a:p>
            <a:pPr algn="just" fontAlgn="base"/>
            <a:r>
              <a:rPr lang="en-IE" sz="1300" dirty="0"/>
              <a:t>The Green Party wants to promote climate justice in Ireland by adopting new building standards that ensure new buildings and developments are more energy efficient. They also believe in refocusing national policy so that Ireland reaches the EU’s 2020 and 2030 emissions targets.</a:t>
            </a:r>
          </a:p>
          <a:p>
            <a:pPr fontAlgn="base"/>
            <a:endParaRPr lang="en-GB" dirty="0">
              <a:solidFill>
                <a:schemeClr val="tx1">
                  <a:lumMod val="85000"/>
                  <a:lumOff val="15000"/>
                </a:schemeClr>
              </a:solidFill>
            </a:endParaRPr>
          </a:p>
        </p:txBody>
      </p:sp>
      <p:pic>
        <p:nvPicPr>
          <p:cNvPr id="8194" name="Picture 2" descr="Image result for Cllr. Cian O’Callaghan">
            <a:extLst>
              <a:ext uri="{FF2B5EF4-FFF2-40B4-BE49-F238E27FC236}">
                <a16:creationId xmlns:a16="http://schemas.microsoft.com/office/drawing/2014/main" id="{4F96AEA0-9221-468B-A244-46545D64D25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16905" y="11697"/>
            <a:ext cx="2841353" cy="272291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2A78182-5F6C-4F9C-809E-467007BB74BB}"/>
              </a:ext>
            </a:extLst>
          </p:cNvPr>
          <p:cNvSpPr/>
          <p:nvPr/>
        </p:nvSpPr>
        <p:spPr>
          <a:xfrm>
            <a:off x="-6574" y="12007"/>
            <a:ext cx="3089558" cy="2792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tx1">
                    <a:lumMod val="75000"/>
                    <a:lumOff val="25000"/>
                  </a:schemeClr>
                </a:solidFill>
              </a:rPr>
              <a:t>Social Democrat Cllr. Cian O’Callaghan</a:t>
            </a:r>
          </a:p>
          <a:p>
            <a:pPr algn="just" fontAlgn="base"/>
            <a:r>
              <a:rPr lang="en-GB" sz="1300" dirty="0"/>
              <a:t>SD wants to create “Green Communities” with a special emphasis on enhancing biodiversity. They also want to  introduce a completely new waste system so that unrecyclable packaging is phased out and plastic pollution is reduced. </a:t>
            </a:r>
            <a:endParaRPr lang="en-GB" dirty="0">
              <a:solidFill>
                <a:schemeClr val="tx1">
                  <a:lumMod val="85000"/>
                  <a:lumOff val="15000"/>
                </a:schemeClr>
              </a:solidFill>
            </a:endParaRPr>
          </a:p>
        </p:txBody>
      </p:sp>
    </p:spTree>
    <p:extLst>
      <p:ext uri="{BB962C8B-B14F-4D97-AF65-F5344CB8AC3E}">
        <p14:creationId xmlns:p14="http://schemas.microsoft.com/office/powerpoint/2010/main" val="2964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Blackboard, Adult Education, Write, Knowledge, Power">
            <a:extLst>
              <a:ext uri="{FF2B5EF4-FFF2-40B4-BE49-F238E27FC236}">
                <a16:creationId xmlns:a16="http://schemas.microsoft.com/office/drawing/2014/main" id="{F59C731B-191A-4798-AABD-88AF6B1E701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91804" y="0"/>
            <a:ext cx="3337462" cy="2533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33A377-6353-41B2-8E4E-2C2BFFE2EE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8161" y="2496259"/>
            <a:ext cx="3275127" cy="2667883"/>
          </a:xfrm>
          <a:prstGeom prst="rect">
            <a:avLst/>
          </a:prstGeom>
        </p:spPr>
      </p:pic>
      <p:pic>
        <p:nvPicPr>
          <p:cNvPr id="3" name="Picture 2" descr="A group of people posing for the camera&#10;&#10;Description automatically generated">
            <a:extLst>
              <a:ext uri="{FF2B5EF4-FFF2-40B4-BE49-F238E27FC236}">
                <a16:creationId xmlns:a16="http://schemas.microsoft.com/office/drawing/2014/main" id="{5E43FF2C-2D7B-488B-86F0-E3262A60C9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5756" y="0"/>
            <a:ext cx="3141482" cy="2597618"/>
          </a:xfrm>
          <a:prstGeom prst="rect">
            <a:avLst/>
          </a:prstGeom>
        </p:spPr>
      </p:pic>
      <p:pic>
        <p:nvPicPr>
          <p:cNvPr id="5" name="Picture 4" descr="A close up of a logo&#10;&#10;Description automatically generated">
            <a:extLst>
              <a:ext uri="{FF2B5EF4-FFF2-40B4-BE49-F238E27FC236}">
                <a16:creationId xmlns:a16="http://schemas.microsoft.com/office/drawing/2014/main" id="{628443AD-04C4-4411-B804-FE475FA600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36" y="16328"/>
            <a:ext cx="2874528" cy="2874528"/>
          </a:xfrm>
          <a:prstGeom prst="rect">
            <a:avLst/>
          </a:prstGeom>
        </p:spPr>
      </p:pic>
      <p:pic>
        <p:nvPicPr>
          <p:cNvPr id="1028" name="Picture 4" descr="Image result for education in ireland">
            <a:extLst>
              <a:ext uri="{FF2B5EF4-FFF2-40B4-BE49-F238E27FC236}">
                <a16:creationId xmlns:a16="http://schemas.microsoft.com/office/drawing/2014/main" id="{61BAAFF8-976B-49DE-8693-C587F9C4E1F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853682" y="2374901"/>
            <a:ext cx="3161885" cy="2760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 infographic detailing the annual and lifetime cost of primary secondary and college education">
            <a:extLst>
              <a:ext uri="{FF2B5EF4-FFF2-40B4-BE49-F238E27FC236}">
                <a16:creationId xmlns:a16="http://schemas.microsoft.com/office/drawing/2014/main" id="{106BF596-BE5F-4564-91BD-641ECC71953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3" y="2551006"/>
            <a:ext cx="2874528" cy="220784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531041" y="2253223"/>
            <a:ext cx="3874384" cy="476178"/>
          </a:xfrm>
          <a:solidFill>
            <a:schemeClr val="accent1"/>
          </a:solidFill>
        </p:spPr>
        <p:txBody>
          <a:bodyPr>
            <a:normAutofit fontScale="90000"/>
          </a:bodyPr>
          <a:lstStyle/>
          <a:p>
            <a:r>
              <a:rPr lang="en-US">
                <a:solidFill>
                  <a:schemeClr val="bg1"/>
                </a:solidFill>
              </a:rPr>
              <a:t>Education &amp; Skills</a:t>
            </a:r>
          </a:p>
        </p:txBody>
      </p:sp>
      <p:sp>
        <p:nvSpPr>
          <p:cNvPr id="20" name="Rectangle 19">
            <a:extLst>
              <a:ext uri="{FF2B5EF4-FFF2-40B4-BE49-F238E27FC236}">
                <a16:creationId xmlns:a16="http://schemas.microsoft.com/office/drawing/2014/main" id="{7465FAD3-12A6-48F8-91C7-9465424113D8}"/>
              </a:ext>
            </a:extLst>
          </p:cNvPr>
          <p:cNvSpPr/>
          <p:nvPr/>
        </p:nvSpPr>
        <p:spPr>
          <a:xfrm>
            <a:off x="2839153" y="5529"/>
            <a:ext cx="3130877" cy="2532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endParaRPr lang="en-GB" dirty="0">
              <a:solidFill>
                <a:schemeClr val="tx1">
                  <a:lumMod val="85000"/>
                  <a:lumOff val="15000"/>
                </a:schemeClr>
              </a:solidFill>
              <a:highlight>
                <a:srgbClr val="FFFFFF"/>
              </a:highlight>
            </a:endParaRPr>
          </a:p>
          <a:p>
            <a:pPr algn="ctr"/>
            <a:r>
              <a:rPr lang="en-GB" dirty="0">
                <a:solidFill>
                  <a:schemeClr val="tx1">
                    <a:lumMod val="85000"/>
                    <a:lumOff val="15000"/>
                  </a:schemeClr>
                </a:solidFill>
                <a:highlight>
                  <a:srgbClr val="FFFFFF"/>
                </a:highlight>
              </a:rPr>
              <a:t>EDUCATION INEQUALITY</a:t>
            </a:r>
            <a:endParaRPr lang="en-GB" dirty="0">
              <a:highlight>
                <a:srgbClr val="FFFFFF"/>
              </a:highlight>
            </a:endParaRPr>
          </a:p>
          <a:p>
            <a:pPr algn="just" fontAlgn="base"/>
            <a:r>
              <a:rPr lang="en-GB" sz="1300" dirty="0">
                <a:solidFill>
                  <a:schemeClr val="tx1">
                    <a:lumMod val="75000"/>
                    <a:lumOff val="25000"/>
                  </a:schemeClr>
                </a:solidFill>
              </a:rPr>
              <a:t>Ireland ranks 2nd out of 41 nations in reducing education inequality. (UNICEF) Yet some groups like travellers, children experiencing homelessness and children in need of learning support are being left behind due to insufficient educational supports. The majority of disadvantaged children do not go to DEIS schools that access extra support. </a:t>
            </a:r>
          </a:p>
          <a:p>
            <a:pPr fontAlgn="base"/>
            <a:endParaRPr lang="en-GB" dirty="0">
              <a:solidFill>
                <a:schemeClr val="tx1">
                  <a:lumMod val="85000"/>
                  <a:lumOff val="15000"/>
                </a:schemeClr>
              </a:solidFill>
            </a:endParaRPr>
          </a:p>
        </p:txBody>
      </p:sp>
      <p:sp>
        <p:nvSpPr>
          <p:cNvPr id="21" name="Rectangle 20">
            <a:extLst>
              <a:ext uri="{FF2B5EF4-FFF2-40B4-BE49-F238E27FC236}">
                <a16:creationId xmlns:a16="http://schemas.microsoft.com/office/drawing/2014/main" id="{758FBB00-CABB-414F-A5B2-FEF3F5985CC8}"/>
              </a:ext>
            </a:extLst>
          </p:cNvPr>
          <p:cNvSpPr/>
          <p:nvPr/>
        </p:nvSpPr>
        <p:spPr>
          <a:xfrm>
            <a:off x="-34252" y="2521420"/>
            <a:ext cx="2869591" cy="2656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180000" rtlCol="0" anchor="ctr"/>
          <a:lstStyle/>
          <a:p>
            <a:pPr marL="86995" algn="ctr"/>
            <a:r>
              <a:rPr lang="en-IE" dirty="0">
                <a:solidFill>
                  <a:schemeClr val="tx1">
                    <a:lumMod val="85000"/>
                    <a:lumOff val="15000"/>
                  </a:schemeClr>
                </a:solidFill>
                <a:highlight>
                  <a:srgbClr val="FFFFFF"/>
                </a:highlight>
              </a:rPr>
              <a:t>COST OF EDUCATION </a:t>
            </a:r>
            <a:endParaRPr lang="en-US" dirty="0"/>
          </a:p>
          <a:p>
            <a:pPr marL="86995" algn="just"/>
            <a:r>
              <a:rPr lang="en-IE" sz="1300" dirty="0">
                <a:solidFill>
                  <a:schemeClr val="tx1">
                    <a:lumMod val="75000"/>
                    <a:lumOff val="25000"/>
                  </a:schemeClr>
                </a:solidFill>
              </a:rPr>
              <a:t>The cost of schoolbooks, uniforms, afterschool activities, school trips, and voluntary contributions can be a challenge for many parents. Average cost of school is €800 primary to €1700 secondary a year per pupil. </a:t>
            </a:r>
          </a:p>
        </p:txBody>
      </p:sp>
      <p:sp>
        <p:nvSpPr>
          <p:cNvPr id="22" name="Rectangle 21">
            <a:extLst>
              <a:ext uri="{FF2B5EF4-FFF2-40B4-BE49-F238E27FC236}">
                <a16:creationId xmlns:a16="http://schemas.microsoft.com/office/drawing/2014/main" id="{D3DCF0D1-A88F-45D4-8FF5-7824F1109E72}"/>
              </a:ext>
            </a:extLst>
          </p:cNvPr>
          <p:cNvSpPr/>
          <p:nvPr/>
        </p:nvSpPr>
        <p:spPr>
          <a:xfrm>
            <a:off x="5868871" y="-5218"/>
            <a:ext cx="3366275" cy="2550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lgn="ctr"/>
            <a:r>
              <a:rPr lang="en-GB" dirty="0">
                <a:solidFill>
                  <a:schemeClr val="tx1">
                    <a:lumMod val="85000"/>
                    <a:lumOff val="15000"/>
                  </a:schemeClr>
                </a:solidFill>
                <a:highlight>
                  <a:srgbClr val="FFFFFF"/>
                </a:highlight>
              </a:rPr>
              <a:t>CURRICULUM</a:t>
            </a:r>
            <a:endParaRPr lang="en-GB" sz="1600" dirty="0">
              <a:solidFill>
                <a:schemeClr val="tx1">
                  <a:lumMod val="85000"/>
                  <a:lumOff val="15000"/>
                </a:schemeClr>
              </a:solidFill>
              <a:highlight>
                <a:srgbClr val="FFFFFF"/>
              </a:highlight>
            </a:endParaRPr>
          </a:p>
          <a:p>
            <a:pPr algn="just"/>
            <a:r>
              <a:rPr lang="en-GB" sz="1300" dirty="0">
                <a:solidFill>
                  <a:schemeClr val="tx1">
                    <a:lumMod val="75000"/>
                    <a:lumOff val="25000"/>
                  </a:schemeClr>
                </a:solidFill>
              </a:rPr>
              <a:t>Is the wider education system fit for purpose to meet the needs of school-leavers in the 21st century? Are too many school-leavers emerging from an exam-obsessed second-level where they are “taught to the test” and not learning to think for themselves?</a:t>
            </a:r>
            <a:endParaRPr lang="en-IE" sz="1300" dirty="0">
              <a:solidFill>
                <a:schemeClr val="tx1">
                  <a:lumMod val="75000"/>
                  <a:lumOff val="25000"/>
                </a:schemeClr>
              </a:solidFill>
            </a:endParaRPr>
          </a:p>
        </p:txBody>
      </p:sp>
      <p:sp>
        <p:nvSpPr>
          <p:cNvPr id="23" name="Rectangle 22">
            <a:extLst>
              <a:ext uri="{FF2B5EF4-FFF2-40B4-BE49-F238E27FC236}">
                <a16:creationId xmlns:a16="http://schemas.microsoft.com/office/drawing/2014/main" id="{32AFFFE2-9A3C-43CE-98AE-AE105D23AF93}"/>
              </a:ext>
            </a:extLst>
          </p:cNvPr>
          <p:cNvSpPr/>
          <p:nvPr/>
        </p:nvSpPr>
        <p:spPr>
          <a:xfrm>
            <a:off x="-24659" y="-9927"/>
            <a:ext cx="2874527" cy="2553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ctr"/>
          <a:lstStyle/>
          <a:p>
            <a:pPr algn="ctr"/>
            <a:endParaRPr lang="en-GB" dirty="0">
              <a:solidFill>
                <a:schemeClr val="tx1">
                  <a:lumMod val="85000"/>
                  <a:lumOff val="15000"/>
                </a:schemeClr>
              </a:solidFill>
              <a:highlight>
                <a:srgbClr val="FFFFFF"/>
              </a:highlight>
              <a:latin typeface="Univers" panose="020B0503020202020204" pitchFamily="34" charset="0"/>
            </a:endParaRPr>
          </a:p>
          <a:p>
            <a:pPr algn="ctr"/>
            <a:r>
              <a:rPr lang="en-GB" dirty="0">
                <a:solidFill>
                  <a:schemeClr val="tx1">
                    <a:lumMod val="85000"/>
                    <a:lumOff val="15000"/>
                  </a:schemeClr>
                </a:solidFill>
                <a:highlight>
                  <a:srgbClr val="FFFFFF"/>
                </a:highlight>
                <a:latin typeface="Univers" panose="020B0503020202020204" pitchFamily="34" charset="0"/>
              </a:rPr>
              <a:t>RELIGION IN SCHOOL</a:t>
            </a:r>
          </a:p>
          <a:p>
            <a:pPr algn="just"/>
            <a:r>
              <a:rPr lang="en-GB" sz="1300" dirty="0">
                <a:solidFill>
                  <a:schemeClr val="tx1">
                    <a:lumMod val="75000"/>
                    <a:lumOff val="25000"/>
                  </a:schemeClr>
                </a:solidFill>
              </a:rPr>
              <a:t>90.3% of all primary pupils go to a Catholic school.  Multi-denominational schools account for 5.7% of the total. Church of Ireland schools represent 3% of pupil enrolment. Other faiths accounted for 1%. Only ONE Irish school in 50 is multi-denominational.</a:t>
            </a:r>
            <a:endParaRPr lang="en-GB" sz="1300" dirty="0">
              <a:solidFill>
                <a:schemeClr val="tx1">
                  <a:lumMod val="75000"/>
                  <a:lumOff val="25000"/>
                </a:schemeClr>
              </a:solidFill>
              <a:hlinkClick r:id="rId9">
                <a:extLst>
                  <a:ext uri="{A12FA001-AC4F-418D-AE19-62706E023703}">
                    <ahyp:hlinkClr xmlns:ahyp="http://schemas.microsoft.com/office/drawing/2018/hyperlinkcolor" val="tx"/>
                  </a:ext>
                </a:extLst>
              </a:hlinkClick>
            </a:endParaRPr>
          </a:p>
          <a:p>
            <a:endParaRPr lang="en-GB" dirty="0">
              <a:solidFill>
                <a:schemeClr val="tx1">
                  <a:lumMod val="85000"/>
                  <a:lumOff val="15000"/>
                </a:schemeClr>
              </a:solidFill>
              <a:latin typeface="Univers" panose="020B0503020202020204" pitchFamily="34" charset="0"/>
            </a:endParaRPr>
          </a:p>
        </p:txBody>
      </p:sp>
      <p:sp>
        <p:nvSpPr>
          <p:cNvPr id="25" name="Rectangle 24">
            <a:extLst>
              <a:ext uri="{FF2B5EF4-FFF2-40B4-BE49-F238E27FC236}">
                <a16:creationId xmlns:a16="http://schemas.microsoft.com/office/drawing/2014/main" id="{A3EEDB17-2505-494B-8350-05E5C7661691}"/>
              </a:ext>
            </a:extLst>
          </p:cNvPr>
          <p:cNvSpPr/>
          <p:nvPr/>
        </p:nvSpPr>
        <p:spPr>
          <a:xfrm>
            <a:off x="2791823" y="2523118"/>
            <a:ext cx="3149372" cy="26678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dirty="0">
                <a:solidFill>
                  <a:schemeClr val="tx1">
                    <a:lumMod val="75000"/>
                    <a:lumOff val="25000"/>
                  </a:schemeClr>
                </a:solidFill>
                <a:highlight>
                  <a:srgbClr val="FFFFFF"/>
                </a:highlight>
                <a:latin typeface="Univers" panose="020B0503020202020204" pitchFamily="34" charset="0"/>
              </a:rPr>
              <a:t>EXAMS/LEAVING CERT</a:t>
            </a:r>
          </a:p>
          <a:p>
            <a:pPr algn="just"/>
            <a:r>
              <a:rPr lang="en-GB" sz="1300" dirty="0">
                <a:solidFill>
                  <a:schemeClr val="tx1">
                    <a:lumMod val="75000"/>
                    <a:lumOff val="25000"/>
                  </a:schemeClr>
                </a:solidFill>
              </a:rPr>
              <a:t>The high-stakes nature of the exam, heavy workloads, and focus on rote learning are just some of the reasons why students, parents and teachers believe it is time to reform the current Leaving Cert cycle, according to a new study. (ERSI</a:t>
            </a:r>
            <a:r>
              <a:rPr lang="en-GB" dirty="0">
                <a:solidFill>
                  <a:schemeClr val="tx1">
                    <a:lumMod val="75000"/>
                    <a:lumOff val="25000"/>
                  </a:schemeClr>
                </a:solidFill>
              </a:rPr>
              <a:t>)</a:t>
            </a:r>
            <a:endParaRPr lang="en-GB" dirty="0">
              <a:solidFill>
                <a:schemeClr val="tx1">
                  <a:lumMod val="75000"/>
                  <a:lumOff val="25000"/>
                </a:schemeClr>
              </a:solidFill>
              <a:latin typeface="Univers" panose="020B0503020202020204" pitchFamily="34" charset="0"/>
            </a:endParaRPr>
          </a:p>
        </p:txBody>
      </p:sp>
      <p:sp>
        <p:nvSpPr>
          <p:cNvPr id="24" name="Rectangle 23">
            <a:extLst>
              <a:ext uri="{FF2B5EF4-FFF2-40B4-BE49-F238E27FC236}">
                <a16:creationId xmlns:a16="http://schemas.microsoft.com/office/drawing/2014/main" id="{40464E48-B625-4B49-9CC8-AC4BE4B56C80}"/>
              </a:ext>
            </a:extLst>
          </p:cNvPr>
          <p:cNvSpPr/>
          <p:nvPr/>
        </p:nvSpPr>
        <p:spPr>
          <a:xfrm>
            <a:off x="5875369" y="2533479"/>
            <a:ext cx="3359778" cy="2656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rIns="288000" rtlCol="0" anchor="ctr"/>
          <a:lstStyle/>
          <a:p>
            <a:pPr algn="ctr"/>
            <a:r>
              <a:rPr lang="en-GB" dirty="0">
                <a:solidFill>
                  <a:schemeClr val="tx1">
                    <a:lumMod val="75000"/>
                    <a:lumOff val="25000"/>
                  </a:schemeClr>
                </a:solidFill>
                <a:highlight>
                  <a:srgbClr val="FFFFFF"/>
                </a:highlight>
              </a:rPr>
              <a:t>INVESTMENT IN EDUCATION</a:t>
            </a:r>
          </a:p>
          <a:p>
            <a:pPr algn="just"/>
            <a:r>
              <a:rPr lang="en-GB" sz="1300" dirty="0">
                <a:solidFill>
                  <a:schemeClr val="tx1">
                    <a:lumMod val="75000"/>
                    <a:lumOff val="25000"/>
                  </a:schemeClr>
                </a:solidFill>
              </a:rPr>
              <a:t>Spending on education has not kept up with rising number of students.</a:t>
            </a:r>
            <a:r>
              <a:rPr lang="en-GB" sz="1300" dirty="0">
                <a:solidFill>
                  <a:schemeClr val="tx1">
                    <a:lumMod val="75000"/>
                    <a:lumOff val="25000"/>
                  </a:schemeClr>
                </a:solidFill>
                <a:hlinkClick r:id="rId10">
                  <a:extLst>
                    <a:ext uri="{A12FA001-AC4F-418D-AE19-62706E023703}">
                      <ahyp:hlinkClr xmlns:ahyp="http://schemas.microsoft.com/office/drawing/2018/hyperlinkcolor" val="tx"/>
                    </a:ext>
                  </a:extLst>
                </a:hlinkClick>
              </a:rPr>
              <a:t> (Independent)</a:t>
            </a:r>
            <a:r>
              <a:rPr lang="en-GB" sz="1300" dirty="0">
                <a:solidFill>
                  <a:schemeClr val="tx1">
                    <a:lumMod val="75000"/>
                    <a:lumOff val="25000"/>
                  </a:schemeClr>
                </a:solidFill>
              </a:rPr>
              <a:t> Ireland spends 10.7 billion in 2019 on education. We spend 2.5% of GDP on education. The </a:t>
            </a:r>
            <a:r>
              <a:rPr lang="en-GB" sz="1300" dirty="0">
                <a:solidFill>
                  <a:schemeClr val="tx1">
                    <a:lumMod val="75000"/>
                    <a:lumOff val="25000"/>
                  </a:schemeClr>
                </a:solidFill>
                <a:hlinkClick r:id="rId11">
                  <a:extLst>
                    <a:ext uri="{A12FA001-AC4F-418D-AE19-62706E023703}">
                      <ahyp:hlinkClr xmlns:ahyp="http://schemas.microsoft.com/office/drawing/2018/hyperlinkcolor" val="tx"/>
                    </a:ext>
                  </a:extLst>
                </a:hlinkClick>
              </a:rPr>
              <a:t>OECD</a:t>
            </a:r>
            <a:r>
              <a:rPr lang="en-GB" sz="1300" dirty="0">
                <a:solidFill>
                  <a:schemeClr val="tx1">
                    <a:lumMod val="75000"/>
                    <a:lumOff val="25000"/>
                  </a:schemeClr>
                </a:solidFill>
              </a:rPr>
              <a:t> indicates this is the third lowest spending in the EU.</a:t>
            </a:r>
          </a:p>
        </p:txBody>
      </p:sp>
    </p:spTree>
    <p:extLst>
      <p:ext uri="{BB962C8B-B14F-4D97-AF65-F5344CB8AC3E}">
        <p14:creationId xmlns:p14="http://schemas.microsoft.com/office/powerpoint/2010/main" val="25483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Image result for Donnchadh Ó Laoghaire TD">
            <a:extLst>
              <a:ext uri="{FF2B5EF4-FFF2-40B4-BE49-F238E27FC236}">
                <a16:creationId xmlns:a16="http://schemas.microsoft.com/office/drawing/2014/main" id="{2DFE7861-86F9-4688-9D52-6673079149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152" y="2471634"/>
            <a:ext cx="2242040" cy="2648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499C11-27BC-435B-8B37-ECD802F4EB25}"/>
              </a:ext>
            </a:extLst>
          </p:cNvPr>
          <p:cNvSpPr txBox="1"/>
          <p:nvPr/>
        </p:nvSpPr>
        <p:spPr>
          <a:xfrm>
            <a:off x="2648366" y="2388111"/>
            <a:ext cx="4560864" cy="584775"/>
          </a:xfrm>
          <a:prstGeom prst="rect">
            <a:avLst/>
          </a:prstGeom>
          <a:solidFill>
            <a:srgbClr val="00B0F0"/>
          </a:solidFill>
        </p:spPr>
        <p:txBody>
          <a:bodyPr wrap="none" rtlCol="0">
            <a:spAutoFit/>
          </a:bodyPr>
          <a:lstStyle/>
          <a:p>
            <a:r>
              <a:rPr lang="en-IE" sz="3200" b="1" dirty="0">
                <a:solidFill>
                  <a:schemeClr val="bg1"/>
                </a:solidFill>
                <a:latin typeface="+mn-lt"/>
              </a:rPr>
              <a:t>EDUCATION &amp; SKILLS</a:t>
            </a:r>
          </a:p>
        </p:txBody>
      </p:sp>
      <p:pic>
        <p:nvPicPr>
          <p:cNvPr id="2050" name="Picture 2" descr="Image result for joe mchugh#">
            <a:extLst>
              <a:ext uri="{FF2B5EF4-FFF2-40B4-BE49-F238E27FC236}">
                <a16:creationId xmlns:a16="http://schemas.microsoft.com/office/drawing/2014/main" id="{8280FC73-FBF3-484F-8559-34E32B3DC3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0763" y="229985"/>
            <a:ext cx="36957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odhán Ó Ríordáin">
            <a:extLst>
              <a:ext uri="{FF2B5EF4-FFF2-40B4-BE49-F238E27FC236}">
                <a16:creationId xmlns:a16="http://schemas.microsoft.com/office/drawing/2014/main" id="{52345650-564B-44EB-9CF6-A2335F3C72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3675" y="363194"/>
            <a:ext cx="3012039" cy="20861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ianna fail spokesperson education thomas byrne">
            <a:extLst>
              <a:ext uri="{FF2B5EF4-FFF2-40B4-BE49-F238E27FC236}">
                <a16:creationId xmlns:a16="http://schemas.microsoft.com/office/drawing/2014/main" id="{3DAECDC5-8C17-4FEF-B1B9-75E09AA39A2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40433" y="436583"/>
            <a:ext cx="2903567" cy="20154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eens Education spokesperson ireland catherine martin td">
            <a:extLst>
              <a:ext uri="{FF2B5EF4-FFF2-40B4-BE49-F238E27FC236}">
                <a16:creationId xmlns:a16="http://schemas.microsoft.com/office/drawing/2014/main" id="{197181DF-5995-4001-BF9C-70D94053F97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21282" y="3025930"/>
            <a:ext cx="2117570" cy="21175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ofile Photo of Brid Smith TD">
            <a:extLst>
              <a:ext uri="{FF2B5EF4-FFF2-40B4-BE49-F238E27FC236}">
                <a16:creationId xmlns:a16="http://schemas.microsoft.com/office/drawing/2014/main" id="{04A9507E-9215-4FB7-82A2-41D22F81EF76}"/>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0" b="97250" l="10000" r="99000">
                        <a14:foregroundMark x1="50750" y1="4000" x2="27750" y2="12750"/>
                        <a14:foregroundMark x1="27750" y1="12750" x2="22250" y2="35500"/>
                        <a14:foregroundMark x1="22250" y1="35500" x2="45500" y2="24500"/>
                        <a14:foregroundMark x1="45500" y1="24500" x2="68250" y2="29500"/>
                        <a14:foregroundMark x1="68250" y1="29500" x2="76250" y2="52250"/>
                        <a14:foregroundMark x1="76250" y1="52250" x2="89750" y2="32250"/>
                        <a14:foregroundMark x1="89750" y1="32250" x2="86500" y2="8500"/>
                        <a14:foregroundMark x1="86500" y1="8500" x2="47500" y2="0"/>
                        <a14:foregroundMark x1="47500" y1="0" x2="27250" y2="11500"/>
                        <a14:foregroundMark x1="27250" y1="11500" x2="26750" y2="12500"/>
                        <a14:foregroundMark x1="44500" y1="14250" x2="26000" y2="28500"/>
                        <a14:foregroundMark x1="26000" y1="28500" x2="72750" y2="9750"/>
                        <a14:foregroundMark x1="72750" y1="9750" x2="63250" y2="1750"/>
                        <a14:foregroundMark x1="66750" y1="2750" x2="73250" y2="7000"/>
                        <a14:foregroundMark x1="68000" y1="12500" x2="78250" y2="33250"/>
                        <a14:foregroundMark x1="78250" y1="33250" x2="79500" y2="79500"/>
                        <a14:foregroundMark x1="79500" y1="79500" x2="85000" y2="30250"/>
                        <a14:foregroundMark x1="85000" y1="30250" x2="67500" y2="15250"/>
                        <a14:foregroundMark x1="67500" y1="15250" x2="84250" y2="32500"/>
                        <a14:foregroundMark x1="84250" y1="32500" x2="69500" y2="6250"/>
                        <a14:foregroundMark x1="69500" y1="6250" x2="70750" y2="3000"/>
                        <a14:foregroundMark x1="30750" y1="36000" x2="25000" y2="39500"/>
                        <a14:foregroundMark x1="73750" y1="79500" x2="50250" y2="88000"/>
                        <a14:foregroundMark x1="50250" y1="88000" x2="26750" y2="88250"/>
                        <a14:foregroundMark x1="26750" y1="88250" x2="99000" y2="83000"/>
                        <a14:foregroundMark x1="99000" y1="83000" x2="76000" y2="78750"/>
                        <a14:foregroundMark x1="76000" y1="78750" x2="84000" y2="74500"/>
                        <a14:foregroundMark x1="98750" y1="83500" x2="22500" y2="88500"/>
                        <a14:foregroundMark x1="22500" y1="88500" x2="77000" y2="99000"/>
                        <a14:foregroundMark x1="77000" y1="99000" x2="99500" y2="87500"/>
                        <a14:foregroundMark x1="99500" y1="87500" x2="80000" y2="99500"/>
                        <a14:foregroundMark x1="80000" y1="99500" x2="30750" y2="96750"/>
                        <a14:foregroundMark x1="30750" y1="96750" x2="57250" y2="93750"/>
                        <a14:foregroundMark x1="57250" y1="93750" x2="33500" y2="95000"/>
                        <a14:foregroundMark x1="33500" y1="95000" x2="85250" y2="88000"/>
                        <a14:foregroundMark x1="85250" y1="88000" x2="60750" y2="92000"/>
                        <a14:foregroundMark x1="60750" y1="92000" x2="93000" y2="92250"/>
                        <a14:foregroundMark x1="93000" y1="92250" x2="69250" y2="87250"/>
                        <a14:foregroundMark x1="69250" y1="87250" x2="46250" y2="90750"/>
                        <a14:foregroundMark x1="46250" y1="90750" x2="73750" y2="93750"/>
                        <a14:foregroundMark x1="67250" y1="750" x2="69750" y2="500"/>
                        <a14:foregroundMark x1="24000" y1="38250" x2="25000" y2="43000"/>
                        <a14:foregroundMark x1="69250" y1="1250" x2="61000" y2="750"/>
                        <a14:foregroundMark x1="25750" y1="89250" x2="14250" y2="97250"/>
                        <a14:foregroundMark x1="26750" y1="91500" x2="26750" y2="91500"/>
                        <a14:foregroundMark x1="79500" y1="33750" x2="79250" y2="32000"/>
                        <a14:foregroundMark x1="79250" y1="29250" x2="79500" y2="35000"/>
                        <a14:backgroundMark x1="90806" y1="34197" x2="91000" y2="33750"/>
                        <a14:backgroundMark x1="83014" y1="52162" x2="90575" y2="34730"/>
                        <a14:backgroundMark x1="90896" y1="28896" x2="90500" y2="10500"/>
                        <a14:backgroundMark x1="91000" y1="33750" x2="90904" y2="29308"/>
                        <a14:backgroundMark x1="90500" y1="10500" x2="86587" y2="8761"/>
                        <a14:backgroundMark x1="37853" y1="732" x2="35500" y2="750"/>
                      </a14:backgroundRemoval>
                    </a14:imgEffect>
                  </a14:imgLayer>
                </a14:imgProps>
              </a:ext>
              <a:ext uri="{28A0092B-C50C-407E-A947-70E740481C1C}">
                <a14:useLocalDpi xmlns:a14="http://schemas.microsoft.com/office/drawing/2010/main"/>
              </a:ext>
            </a:extLst>
          </a:blip>
          <a:srcRect/>
          <a:stretch>
            <a:fillRect/>
          </a:stretch>
        </p:blipFill>
        <p:spPr bwMode="auto">
          <a:xfrm>
            <a:off x="6641595" y="3042258"/>
            <a:ext cx="2101242" cy="21012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104496A-9B96-4623-A024-880DD56152F4}"/>
              </a:ext>
            </a:extLst>
          </p:cNvPr>
          <p:cNvSpPr/>
          <p:nvPr/>
        </p:nvSpPr>
        <p:spPr>
          <a:xfrm>
            <a:off x="-13842" y="-1860"/>
            <a:ext cx="3103298" cy="24511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fontAlgn="base"/>
            <a:r>
              <a:rPr lang="en-IE" b="1">
                <a:solidFill>
                  <a:schemeClr val="tx1">
                    <a:lumMod val="75000"/>
                    <a:lumOff val="25000"/>
                  </a:schemeClr>
                </a:solidFill>
              </a:rPr>
              <a:t>Labour Senator Aodhán Ó Ríordáin </a:t>
            </a:r>
          </a:p>
          <a:p>
            <a:pPr algn="just" fontAlgn="base"/>
            <a:r>
              <a:rPr lang="en-IE" sz="1300"/>
              <a:t>Labour will ensure that people from all backgrounds have access to quality education, the Labour Party plans to provide 100 more multi-denominational schools by the year 2021</a:t>
            </a:r>
            <a:r>
              <a:rPr lang="en-IE"/>
              <a:t>. </a:t>
            </a:r>
          </a:p>
          <a:p>
            <a:pPr fontAlgn="base"/>
            <a:endParaRPr lang="en-IE" b="1"/>
          </a:p>
        </p:txBody>
      </p:sp>
      <p:sp>
        <p:nvSpPr>
          <p:cNvPr id="12" name="Rectangle 11">
            <a:extLst>
              <a:ext uri="{FF2B5EF4-FFF2-40B4-BE49-F238E27FC236}">
                <a16:creationId xmlns:a16="http://schemas.microsoft.com/office/drawing/2014/main" id="{39190CFF-F6B7-427B-88E0-C3DE5D1C1768}"/>
              </a:ext>
            </a:extLst>
          </p:cNvPr>
          <p:cNvSpPr/>
          <p:nvPr/>
        </p:nvSpPr>
        <p:spPr>
          <a:xfrm>
            <a:off x="3071661" y="-12938"/>
            <a:ext cx="3060338" cy="2475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tx1">
                    <a:lumMod val="75000"/>
                    <a:lumOff val="25000"/>
                  </a:schemeClr>
                </a:solidFill>
              </a:rPr>
              <a:t>Fine Gael Minister Joe Mc Hugh</a:t>
            </a:r>
          </a:p>
          <a:p>
            <a:pPr algn="just" fontAlgn="base"/>
            <a:r>
              <a:rPr lang="en-IE" sz="1300" dirty="0"/>
              <a:t>Fine Gael wants to make sure that the school admittance process is fair and unbiased so that people from all backgrounds have equal access to education. Fine Gael also wants to provide assistance to single-parent homes so that these individuals can provide their children with good opportunities.</a:t>
            </a:r>
            <a:endParaRPr lang="en-GB" sz="1300" dirty="0">
              <a:solidFill>
                <a:schemeClr val="tx1">
                  <a:lumMod val="85000"/>
                  <a:lumOff val="15000"/>
                </a:schemeClr>
              </a:solidFill>
            </a:endParaRPr>
          </a:p>
        </p:txBody>
      </p:sp>
      <p:sp>
        <p:nvSpPr>
          <p:cNvPr id="13" name="Rectangle 12">
            <a:extLst>
              <a:ext uri="{FF2B5EF4-FFF2-40B4-BE49-F238E27FC236}">
                <a16:creationId xmlns:a16="http://schemas.microsoft.com/office/drawing/2014/main" id="{75FBB13A-A298-488C-A77C-85D9C3EEDB5C}"/>
              </a:ext>
            </a:extLst>
          </p:cNvPr>
          <p:cNvSpPr/>
          <p:nvPr/>
        </p:nvSpPr>
        <p:spPr>
          <a:xfrm>
            <a:off x="6090136" y="-12938"/>
            <a:ext cx="3053864" cy="2473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tx1">
                    <a:lumMod val="75000"/>
                    <a:lumOff val="25000"/>
                  </a:schemeClr>
                </a:solidFill>
              </a:rPr>
              <a:t>Fianna Fáil Thomas Byrne TD</a:t>
            </a:r>
          </a:p>
          <a:p>
            <a:pPr algn="just" fontAlgn="base"/>
            <a:endParaRPr lang="en-IE" sz="1300" dirty="0"/>
          </a:p>
          <a:p>
            <a:pPr algn="just" fontAlgn="base"/>
            <a:r>
              <a:rPr lang="en-IE" sz="1300" dirty="0"/>
              <a:t>Fianna Fáil say that there is an education crisis in Ireland with costs skyrocketing. They also claim that there are not enough places in schools for the growing number of children in the country. </a:t>
            </a:r>
          </a:p>
          <a:p>
            <a:pPr fontAlgn="base"/>
            <a:endParaRPr lang="en-GB" dirty="0">
              <a:solidFill>
                <a:schemeClr val="tx1">
                  <a:lumMod val="85000"/>
                  <a:lumOff val="15000"/>
                </a:schemeClr>
              </a:solidFill>
            </a:endParaRPr>
          </a:p>
        </p:txBody>
      </p:sp>
      <p:sp>
        <p:nvSpPr>
          <p:cNvPr id="14" name="Rectangle 13">
            <a:extLst>
              <a:ext uri="{FF2B5EF4-FFF2-40B4-BE49-F238E27FC236}">
                <a16:creationId xmlns:a16="http://schemas.microsoft.com/office/drawing/2014/main" id="{69AE1CA5-D6E9-46B7-9ABE-54C508D67214}"/>
              </a:ext>
            </a:extLst>
          </p:cNvPr>
          <p:cNvSpPr/>
          <p:nvPr/>
        </p:nvSpPr>
        <p:spPr>
          <a:xfrm>
            <a:off x="0" y="2436822"/>
            <a:ext cx="3071661" cy="269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IE" b="1" dirty="0">
                <a:solidFill>
                  <a:schemeClr val="tx1">
                    <a:lumMod val="75000"/>
                    <a:lumOff val="25000"/>
                  </a:schemeClr>
                </a:solidFill>
              </a:rPr>
              <a:t>Sinn Féin Donnchadh Ó Laoghaire TD</a:t>
            </a:r>
          </a:p>
          <a:p>
            <a:pPr algn="just" fontAlgn="base"/>
            <a:endParaRPr lang="en-IE" sz="1300" dirty="0"/>
          </a:p>
          <a:p>
            <a:pPr algn="just" fontAlgn="base"/>
            <a:r>
              <a:rPr lang="en-IE" sz="1300" dirty="0"/>
              <a:t>Sinn Féin want to make schoolbooks free for all children. They also have plans to ensure schools make uniforms affordable for all students.</a:t>
            </a:r>
            <a:endParaRPr lang="en-GB" sz="1300" dirty="0">
              <a:solidFill>
                <a:schemeClr val="tx1"/>
              </a:solidFill>
            </a:endParaRPr>
          </a:p>
        </p:txBody>
      </p:sp>
      <p:sp>
        <p:nvSpPr>
          <p:cNvPr id="15" name="Rectangle 14">
            <a:extLst>
              <a:ext uri="{FF2B5EF4-FFF2-40B4-BE49-F238E27FC236}">
                <a16:creationId xmlns:a16="http://schemas.microsoft.com/office/drawing/2014/main" id="{BF5A9C24-E61C-4AA4-9A7D-4C446910DCDF}"/>
              </a:ext>
            </a:extLst>
          </p:cNvPr>
          <p:cNvSpPr/>
          <p:nvPr/>
        </p:nvSpPr>
        <p:spPr>
          <a:xfrm>
            <a:off x="3000680" y="2444846"/>
            <a:ext cx="3160438" cy="269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fontAlgn="base"/>
            <a:endParaRPr lang="en-IE" b="1" dirty="0"/>
          </a:p>
          <a:p>
            <a:pPr fontAlgn="base"/>
            <a:endParaRPr lang="en-IE" b="1" dirty="0"/>
          </a:p>
          <a:p>
            <a:pPr fontAlgn="base"/>
            <a:r>
              <a:rPr lang="en-IE" b="1" dirty="0">
                <a:solidFill>
                  <a:schemeClr val="tx1">
                    <a:lumMod val="75000"/>
                    <a:lumOff val="25000"/>
                  </a:schemeClr>
                </a:solidFill>
              </a:rPr>
              <a:t>Greens - Catherine Martin TD</a:t>
            </a:r>
          </a:p>
          <a:p>
            <a:pPr algn="just" fontAlgn="base"/>
            <a:r>
              <a:rPr lang="en-IE" sz="1300" dirty="0"/>
              <a:t>Greens want to ensure that all people, despite their cultural or ethnic background, are provided with an exceptional education. They believe it is important to include all sexual identities and genders when discussing aspects of education so that no LGBTQI</a:t>
            </a:r>
            <a:r>
              <a:rPr lang="en-IE" sz="1300"/>
              <a:t>+ </a:t>
            </a:r>
            <a:r>
              <a:rPr lang="en-IE" sz="1300" dirty="0"/>
              <a:t>people are not excluded from conversations around education</a:t>
            </a:r>
            <a:r>
              <a:rPr lang="en-IE" dirty="0"/>
              <a:t>.</a:t>
            </a:r>
          </a:p>
          <a:p>
            <a:pPr fontAlgn="base"/>
            <a:endParaRPr lang="en-IE" b="1" dirty="0"/>
          </a:p>
          <a:p>
            <a:pPr fontAlgn="base"/>
            <a:endParaRPr lang="en-GB" dirty="0">
              <a:solidFill>
                <a:schemeClr val="tx1">
                  <a:lumMod val="85000"/>
                  <a:lumOff val="15000"/>
                </a:schemeClr>
              </a:solidFill>
            </a:endParaRPr>
          </a:p>
        </p:txBody>
      </p:sp>
      <p:sp>
        <p:nvSpPr>
          <p:cNvPr id="16" name="Rectangle 15">
            <a:extLst>
              <a:ext uri="{FF2B5EF4-FFF2-40B4-BE49-F238E27FC236}">
                <a16:creationId xmlns:a16="http://schemas.microsoft.com/office/drawing/2014/main" id="{5EC9F798-627A-4694-8488-BD6406223B9C}"/>
              </a:ext>
            </a:extLst>
          </p:cNvPr>
          <p:cNvSpPr/>
          <p:nvPr/>
        </p:nvSpPr>
        <p:spPr>
          <a:xfrm>
            <a:off x="6143322" y="2440382"/>
            <a:ext cx="3000678" cy="2703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tx1">
                    <a:lumMod val="75000"/>
                    <a:lumOff val="25000"/>
                  </a:schemeClr>
                </a:solidFill>
              </a:rPr>
              <a:t>People Before Profit Brid Smith </a:t>
            </a:r>
          </a:p>
          <a:p>
            <a:pPr algn="just" fontAlgn="base"/>
            <a:r>
              <a:rPr lang="en-IE" sz="1300" dirty="0"/>
              <a:t>People Before Profit want to provide 33 hours of free childcare per week. They also want to do a better job of helping those with disabilities or learning difficulties receive access to a good education by providing them with better support services. </a:t>
            </a:r>
            <a:endParaRPr lang="en-GB" sz="1300" dirty="0">
              <a:solidFill>
                <a:schemeClr val="tx1">
                  <a:lumMod val="85000"/>
                  <a:lumOff val="15000"/>
                </a:schemeClr>
              </a:solidFill>
            </a:endParaRPr>
          </a:p>
        </p:txBody>
      </p:sp>
      <p:pic>
        <p:nvPicPr>
          <p:cNvPr id="2" name="Picture 1">
            <a:extLst>
              <a:ext uri="{FF2B5EF4-FFF2-40B4-BE49-F238E27FC236}">
                <a16:creationId xmlns:a16="http://schemas.microsoft.com/office/drawing/2014/main" id="{8EFE0F53-5DCF-4ECD-99E4-E35B5CE950A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819" y="30062"/>
            <a:ext cx="3103298" cy="2384917"/>
          </a:xfrm>
          <a:prstGeom prst="rect">
            <a:avLst/>
          </a:prstGeom>
        </p:spPr>
      </p:pic>
      <p:sp>
        <p:nvSpPr>
          <p:cNvPr id="17" name="Rectangle 16">
            <a:extLst>
              <a:ext uri="{FF2B5EF4-FFF2-40B4-BE49-F238E27FC236}">
                <a16:creationId xmlns:a16="http://schemas.microsoft.com/office/drawing/2014/main" id="{B96971EB-46E1-48A9-A5A3-835321AD6024}"/>
              </a:ext>
            </a:extLst>
          </p:cNvPr>
          <p:cNvSpPr/>
          <p:nvPr/>
        </p:nvSpPr>
        <p:spPr>
          <a:xfrm>
            <a:off x="-6574" y="-17401"/>
            <a:ext cx="3089558" cy="2502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dirty="0">
                <a:solidFill>
                  <a:schemeClr val="tx1">
                    <a:lumMod val="75000"/>
                    <a:lumOff val="25000"/>
                  </a:schemeClr>
                </a:solidFill>
              </a:rPr>
              <a:t>Social Democrat Garry Gannon</a:t>
            </a:r>
          </a:p>
          <a:p>
            <a:pPr algn="just" fontAlgn="base"/>
            <a:endParaRPr lang="en-IE" sz="1300" dirty="0"/>
          </a:p>
          <a:p>
            <a:pPr algn="just" fontAlgn="base"/>
            <a:r>
              <a:rPr lang="en-IE" sz="1300" dirty="0"/>
              <a:t>The Social Democrats believe in </a:t>
            </a:r>
            <a:r>
              <a:rPr lang="en-GB" sz="1300" dirty="0"/>
              <a:t>genuinely free primary education and investing to make sure families don’t have to cover basic costs for textbooks, school transport and voluntary contributions.</a:t>
            </a:r>
            <a:endParaRPr lang="en-IE" sz="1300" dirty="0"/>
          </a:p>
          <a:p>
            <a:pPr fontAlgn="base"/>
            <a:endParaRPr lang="en-GB" dirty="0">
              <a:solidFill>
                <a:schemeClr val="tx1">
                  <a:lumMod val="85000"/>
                  <a:lumOff val="15000"/>
                </a:schemeClr>
              </a:solidFill>
            </a:endParaRPr>
          </a:p>
        </p:txBody>
      </p:sp>
    </p:spTree>
    <p:extLst>
      <p:ext uri="{BB962C8B-B14F-4D97-AF65-F5344CB8AC3E}">
        <p14:creationId xmlns:p14="http://schemas.microsoft.com/office/powerpoint/2010/main" val="31341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E802D1-006F-4FE3-BF04-C07E170E48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0"/>
          <a:stretch/>
        </p:blipFill>
        <p:spPr>
          <a:xfrm>
            <a:off x="3086157" y="2475635"/>
            <a:ext cx="3065599" cy="2667866"/>
          </a:xfrm>
          <a:prstGeom prst="rect">
            <a:avLst/>
          </a:prstGeom>
        </p:spPr>
      </p:pic>
      <p:pic>
        <p:nvPicPr>
          <p:cNvPr id="5" name="Picture 4">
            <a:extLst>
              <a:ext uri="{FF2B5EF4-FFF2-40B4-BE49-F238E27FC236}">
                <a16:creationId xmlns:a16="http://schemas.microsoft.com/office/drawing/2014/main" id="{C39EB626-F601-4DA5-B733-1C5FEAD8A7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4" y="2490854"/>
            <a:ext cx="3097743" cy="2645038"/>
          </a:xfrm>
          <a:prstGeom prst="rect">
            <a:avLst/>
          </a:prstGeom>
        </p:spPr>
      </p:pic>
      <p:pic>
        <p:nvPicPr>
          <p:cNvPr id="3" name="Picture 2">
            <a:extLst>
              <a:ext uri="{FF2B5EF4-FFF2-40B4-BE49-F238E27FC236}">
                <a16:creationId xmlns:a16="http://schemas.microsoft.com/office/drawing/2014/main" id="{19730383-6383-43DC-A8B3-74E37016EF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87613" y="2425077"/>
            <a:ext cx="3014186" cy="2714342"/>
          </a:xfrm>
          <a:prstGeom prst="rect">
            <a:avLst/>
          </a:prstGeom>
        </p:spPr>
      </p:pic>
      <p:pic>
        <p:nvPicPr>
          <p:cNvPr id="2052" name="Picture 4" descr="Pills, Medicine, Medical, Health, Drug, Pharmacy">
            <a:extLst>
              <a:ext uri="{FF2B5EF4-FFF2-40B4-BE49-F238E27FC236}">
                <a16:creationId xmlns:a16="http://schemas.microsoft.com/office/drawing/2014/main" id="{AA517E2B-A59B-4F2F-9479-3B3E8469126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100662" y="-19487"/>
            <a:ext cx="3033879" cy="25069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7AEF785-C59B-495D-9147-8F74AF33EB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919"/>
          <a:stretch/>
        </p:blipFill>
        <p:spPr>
          <a:xfrm>
            <a:off x="3049499" y="4081"/>
            <a:ext cx="3102257" cy="2465030"/>
          </a:xfrm>
          <a:prstGeom prst="rect">
            <a:avLst/>
          </a:prstGeom>
        </p:spPr>
      </p:pic>
      <p:pic>
        <p:nvPicPr>
          <p:cNvPr id="2050" name="Picture 2" descr="Doctor, Tomograph, I Am A Student, Hospital, Injection">
            <a:extLst>
              <a:ext uri="{FF2B5EF4-FFF2-40B4-BE49-F238E27FC236}">
                <a16:creationId xmlns:a16="http://schemas.microsoft.com/office/drawing/2014/main" id="{E31AB5D7-C1E5-4899-B02B-8D17069E57C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0" y="356"/>
            <a:ext cx="3043340" cy="24778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307208" y="2204787"/>
            <a:ext cx="4491306" cy="476178"/>
          </a:xfrm>
          <a:solidFill>
            <a:schemeClr val="accent1"/>
          </a:solidFill>
        </p:spPr>
        <p:txBody>
          <a:bodyPr>
            <a:normAutofit fontScale="90000"/>
          </a:bodyPr>
          <a:lstStyle/>
          <a:p>
            <a:r>
              <a:rPr lang="en-US">
                <a:solidFill>
                  <a:schemeClr val="bg1"/>
                </a:solidFill>
              </a:rPr>
              <a:t>Health and Well Being</a:t>
            </a:r>
          </a:p>
        </p:txBody>
      </p:sp>
      <p:sp>
        <p:nvSpPr>
          <p:cNvPr id="20" name="Rectangle 19">
            <a:extLst>
              <a:ext uri="{FF2B5EF4-FFF2-40B4-BE49-F238E27FC236}">
                <a16:creationId xmlns:a16="http://schemas.microsoft.com/office/drawing/2014/main" id="{7465FAD3-12A6-48F8-91C7-9465424113D8}"/>
              </a:ext>
            </a:extLst>
          </p:cNvPr>
          <p:cNvSpPr/>
          <p:nvPr/>
        </p:nvSpPr>
        <p:spPr>
          <a:xfrm>
            <a:off x="-2140" y="-4598"/>
            <a:ext cx="3106617" cy="2515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US" dirty="0">
                <a:solidFill>
                  <a:schemeClr val="tx1"/>
                </a:solidFill>
                <a:highlight>
                  <a:srgbClr val="FFFFFF"/>
                </a:highlight>
              </a:rPr>
              <a:t>HOSPITAL WAIT TIMES</a:t>
            </a:r>
            <a:endParaRPr lang="en-US" dirty="0">
              <a:highlight>
                <a:srgbClr val="FFFFFF"/>
              </a:highlight>
            </a:endParaRPr>
          </a:p>
          <a:p>
            <a:pPr algn="ctr" fontAlgn="base"/>
            <a:endParaRPr lang="en-GB" sz="1300" dirty="0">
              <a:solidFill>
                <a:schemeClr val="tx1">
                  <a:lumMod val="85000"/>
                  <a:lumOff val="15000"/>
                </a:schemeClr>
              </a:solidFill>
            </a:endParaRPr>
          </a:p>
          <a:p>
            <a:pPr algn="just"/>
            <a:r>
              <a:rPr lang="en-GB" sz="1300" dirty="0">
                <a:solidFill>
                  <a:schemeClr val="tx1">
                    <a:lumMod val="85000"/>
                    <a:lumOff val="15000"/>
                  </a:schemeClr>
                </a:solidFill>
              </a:rPr>
              <a:t>Hospital waiting lists reached record highs this year. In July, a total of 564,829 people were waiting for an outpatient appointment. There were reportedly 46,949 children waiting to see a paediatrician for an outpatient visit. (</a:t>
            </a:r>
            <a:r>
              <a:rPr lang="en-GB" sz="1300" dirty="0">
                <a:solidFill>
                  <a:schemeClr val="tx1">
                    <a:lumMod val="85000"/>
                    <a:lumOff val="15000"/>
                  </a:schemeClr>
                </a:solidFill>
                <a:hlinkClick r:id="rId9">
                  <a:extLst>
                    <a:ext uri="{A12FA001-AC4F-418D-AE19-62706E023703}">
                      <ahyp:hlinkClr xmlns:ahyp="http://schemas.microsoft.com/office/drawing/2018/hyperlinkcolor" val="tx"/>
                    </a:ext>
                  </a:extLst>
                </a:hlinkClick>
              </a:rPr>
              <a:t>Irish Times</a:t>
            </a:r>
            <a:r>
              <a:rPr lang="en-GB" sz="1300" dirty="0">
                <a:solidFill>
                  <a:schemeClr val="tx1">
                    <a:lumMod val="85000"/>
                    <a:lumOff val="15000"/>
                  </a:schemeClr>
                </a:solidFill>
              </a:rPr>
              <a:t>)</a:t>
            </a:r>
          </a:p>
        </p:txBody>
      </p:sp>
      <p:sp>
        <p:nvSpPr>
          <p:cNvPr id="21" name="Rectangle 20">
            <a:extLst>
              <a:ext uri="{FF2B5EF4-FFF2-40B4-BE49-F238E27FC236}">
                <a16:creationId xmlns:a16="http://schemas.microsoft.com/office/drawing/2014/main" id="{758FBB00-CABB-414F-A5B2-FEF3F5985CC8}"/>
              </a:ext>
            </a:extLst>
          </p:cNvPr>
          <p:cNvSpPr/>
          <p:nvPr/>
        </p:nvSpPr>
        <p:spPr>
          <a:xfrm>
            <a:off x="3086414" y="-871"/>
            <a:ext cx="3028564" cy="2493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dirty="0">
                <a:solidFill>
                  <a:schemeClr val="tx1">
                    <a:lumMod val="85000"/>
                    <a:lumOff val="15000"/>
                  </a:schemeClr>
                </a:solidFill>
                <a:highlight>
                  <a:srgbClr val="FFFFFF"/>
                </a:highlight>
              </a:rPr>
              <a:t>MENTAL HEALTH IN YOUTH</a:t>
            </a:r>
          </a:p>
          <a:p>
            <a:pPr algn="ctr"/>
            <a:endParaRPr lang="en-IE" sz="1300" dirty="0">
              <a:solidFill>
                <a:schemeClr val="tx1">
                  <a:lumMod val="85000"/>
                  <a:lumOff val="15000"/>
                </a:schemeClr>
              </a:solidFill>
            </a:endParaRPr>
          </a:p>
          <a:p>
            <a:pPr algn="just"/>
            <a:r>
              <a:rPr lang="en-IE" sz="1300" dirty="0">
                <a:solidFill>
                  <a:schemeClr val="tx1">
                    <a:lumMod val="85000"/>
                    <a:lumOff val="15000"/>
                  </a:schemeClr>
                </a:solidFill>
              </a:rPr>
              <a:t>Amongst children 11-13, the RCSI said that 15.4% of them were experiencing a mental disorder like anxiety. It also reported that 31.2% of 11-13-year-olds had experienced a mental disorder at some point. (</a:t>
            </a:r>
            <a:r>
              <a:rPr lang="en-IE" sz="1300" dirty="0">
                <a:solidFill>
                  <a:schemeClr val="tx1">
                    <a:lumMod val="85000"/>
                    <a:lumOff val="15000"/>
                  </a:schemeClr>
                </a:solidFill>
                <a:hlinkClick r:id="rId10">
                  <a:extLst>
                    <a:ext uri="{A12FA001-AC4F-418D-AE19-62706E023703}">
                      <ahyp:hlinkClr xmlns:ahyp="http://schemas.microsoft.com/office/drawing/2018/hyperlinkcolor" val="tx"/>
                    </a:ext>
                  </a:extLst>
                </a:hlinkClick>
              </a:rPr>
              <a:t>Royal College of Surgeons-Ireland</a:t>
            </a:r>
            <a:r>
              <a:rPr lang="en-IE" sz="1300" dirty="0">
                <a:solidFill>
                  <a:schemeClr val="tx1">
                    <a:lumMod val="85000"/>
                    <a:lumOff val="15000"/>
                  </a:schemeClr>
                </a:solidFill>
              </a:rPr>
              <a:t>)</a:t>
            </a:r>
          </a:p>
        </p:txBody>
      </p:sp>
      <p:sp>
        <p:nvSpPr>
          <p:cNvPr id="22" name="Rectangle 21">
            <a:extLst>
              <a:ext uri="{FF2B5EF4-FFF2-40B4-BE49-F238E27FC236}">
                <a16:creationId xmlns:a16="http://schemas.microsoft.com/office/drawing/2014/main" id="{D3DCF0D1-A88F-45D4-8FF5-7824F1109E72}"/>
              </a:ext>
            </a:extLst>
          </p:cNvPr>
          <p:cNvSpPr/>
          <p:nvPr/>
        </p:nvSpPr>
        <p:spPr>
          <a:xfrm>
            <a:off x="6083103" y="-18116"/>
            <a:ext cx="3051438" cy="2496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dirty="0">
                <a:solidFill>
                  <a:schemeClr val="tx1">
                    <a:lumMod val="85000"/>
                    <a:lumOff val="15000"/>
                  </a:schemeClr>
                </a:solidFill>
                <a:highlight>
                  <a:srgbClr val="FFFFFF"/>
                </a:highlight>
              </a:rPr>
              <a:t>PRESCRIPTION DRUG COST</a:t>
            </a:r>
          </a:p>
          <a:p>
            <a:pPr algn="ctr"/>
            <a:endParaRPr lang="en-US" dirty="0">
              <a:solidFill>
                <a:schemeClr val="tx1">
                  <a:lumMod val="85000"/>
                  <a:lumOff val="15000"/>
                </a:schemeClr>
              </a:solidFill>
              <a:highlight>
                <a:srgbClr val="FFFFFF"/>
              </a:highlight>
            </a:endParaRPr>
          </a:p>
          <a:p>
            <a:pPr algn="just"/>
            <a:r>
              <a:rPr lang="en-IE" sz="1300" dirty="0">
                <a:solidFill>
                  <a:schemeClr val="tx1">
                    <a:lumMod val="85000"/>
                    <a:lumOff val="15000"/>
                  </a:schemeClr>
                </a:solidFill>
              </a:rPr>
              <a:t>In Ireland, the average person pays six times the global average for generic drugs. That being said, Ireland also reportedly pays 14% less for branded drugs than the other 50 nations surveyed. (</a:t>
            </a:r>
            <a:r>
              <a:rPr lang="en-IE" sz="1300" dirty="0">
                <a:solidFill>
                  <a:schemeClr val="tx1">
                    <a:lumMod val="85000"/>
                    <a:lumOff val="15000"/>
                  </a:schemeClr>
                </a:solidFill>
                <a:hlinkClick r:id="rId11">
                  <a:extLst>
                    <a:ext uri="{A12FA001-AC4F-418D-AE19-62706E023703}">
                      <ahyp:hlinkClr xmlns:ahyp="http://schemas.microsoft.com/office/drawing/2018/hyperlinkcolor" val="tx"/>
                    </a:ext>
                  </a:extLst>
                </a:hlinkClick>
              </a:rPr>
              <a:t>Irish Times</a:t>
            </a:r>
            <a:r>
              <a:rPr lang="en-IE" sz="1300" dirty="0">
                <a:solidFill>
                  <a:schemeClr val="tx1">
                    <a:lumMod val="85000"/>
                    <a:lumOff val="15000"/>
                  </a:schemeClr>
                </a:solidFill>
              </a:rPr>
              <a:t>)</a:t>
            </a:r>
          </a:p>
        </p:txBody>
      </p:sp>
      <p:sp>
        <p:nvSpPr>
          <p:cNvPr id="23" name="Rectangle 22">
            <a:extLst>
              <a:ext uri="{FF2B5EF4-FFF2-40B4-BE49-F238E27FC236}">
                <a16:creationId xmlns:a16="http://schemas.microsoft.com/office/drawing/2014/main" id="{32AFFFE2-9A3C-43CE-98AE-AE105D23AF93}"/>
              </a:ext>
            </a:extLst>
          </p:cNvPr>
          <p:cNvSpPr/>
          <p:nvPr/>
        </p:nvSpPr>
        <p:spPr>
          <a:xfrm>
            <a:off x="6734" y="2490854"/>
            <a:ext cx="3159170" cy="2645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rIns="180000" rtlCol="0" anchor="ctr"/>
          <a:lstStyle/>
          <a:p>
            <a:pPr algn="ctr"/>
            <a:r>
              <a:rPr lang="en-GB" dirty="0">
                <a:solidFill>
                  <a:schemeClr val="tx1">
                    <a:lumMod val="85000"/>
                    <a:lumOff val="15000"/>
                  </a:schemeClr>
                </a:solidFill>
                <a:highlight>
                  <a:srgbClr val="FFFFFF"/>
                </a:highlight>
              </a:rPr>
              <a:t>OBESITY EPIDEMIC</a:t>
            </a:r>
          </a:p>
          <a:p>
            <a:pPr algn="just"/>
            <a:r>
              <a:rPr lang="en-GB" sz="1300" dirty="0">
                <a:solidFill>
                  <a:schemeClr val="tx1">
                    <a:lumMod val="85000"/>
                    <a:lumOff val="15000"/>
                  </a:schemeClr>
                </a:solidFill>
              </a:rPr>
              <a:t>Currently, one in five Irish school children is classified as obese or overweight. The World Health Organization predicted that by 2025 in Ireland, 2,000 children will have Type 2 Diabetes, 19,000 will have high blood pressure, and 27,000 will have first stage fatty liver disease. (</a:t>
            </a:r>
            <a:r>
              <a:rPr lang="en-GB" sz="1300" dirty="0">
                <a:solidFill>
                  <a:schemeClr val="tx1">
                    <a:lumMod val="85000"/>
                    <a:lumOff val="15000"/>
                  </a:schemeClr>
                </a:solidFill>
                <a:hlinkClick r:id="rId12">
                  <a:extLst>
                    <a:ext uri="{A12FA001-AC4F-418D-AE19-62706E023703}">
                      <ahyp:hlinkClr xmlns:ahyp="http://schemas.microsoft.com/office/drawing/2018/hyperlinkcolor" val="tx"/>
                    </a:ext>
                  </a:extLst>
                </a:hlinkClick>
              </a:rPr>
              <a:t>Irish Heart Foundation</a:t>
            </a:r>
            <a:r>
              <a:rPr lang="en-GB" sz="1300" dirty="0">
                <a:solidFill>
                  <a:schemeClr val="tx1">
                    <a:lumMod val="85000"/>
                    <a:lumOff val="15000"/>
                  </a:schemeClr>
                </a:solidFill>
              </a:rPr>
              <a:t>)</a:t>
            </a:r>
            <a:endParaRPr lang="en-GB" sz="1300" dirty="0">
              <a:solidFill>
                <a:schemeClr val="tx1">
                  <a:lumMod val="85000"/>
                  <a:lumOff val="15000"/>
                </a:schemeClr>
              </a:solidFill>
              <a:latin typeface="Univers" panose="020B0503020202020204" pitchFamily="34" charset="0"/>
            </a:endParaRPr>
          </a:p>
          <a:p>
            <a:pPr algn="ctr"/>
            <a:endParaRPr lang="en-GB" sz="1300" dirty="0">
              <a:solidFill>
                <a:schemeClr val="tx1">
                  <a:lumMod val="85000"/>
                  <a:lumOff val="15000"/>
                </a:schemeClr>
              </a:solidFill>
              <a:latin typeface="Univers" panose="020B0503020202020204" pitchFamily="34" charset="0"/>
            </a:endParaRPr>
          </a:p>
        </p:txBody>
      </p:sp>
      <p:sp>
        <p:nvSpPr>
          <p:cNvPr id="25" name="Rectangle 24">
            <a:extLst>
              <a:ext uri="{FF2B5EF4-FFF2-40B4-BE49-F238E27FC236}">
                <a16:creationId xmlns:a16="http://schemas.microsoft.com/office/drawing/2014/main" id="{62EFA036-AE8F-41B9-B00A-4AE59A63189A}"/>
              </a:ext>
            </a:extLst>
          </p:cNvPr>
          <p:cNvSpPr/>
          <p:nvPr/>
        </p:nvSpPr>
        <p:spPr>
          <a:xfrm>
            <a:off x="3106617" y="2464633"/>
            <a:ext cx="3051500" cy="2681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rPr>
              <a:t>ALCOHOL ABUSE</a:t>
            </a:r>
          </a:p>
          <a:p>
            <a:pPr algn="just"/>
            <a:r>
              <a:rPr lang="en-GB" sz="1300" dirty="0">
                <a:solidFill>
                  <a:schemeClr val="tx1">
                    <a:lumMod val="85000"/>
                    <a:lumOff val="15000"/>
                  </a:schemeClr>
                </a:solidFill>
              </a:rPr>
              <a:t>Although the rate of alcohol intake has fallen in many Western nations, it continues to rise in Ireland. Reports show that 54% of Irish men were classified as heavy episodic drinkers while 26% of women fell in the same category. And, compared with other nations, Irish citizens consume approximately twice the global average of alcohol. </a:t>
            </a:r>
            <a:r>
              <a:rPr lang="en-GB" sz="1300" dirty="0">
                <a:solidFill>
                  <a:schemeClr val="bg2">
                    <a:lumMod val="25000"/>
                  </a:schemeClr>
                </a:solidFill>
              </a:rPr>
              <a:t>(</a:t>
            </a:r>
            <a:r>
              <a:rPr lang="en-GB" sz="1300" dirty="0">
                <a:solidFill>
                  <a:schemeClr val="bg2">
                    <a:lumMod val="25000"/>
                  </a:schemeClr>
                </a:solidFill>
                <a:hlinkClick r:id="rId13">
                  <a:extLst>
                    <a:ext uri="{A12FA001-AC4F-418D-AE19-62706E023703}">
                      <ahyp:hlinkClr xmlns:ahyp="http://schemas.microsoft.com/office/drawing/2018/hyperlinkcolor" val="tx"/>
                    </a:ext>
                  </a:extLst>
                </a:hlinkClick>
              </a:rPr>
              <a:t>Irish Times</a:t>
            </a:r>
            <a:r>
              <a:rPr lang="en-GB" sz="1300" dirty="0">
                <a:solidFill>
                  <a:schemeClr val="bg2">
                    <a:lumMod val="25000"/>
                  </a:schemeClr>
                </a:solidFill>
              </a:rPr>
              <a:t>)</a:t>
            </a:r>
            <a:endParaRPr lang="en-GB" sz="1300" dirty="0">
              <a:solidFill>
                <a:schemeClr val="bg2">
                  <a:lumMod val="25000"/>
                </a:schemeClr>
              </a:solidFill>
              <a:latin typeface="Univers" panose="020B0503020202020204" pitchFamily="34" charset="0"/>
            </a:endParaRPr>
          </a:p>
        </p:txBody>
      </p:sp>
      <p:sp>
        <p:nvSpPr>
          <p:cNvPr id="31" name="Rectangle 30">
            <a:extLst>
              <a:ext uri="{FF2B5EF4-FFF2-40B4-BE49-F238E27FC236}">
                <a16:creationId xmlns:a16="http://schemas.microsoft.com/office/drawing/2014/main" id="{B738049D-188A-4C67-9838-D485FE2D0F87}"/>
              </a:ext>
            </a:extLst>
          </p:cNvPr>
          <p:cNvSpPr/>
          <p:nvPr/>
        </p:nvSpPr>
        <p:spPr>
          <a:xfrm>
            <a:off x="6109586" y="2477790"/>
            <a:ext cx="3046738" cy="2659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dirty="0">
                <a:solidFill>
                  <a:schemeClr val="bg2">
                    <a:lumMod val="25000"/>
                  </a:schemeClr>
                </a:solidFill>
                <a:highlight>
                  <a:srgbClr val="FFFFFF"/>
                </a:highlight>
              </a:rPr>
              <a:t>FOOD POVERTY</a:t>
            </a:r>
          </a:p>
          <a:p>
            <a:pPr algn="just"/>
            <a:r>
              <a:rPr lang="en-GB" sz="1200" dirty="0">
                <a:solidFill>
                  <a:schemeClr val="bg2">
                    <a:lumMod val="25000"/>
                  </a:schemeClr>
                </a:solidFill>
              </a:rPr>
              <a:t>10% of Irish people live in food</a:t>
            </a:r>
            <a:r>
              <a:rPr lang="en-GB" sz="1200" b="1" dirty="0">
                <a:solidFill>
                  <a:schemeClr val="bg2">
                    <a:lumMod val="25000"/>
                  </a:schemeClr>
                </a:solidFill>
              </a:rPr>
              <a:t> </a:t>
            </a:r>
            <a:r>
              <a:rPr lang="en-GB" sz="1200" dirty="0">
                <a:solidFill>
                  <a:schemeClr val="bg2">
                    <a:lumMod val="25000"/>
                  </a:schemeClr>
                </a:solidFill>
              </a:rPr>
              <a:t>poverty, study shows. Lower-income families have to spend up to a third of their income to afford enough food. That is according to a new </a:t>
            </a:r>
            <a:r>
              <a:rPr lang="en-GB" sz="1200" dirty="0" err="1">
                <a:solidFill>
                  <a:schemeClr val="bg2">
                    <a:lumMod val="25000"/>
                  </a:schemeClr>
                </a:solidFill>
              </a:rPr>
              <a:t>Safefood</a:t>
            </a:r>
            <a:r>
              <a:rPr lang="en-GB" sz="1200" dirty="0">
                <a:solidFill>
                  <a:schemeClr val="bg2">
                    <a:lumMod val="25000"/>
                  </a:schemeClr>
                </a:solidFill>
              </a:rPr>
              <a:t> study which also found that 10% of the population lives in 'food poverty'.</a:t>
            </a:r>
            <a:endParaRPr lang="en-GB" sz="1200" dirty="0">
              <a:solidFill>
                <a:schemeClr val="bg2">
                  <a:lumMod val="25000"/>
                </a:schemeClr>
              </a:solidFill>
              <a:latin typeface="Univers" panose="020B0503020202020204" pitchFamily="34" charset="0"/>
            </a:endParaRPr>
          </a:p>
        </p:txBody>
      </p:sp>
    </p:spTree>
    <p:extLst>
      <p:ext uri="{BB962C8B-B14F-4D97-AF65-F5344CB8AC3E}">
        <p14:creationId xmlns:p14="http://schemas.microsoft.com/office/powerpoint/2010/main" val="181339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AC057699-BB5B-4C2C-B392-6B6E75C8A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854" y="-11715"/>
            <a:ext cx="2852776" cy="2480509"/>
          </a:xfrm>
          <a:prstGeom prst="rect">
            <a:avLst/>
          </a:prstGeom>
        </p:spPr>
      </p:pic>
      <p:pic>
        <p:nvPicPr>
          <p:cNvPr id="7" name="Picture 7">
            <a:extLst>
              <a:ext uri="{FF2B5EF4-FFF2-40B4-BE49-F238E27FC236}">
                <a16:creationId xmlns:a16="http://schemas.microsoft.com/office/drawing/2014/main" id="{651A8B23-3064-4D63-AD37-7E4ACB0720B1}"/>
              </a:ext>
            </a:extLst>
          </p:cNvPr>
          <p:cNvPicPr>
            <a:picLocks noChangeAspect="1"/>
          </p:cNvPicPr>
          <p:nvPr/>
        </p:nvPicPr>
        <p:blipFill>
          <a:blip r:embed="rId4"/>
          <a:stretch>
            <a:fillRect/>
          </a:stretch>
        </p:blipFill>
        <p:spPr>
          <a:xfrm>
            <a:off x="169409" y="2606856"/>
            <a:ext cx="2590120" cy="2736260"/>
          </a:xfrm>
          <a:prstGeom prst="rect">
            <a:avLst/>
          </a:prstGeom>
        </p:spPr>
      </p:pic>
      <p:pic>
        <p:nvPicPr>
          <p:cNvPr id="2" name="Picture 3">
            <a:extLst>
              <a:ext uri="{FF2B5EF4-FFF2-40B4-BE49-F238E27FC236}">
                <a16:creationId xmlns:a16="http://schemas.microsoft.com/office/drawing/2014/main" id="{A42CAA02-9563-42C4-9394-B7B11261C8DC}"/>
              </a:ext>
            </a:extLst>
          </p:cNvPr>
          <p:cNvPicPr>
            <a:picLocks noChangeAspect="1"/>
          </p:cNvPicPr>
          <p:nvPr/>
        </p:nvPicPr>
        <p:blipFill>
          <a:blip r:embed="rId5"/>
          <a:stretch>
            <a:fillRect/>
          </a:stretch>
        </p:blipFill>
        <p:spPr>
          <a:xfrm>
            <a:off x="3394301" y="2975587"/>
            <a:ext cx="2192111" cy="2172288"/>
          </a:xfrm>
          <a:prstGeom prst="rect">
            <a:avLst/>
          </a:prstGeom>
        </p:spPr>
      </p:pic>
      <p:pic>
        <p:nvPicPr>
          <p:cNvPr id="30" name="Picture 29" descr="A person wearing a suit and tie smiling at the camera&#10;&#10;Description automatically generated">
            <a:extLst>
              <a:ext uri="{FF2B5EF4-FFF2-40B4-BE49-F238E27FC236}">
                <a16:creationId xmlns:a16="http://schemas.microsoft.com/office/drawing/2014/main" id="{4B7C7A60-DB09-424C-82F9-ADA9409F859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5716" y="-12534"/>
            <a:ext cx="2307123" cy="2454909"/>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68D5AFEB-31FB-45DE-AEF0-19FB4186800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915"/>
          <a:stretch/>
        </p:blipFill>
        <p:spPr>
          <a:xfrm>
            <a:off x="3058973" y="-1"/>
            <a:ext cx="3005296" cy="2477603"/>
          </a:xfrm>
          <a:prstGeom prst="rect">
            <a:avLst/>
          </a:prstGeom>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069675" y="2391125"/>
            <a:ext cx="4683812" cy="431105"/>
          </a:xfrm>
          <a:solidFill>
            <a:schemeClr val="accent1"/>
          </a:solidFill>
        </p:spPr>
        <p:txBody>
          <a:bodyPr>
            <a:normAutofit fontScale="90000"/>
          </a:bodyPr>
          <a:lstStyle/>
          <a:p>
            <a:r>
              <a:rPr lang="en-US">
                <a:solidFill>
                  <a:schemeClr val="bg1"/>
                </a:solidFill>
              </a:rPr>
              <a:t>Health and Well Being</a:t>
            </a:r>
          </a:p>
        </p:txBody>
      </p:sp>
      <p:sp>
        <p:nvSpPr>
          <p:cNvPr id="20" name="Rectangle 19">
            <a:extLst>
              <a:ext uri="{FF2B5EF4-FFF2-40B4-BE49-F238E27FC236}">
                <a16:creationId xmlns:a16="http://schemas.microsoft.com/office/drawing/2014/main" id="{7465FAD3-12A6-48F8-91C7-9465424113D8}"/>
              </a:ext>
            </a:extLst>
          </p:cNvPr>
          <p:cNvSpPr/>
          <p:nvPr/>
        </p:nvSpPr>
        <p:spPr>
          <a:xfrm>
            <a:off x="-30300" y="-18568"/>
            <a:ext cx="3061456" cy="2468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a:solidFill>
                  <a:schemeClr val="tx1">
                    <a:lumMod val="75000"/>
                    <a:lumOff val="25000"/>
                  </a:schemeClr>
                </a:solidFill>
              </a:rPr>
              <a:t>Labour Party</a:t>
            </a:r>
            <a:r>
              <a:rPr lang="en-GB">
                <a:solidFill>
                  <a:schemeClr val="tx1">
                    <a:lumMod val="75000"/>
                    <a:lumOff val="25000"/>
                  </a:schemeClr>
                </a:solidFill>
              </a:rPr>
              <a:t> </a:t>
            </a:r>
            <a:r>
              <a:rPr lang="en-GB" b="1">
                <a:solidFill>
                  <a:schemeClr val="tx1">
                    <a:lumMod val="75000"/>
                    <a:lumOff val="25000"/>
                  </a:schemeClr>
                </a:solidFill>
              </a:rPr>
              <a:t>Alan Kelly TD</a:t>
            </a:r>
          </a:p>
          <a:p>
            <a:pPr algn="just" fontAlgn="base"/>
            <a:r>
              <a:rPr lang="en-GB" sz="1300">
                <a:solidFill>
                  <a:schemeClr val="bg1"/>
                </a:solidFill>
              </a:rPr>
              <a:t>Labour wants to provide free counselling services to individuals between 16 and 25 years of age. They also want more GPs to be trained in ways to help those suffering from mental health challenges. </a:t>
            </a:r>
            <a:r>
              <a:rPr lang="en-GB" sz="1300">
                <a:solidFill>
                  <a:schemeClr val="tx1">
                    <a:lumMod val="85000"/>
                    <a:lumOff val="15000"/>
                  </a:schemeClr>
                </a:solidFill>
              </a:rPr>
              <a:t> </a:t>
            </a:r>
          </a:p>
        </p:txBody>
      </p:sp>
      <p:sp>
        <p:nvSpPr>
          <p:cNvPr id="21" name="Rectangle 20">
            <a:extLst>
              <a:ext uri="{FF2B5EF4-FFF2-40B4-BE49-F238E27FC236}">
                <a16:creationId xmlns:a16="http://schemas.microsoft.com/office/drawing/2014/main" id="{758FBB00-CABB-414F-A5B2-FEF3F5985CC8}"/>
              </a:ext>
            </a:extLst>
          </p:cNvPr>
          <p:cNvSpPr/>
          <p:nvPr/>
        </p:nvSpPr>
        <p:spPr>
          <a:xfrm>
            <a:off x="3019114" y="6787"/>
            <a:ext cx="3019040" cy="2462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b="1">
                <a:solidFill>
                  <a:schemeClr val="tx1">
                    <a:lumMod val="75000"/>
                    <a:lumOff val="25000"/>
                  </a:schemeClr>
                </a:solidFill>
              </a:rPr>
              <a:t>Fine Gael Simon Harris Minister for Health</a:t>
            </a:r>
          </a:p>
          <a:p>
            <a:pPr algn="just"/>
            <a:r>
              <a:rPr lang="en-IE" sz="1300"/>
              <a:t>Fine Gael wants to help elderly individuals stay in their homes for as long as they so choose. They want to work on cutting down wait times so that those in need are treated in a timely manner. </a:t>
            </a:r>
          </a:p>
        </p:txBody>
      </p:sp>
      <p:sp>
        <p:nvSpPr>
          <p:cNvPr id="22" name="Rectangle 21">
            <a:extLst>
              <a:ext uri="{FF2B5EF4-FFF2-40B4-BE49-F238E27FC236}">
                <a16:creationId xmlns:a16="http://schemas.microsoft.com/office/drawing/2014/main" id="{D3DCF0D1-A88F-45D4-8FF5-7824F1109E72}"/>
              </a:ext>
            </a:extLst>
          </p:cNvPr>
          <p:cNvSpPr/>
          <p:nvPr/>
        </p:nvSpPr>
        <p:spPr>
          <a:xfrm>
            <a:off x="6038382" y="-669"/>
            <a:ext cx="3073462" cy="24549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r>
              <a:rPr lang="en-IE" b="1" dirty="0">
                <a:solidFill>
                  <a:schemeClr val="tx1">
                    <a:lumMod val="75000"/>
                    <a:lumOff val="25000"/>
                  </a:schemeClr>
                </a:solidFill>
                <a:ea typeface="+mn-lt"/>
                <a:cs typeface="+mn-lt"/>
              </a:rPr>
              <a:t>Fianna Fáil </a:t>
            </a:r>
            <a:endParaRPr lang="en-US" dirty="0">
              <a:solidFill>
                <a:schemeClr val="tx1">
                  <a:lumMod val="75000"/>
                  <a:lumOff val="25000"/>
                </a:schemeClr>
              </a:solidFill>
            </a:endParaRPr>
          </a:p>
          <a:p>
            <a:pPr algn="just"/>
            <a:r>
              <a:rPr lang="en-IE" b="1" dirty="0">
                <a:solidFill>
                  <a:schemeClr val="tx1">
                    <a:lumMod val="75000"/>
                    <a:lumOff val="25000"/>
                  </a:schemeClr>
                </a:solidFill>
                <a:ea typeface="+mn-lt"/>
                <a:cs typeface="+mn-lt"/>
              </a:rPr>
              <a:t>Stephen Donnelly TD </a:t>
            </a:r>
            <a:endParaRPr lang="en-IE" dirty="0"/>
          </a:p>
          <a:p>
            <a:pPr algn="just"/>
            <a:r>
              <a:rPr lang="en-GB" sz="1300" dirty="0">
                <a:solidFill>
                  <a:schemeClr val="bg1"/>
                </a:solidFill>
                <a:ea typeface="+mn-lt"/>
                <a:cs typeface="+mn-lt"/>
              </a:rPr>
              <a:t>Fianna </a:t>
            </a:r>
            <a:r>
              <a:rPr lang="en-GB" sz="1300" dirty="0" err="1">
                <a:solidFill>
                  <a:schemeClr val="bg1"/>
                </a:solidFill>
                <a:ea typeface="+mn-lt"/>
                <a:cs typeface="+mn-lt"/>
              </a:rPr>
              <a:t>Fáil’s</a:t>
            </a:r>
            <a:r>
              <a:rPr lang="en-GB" sz="1300" dirty="0">
                <a:solidFill>
                  <a:schemeClr val="bg1"/>
                </a:solidFill>
                <a:ea typeface="+mn-lt"/>
                <a:cs typeface="+mn-lt"/>
              </a:rPr>
              <a:t> healthcare plan, commits to providing additional GPs through more GP training places and increasing the rural GP allowance to €30,000. They will provide an additional five million hours of home care support over the next five years as well as implementing a statutory homecare scheme.</a:t>
            </a:r>
            <a:endParaRPr lang="en-US" sz="1300" dirty="0">
              <a:solidFill>
                <a:schemeClr val="bg1"/>
              </a:solidFill>
            </a:endParaRPr>
          </a:p>
        </p:txBody>
      </p:sp>
      <p:sp>
        <p:nvSpPr>
          <p:cNvPr id="23" name="Rectangle 22">
            <a:extLst>
              <a:ext uri="{FF2B5EF4-FFF2-40B4-BE49-F238E27FC236}">
                <a16:creationId xmlns:a16="http://schemas.microsoft.com/office/drawing/2014/main" id="{32AFFFE2-9A3C-43CE-98AE-AE105D23AF93}"/>
              </a:ext>
            </a:extLst>
          </p:cNvPr>
          <p:cNvSpPr/>
          <p:nvPr/>
        </p:nvSpPr>
        <p:spPr>
          <a:xfrm>
            <a:off x="-10316" y="2454240"/>
            <a:ext cx="3187032" cy="2875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2">
                    <a:lumMod val="25000"/>
                  </a:schemeClr>
                </a:solidFill>
                <a:ea typeface="+mn-lt"/>
                <a:cs typeface="+mn-lt"/>
              </a:rPr>
              <a:t>Sinn Féin Louise O'Reilly TD </a:t>
            </a:r>
          </a:p>
          <a:p>
            <a:pPr algn="just"/>
            <a:r>
              <a:rPr lang="en-GB" sz="1300" dirty="0">
                <a:ea typeface="+mn-lt"/>
                <a:cs typeface="+mn-lt"/>
              </a:rPr>
              <a:t>Sinn Féin want to start making prescriptions free for all. They also want to place a greater emphasis on mental health services and helping individuals with disabilities receive adequate health care.</a:t>
            </a:r>
            <a:r>
              <a:rPr lang="en-GB" sz="1300" b="1" dirty="0">
                <a:ea typeface="+mn-lt"/>
                <a:cs typeface="+mn-lt"/>
              </a:rPr>
              <a:t> </a:t>
            </a:r>
            <a:endParaRPr lang="en-US" sz="1300" dirty="0"/>
          </a:p>
        </p:txBody>
      </p:sp>
      <p:sp>
        <p:nvSpPr>
          <p:cNvPr id="24" name="Rectangle 23">
            <a:extLst>
              <a:ext uri="{FF2B5EF4-FFF2-40B4-BE49-F238E27FC236}">
                <a16:creationId xmlns:a16="http://schemas.microsoft.com/office/drawing/2014/main" id="{40464E48-B625-4B49-9CC8-AC4BE4B56C80}"/>
              </a:ext>
            </a:extLst>
          </p:cNvPr>
          <p:cNvSpPr/>
          <p:nvPr/>
        </p:nvSpPr>
        <p:spPr>
          <a:xfrm>
            <a:off x="6045128" y="2418443"/>
            <a:ext cx="3096248" cy="2917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2">
                    <a:lumMod val="25000"/>
                  </a:schemeClr>
                </a:solidFill>
              </a:rPr>
              <a:t>People Before Profit </a:t>
            </a:r>
          </a:p>
          <a:p>
            <a:pPr algn="just"/>
            <a:r>
              <a:rPr lang="en-GB" sz="1300" dirty="0">
                <a:solidFill>
                  <a:schemeClr val="bg1"/>
                </a:solidFill>
              </a:rPr>
              <a:t>PBP is fighting to make health care more efficient for patients. They want people to be treated within 4 hours of arriving at the Emergency Department instead of endless wait times existing. They also want to provide extra support to groups that are often overlooked. </a:t>
            </a:r>
            <a:r>
              <a:rPr lang="en-GB" sz="1300" dirty="0">
                <a:solidFill>
                  <a:schemeClr val="tx1">
                    <a:lumMod val="85000"/>
                    <a:lumOff val="15000"/>
                  </a:schemeClr>
                </a:solidFill>
              </a:rPr>
              <a:t> </a:t>
            </a:r>
          </a:p>
        </p:txBody>
      </p:sp>
      <p:sp>
        <p:nvSpPr>
          <p:cNvPr id="25" name="Rectangle 24">
            <a:extLst>
              <a:ext uri="{FF2B5EF4-FFF2-40B4-BE49-F238E27FC236}">
                <a16:creationId xmlns:a16="http://schemas.microsoft.com/office/drawing/2014/main" id="{6BF47149-32A1-4595-82FF-45FE3B31C4FB}"/>
              </a:ext>
            </a:extLst>
          </p:cNvPr>
          <p:cNvSpPr/>
          <p:nvPr/>
        </p:nvSpPr>
        <p:spPr>
          <a:xfrm>
            <a:off x="3072922" y="2424476"/>
            <a:ext cx="3019040" cy="2905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b="1" dirty="0">
                <a:solidFill>
                  <a:schemeClr val="bg2">
                    <a:lumMod val="25000"/>
                  </a:schemeClr>
                </a:solidFill>
              </a:rPr>
              <a:t>Green Party Dr </a:t>
            </a:r>
            <a:r>
              <a:rPr lang="en-IE" b="1" dirty="0" err="1">
                <a:solidFill>
                  <a:schemeClr val="bg2">
                    <a:lumMod val="25000"/>
                  </a:schemeClr>
                </a:solidFill>
              </a:rPr>
              <a:t>Séamus</a:t>
            </a:r>
            <a:r>
              <a:rPr lang="en-IE" b="1" dirty="0">
                <a:solidFill>
                  <a:schemeClr val="bg2">
                    <a:lumMod val="25000"/>
                  </a:schemeClr>
                </a:solidFill>
              </a:rPr>
              <a:t> McMenamin </a:t>
            </a:r>
          </a:p>
          <a:p>
            <a:pPr algn="just"/>
            <a:r>
              <a:rPr lang="en-IE" sz="1300" dirty="0">
                <a:solidFill>
                  <a:schemeClr val="bg1"/>
                </a:solidFill>
              </a:rPr>
              <a:t>Greens want to focus on helping people be proactive about their health by encouraging healthier lifestyle choices, provide better care to those with disabilities, and increase regulations on companies that promote alcohol and tobacco products. They also want to empower patients to be their own advocates.</a:t>
            </a:r>
          </a:p>
        </p:txBody>
      </p:sp>
      <p:pic>
        <p:nvPicPr>
          <p:cNvPr id="6148" name="Picture 4" descr="Related image">
            <a:extLst>
              <a:ext uri="{FF2B5EF4-FFF2-40B4-BE49-F238E27FC236}">
                <a16:creationId xmlns:a16="http://schemas.microsoft.com/office/drawing/2014/main" id="{BD6AFF18-BD07-4B57-B8D5-3EAE6F6F93B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825" y="-41202"/>
            <a:ext cx="3038627" cy="22789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6883591-0FC1-4A97-BC65-42CD570A4561}"/>
              </a:ext>
            </a:extLst>
          </p:cNvPr>
          <p:cNvSpPr/>
          <p:nvPr/>
        </p:nvSpPr>
        <p:spPr>
          <a:xfrm>
            <a:off x="-6574" y="12007"/>
            <a:ext cx="3089558" cy="2473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b="1">
                <a:solidFill>
                  <a:schemeClr val="tx1">
                    <a:lumMod val="75000"/>
                    <a:lumOff val="25000"/>
                  </a:schemeClr>
                </a:solidFill>
              </a:rPr>
              <a:t>Social Democrat Roisin </a:t>
            </a:r>
            <a:r>
              <a:rPr lang="en-GB" b="1" err="1">
                <a:solidFill>
                  <a:schemeClr val="tx1">
                    <a:lumMod val="75000"/>
                    <a:lumOff val="25000"/>
                  </a:schemeClr>
                </a:solidFill>
              </a:rPr>
              <a:t>Shorthall</a:t>
            </a:r>
            <a:r>
              <a:rPr lang="en-GB" b="1">
                <a:solidFill>
                  <a:schemeClr val="tx1">
                    <a:lumMod val="75000"/>
                    <a:lumOff val="25000"/>
                  </a:schemeClr>
                </a:solidFill>
              </a:rPr>
              <a:t> TD </a:t>
            </a:r>
          </a:p>
          <a:p>
            <a:pPr algn="just" fontAlgn="base"/>
            <a:r>
              <a:rPr lang="en-IE" sz="1300"/>
              <a:t>Social Democrats believe in a</a:t>
            </a:r>
            <a:r>
              <a:rPr lang="en-GB" sz="1300"/>
              <a:t> properly funded universal single-tier health service will join up health and social care so people are able to access treatments in their communities.</a:t>
            </a:r>
            <a:endParaRPr lang="en-IE" sz="1300"/>
          </a:p>
          <a:p>
            <a:pPr fontAlgn="base"/>
            <a:endParaRPr lang="en-GB">
              <a:solidFill>
                <a:schemeClr val="tx1">
                  <a:lumMod val="85000"/>
                  <a:lumOff val="15000"/>
                </a:schemeClr>
              </a:solidFill>
            </a:endParaRPr>
          </a:p>
        </p:txBody>
      </p:sp>
    </p:spTree>
    <p:extLst>
      <p:ext uri="{BB962C8B-B14F-4D97-AF65-F5344CB8AC3E}">
        <p14:creationId xmlns:p14="http://schemas.microsoft.com/office/powerpoint/2010/main" val="26808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group of people standing in front of a crowd&#10;&#10;Description automatically generated">
            <a:extLst>
              <a:ext uri="{FF2B5EF4-FFF2-40B4-BE49-F238E27FC236}">
                <a16:creationId xmlns:a16="http://schemas.microsoft.com/office/drawing/2014/main" id="{A5D6171B-D9C5-410C-BB80-B569985FFE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7355" y="2371584"/>
            <a:ext cx="3092836" cy="2771915"/>
          </a:xfrm>
          <a:prstGeom prst="rect">
            <a:avLst/>
          </a:prstGeom>
        </p:spPr>
      </p:pic>
      <p:pic>
        <p:nvPicPr>
          <p:cNvPr id="8" name="Picture 7">
            <a:extLst>
              <a:ext uri="{FF2B5EF4-FFF2-40B4-BE49-F238E27FC236}">
                <a16:creationId xmlns:a16="http://schemas.microsoft.com/office/drawing/2014/main" id="{4CB4BFED-0EF2-42DB-B34E-B5D118401B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58941" y="2519344"/>
            <a:ext cx="3009630" cy="2588068"/>
          </a:xfrm>
          <a:prstGeom prst="rect">
            <a:avLst/>
          </a:prstGeom>
        </p:spPr>
      </p:pic>
      <p:pic>
        <p:nvPicPr>
          <p:cNvPr id="7" name="Picture 6">
            <a:extLst>
              <a:ext uri="{FF2B5EF4-FFF2-40B4-BE49-F238E27FC236}">
                <a16:creationId xmlns:a16="http://schemas.microsoft.com/office/drawing/2014/main" id="{BE5222A6-CEDA-46BA-9DFB-3A19E046C9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77125" y="12050"/>
            <a:ext cx="2989752" cy="2324083"/>
          </a:xfrm>
          <a:prstGeom prst="rect">
            <a:avLst/>
          </a:prstGeom>
        </p:spPr>
      </p:pic>
      <p:pic>
        <p:nvPicPr>
          <p:cNvPr id="4" name="Picture 3">
            <a:extLst>
              <a:ext uri="{FF2B5EF4-FFF2-40B4-BE49-F238E27FC236}">
                <a16:creationId xmlns:a16="http://schemas.microsoft.com/office/drawing/2014/main" id="{53FED71C-8B68-428C-8153-1FBA2AAE29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5927"/>
            <a:ext cx="3077124" cy="2340290"/>
          </a:xfrm>
          <a:prstGeom prst="rect">
            <a:avLst/>
          </a:prstGeom>
        </p:spPr>
      </p:pic>
      <p:pic>
        <p:nvPicPr>
          <p:cNvPr id="1026" name="Picture 2" descr="Image result for wheelchair access ireland">
            <a:extLst>
              <a:ext uri="{FF2B5EF4-FFF2-40B4-BE49-F238E27FC236}">
                <a16:creationId xmlns:a16="http://schemas.microsoft.com/office/drawing/2014/main" id="{D2428BA5-2B8F-425C-A4DC-5732222B1F3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208"/>
          <a:stretch/>
        </p:blipFill>
        <p:spPr bwMode="auto">
          <a:xfrm>
            <a:off x="0" y="2772778"/>
            <a:ext cx="3083050" cy="23383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2D4994E-D291-4A80-A027-BF01CF1CD61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49315" y="-16356"/>
            <a:ext cx="3128915" cy="2429756"/>
          </a:xfrm>
          <a:prstGeom prst="rect">
            <a:avLst/>
          </a:prstGeom>
        </p:spPr>
      </p:pic>
      <p:sp>
        <p:nvSpPr>
          <p:cNvPr id="6" name="Title 1">
            <a:extLst>
              <a:ext uri="{FF2B5EF4-FFF2-40B4-BE49-F238E27FC236}">
                <a16:creationId xmlns:a16="http://schemas.microsoft.com/office/drawing/2014/main" id="{49EF44DA-85F1-4211-9140-8D39B2B6117C}"/>
              </a:ext>
            </a:extLst>
          </p:cNvPr>
          <p:cNvSpPr>
            <a:spLocks noGrp="1"/>
          </p:cNvSpPr>
          <p:nvPr>
            <p:ph type="title"/>
          </p:nvPr>
        </p:nvSpPr>
        <p:spPr>
          <a:xfrm>
            <a:off x="2127651" y="2098703"/>
            <a:ext cx="4784199" cy="476178"/>
          </a:xfrm>
          <a:solidFill>
            <a:schemeClr val="accent1"/>
          </a:solidFill>
        </p:spPr>
        <p:txBody>
          <a:bodyPr>
            <a:normAutofit fontScale="90000"/>
          </a:bodyPr>
          <a:lstStyle/>
          <a:p>
            <a:r>
              <a:rPr lang="en-US">
                <a:solidFill>
                  <a:schemeClr val="bg1"/>
                </a:solidFill>
              </a:rPr>
              <a:t>Inclusion and Equality </a:t>
            </a:r>
          </a:p>
        </p:txBody>
      </p:sp>
      <p:sp>
        <p:nvSpPr>
          <p:cNvPr id="21" name="Rectangle 20">
            <a:extLst>
              <a:ext uri="{FF2B5EF4-FFF2-40B4-BE49-F238E27FC236}">
                <a16:creationId xmlns:a16="http://schemas.microsoft.com/office/drawing/2014/main" id="{758FBB00-CABB-414F-A5B2-FEF3F5985CC8}"/>
              </a:ext>
            </a:extLst>
          </p:cNvPr>
          <p:cNvSpPr/>
          <p:nvPr/>
        </p:nvSpPr>
        <p:spPr>
          <a:xfrm>
            <a:off x="3043969" y="-1849"/>
            <a:ext cx="3052645" cy="2557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IE" sz="1300" dirty="0">
                <a:solidFill>
                  <a:schemeClr val="tx1">
                    <a:lumMod val="85000"/>
                    <a:lumOff val="15000"/>
                  </a:schemeClr>
                </a:solidFill>
                <a:highlight>
                  <a:srgbClr val="FFFFFF"/>
                </a:highlight>
              </a:rPr>
              <a:t>RACISM</a:t>
            </a:r>
          </a:p>
          <a:p>
            <a:pPr algn="ctr"/>
            <a:endParaRPr lang="en-IE" sz="1300" dirty="0">
              <a:solidFill>
                <a:schemeClr val="tx1">
                  <a:lumMod val="85000"/>
                  <a:lumOff val="15000"/>
                </a:schemeClr>
              </a:solidFill>
              <a:highlight>
                <a:srgbClr val="FFFFFF"/>
              </a:highlight>
            </a:endParaRPr>
          </a:p>
          <a:p>
            <a:pPr algn="just"/>
            <a:r>
              <a:rPr lang="en-IE" sz="1300" dirty="0">
                <a:solidFill>
                  <a:schemeClr val="tx1">
                    <a:lumMod val="85000"/>
                    <a:lumOff val="15000"/>
                  </a:schemeClr>
                </a:solidFill>
              </a:rPr>
              <a:t>A third of individuals in Ireland said they felt discriminated against due to their skin colour. The head of the EU Fundamental Rights Agency said that Ireland has a "worrying pattern" of racism. </a:t>
            </a:r>
            <a:r>
              <a:rPr lang="en-IE" sz="1300" dirty="0">
                <a:solidFill>
                  <a:schemeClr val="tx1">
                    <a:lumMod val="85000"/>
                    <a:lumOff val="15000"/>
                  </a:schemeClr>
                </a:solidFill>
                <a:hlinkClick r:id="rId9">
                  <a:extLst>
                    <a:ext uri="{A12FA001-AC4F-418D-AE19-62706E023703}">
                      <ahyp:hlinkClr xmlns:ahyp="http://schemas.microsoft.com/office/drawing/2018/hyperlinkcolor" val="tx"/>
                    </a:ext>
                  </a:extLst>
                </a:hlinkClick>
              </a:rPr>
              <a:t>Irish Times</a:t>
            </a:r>
            <a:endParaRPr lang="en-IE" sz="1300" dirty="0">
              <a:solidFill>
                <a:schemeClr val="tx1">
                  <a:lumMod val="85000"/>
                  <a:lumOff val="15000"/>
                </a:schemeClr>
              </a:solidFill>
            </a:endParaRPr>
          </a:p>
        </p:txBody>
      </p:sp>
      <p:sp>
        <p:nvSpPr>
          <p:cNvPr id="20" name="Rectangle 19">
            <a:extLst>
              <a:ext uri="{FF2B5EF4-FFF2-40B4-BE49-F238E27FC236}">
                <a16:creationId xmlns:a16="http://schemas.microsoft.com/office/drawing/2014/main" id="{7465FAD3-12A6-48F8-91C7-9465424113D8}"/>
              </a:ext>
            </a:extLst>
          </p:cNvPr>
          <p:cNvSpPr/>
          <p:nvPr/>
        </p:nvSpPr>
        <p:spPr>
          <a:xfrm>
            <a:off x="-5793" y="-21297"/>
            <a:ext cx="3067464" cy="2367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fontAlgn="base"/>
            <a:r>
              <a:rPr lang="en-GB" sz="1300" dirty="0">
                <a:solidFill>
                  <a:schemeClr val="tx1">
                    <a:lumMod val="85000"/>
                    <a:lumOff val="15000"/>
                  </a:schemeClr>
                </a:solidFill>
                <a:highlight>
                  <a:srgbClr val="FFFFFF"/>
                </a:highlight>
              </a:rPr>
              <a:t>GENDER PAY GAP</a:t>
            </a:r>
          </a:p>
          <a:p>
            <a:pPr algn="ctr" fontAlgn="base"/>
            <a:endParaRPr lang="en-GB" sz="1300" dirty="0">
              <a:solidFill>
                <a:schemeClr val="tx1">
                  <a:lumMod val="85000"/>
                  <a:lumOff val="15000"/>
                </a:schemeClr>
              </a:solidFill>
              <a:highlight>
                <a:srgbClr val="FFFFFF"/>
              </a:highlight>
            </a:endParaRPr>
          </a:p>
          <a:p>
            <a:pPr algn="just"/>
            <a:r>
              <a:rPr lang="en-GB" sz="1300" dirty="0">
                <a:solidFill>
                  <a:schemeClr val="tx1">
                    <a:lumMod val="85000"/>
                    <a:lumOff val="15000"/>
                  </a:schemeClr>
                </a:solidFill>
              </a:rPr>
              <a:t>Although women tend to pursue more advanced degrees than their male counterparts, they still tend to earn 28% less than men in the workforce. (</a:t>
            </a:r>
            <a:r>
              <a:rPr lang="en-GB" sz="1300" dirty="0">
                <a:solidFill>
                  <a:schemeClr val="tx1">
                    <a:lumMod val="85000"/>
                    <a:lumOff val="15000"/>
                  </a:schemeClr>
                </a:solidFill>
                <a:hlinkClick r:id="rId10">
                  <a:extLst>
                    <a:ext uri="{A12FA001-AC4F-418D-AE19-62706E023703}">
                      <ahyp:hlinkClr xmlns:ahyp="http://schemas.microsoft.com/office/drawing/2018/hyperlinkcolor" val="tx"/>
                    </a:ext>
                  </a:extLst>
                </a:hlinkClick>
              </a:rPr>
              <a:t>Irish Independent</a:t>
            </a:r>
            <a:r>
              <a:rPr lang="en-GB" sz="1300" dirty="0">
                <a:solidFill>
                  <a:schemeClr val="tx1">
                    <a:lumMod val="85000"/>
                    <a:lumOff val="15000"/>
                  </a:schemeClr>
                </a:solidFill>
              </a:rPr>
              <a:t>)</a:t>
            </a:r>
          </a:p>
        </p:txBody>
      </p:sp>
      <p:sp>
        <p:nvSpPr>
          <p:cNvPr id="23" name="Rectangle 22">
            <a:extLst>
              <a:ext uri="{FF2B5EF4-FFF2-40B4-BE49-F238E27FC236}">
                <a16:creationId xmlns:a16="http://schemas.microsoft.com/office/drawing/2014/main" id="{32AFFFE2-9A3C-43CE-98AE-AE105D23AF93}"/>
              </a:ext>
            </a:extLst>
          </p:cNvPr>
          <p:cNvSpPr/>
          <p:nvPr/>
        </p:nvSpPr>
        <p:spPr>
          <a:xfrm>
            <a:off x="-9196" y="2337706"/>
            <a:ext cx="3067232" cy="280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latin typeface="Univers"/>
              </a:rPr>
              <a:t>DISABILITY DISCRIMINATION</a:t>
            </a:r>
          </a:p>
          <a:p>
            <a:pPr algn="ctr"/>
            <a:endParaRPr lang="en-GB" sz="1300" dirty="0">
              <a:solidFill>
                <a:schemeClr val="tx1">
                  <a:lumMod val="85000"/>
                  <a:lumOff val="15000"/>
                </a:schemeClr>
              </a:solidFill>
              <a:highlight>
                <a:srgbClr val="FFFFFF"/>
              </a:highlight>
              <a:latin typeface="Univers"/>
            </a:endParaRPr>
          </a:p>
          <a:p>
            <a:pPr algn="just"/>
            <a:r>
              <a:rPr lang="en-GB" sz="1300" dirty="0">
                <a:solidFill>
                  <a:schemeClr val="tx1">
                    <a:lumMod val="85000"/>
                    <a:lumOff val="15000"/>
                  </a:schemeClr>
                </a:solidFill>
                <a:latin typeface="Univers"/>
              </a:rPr>
              <a:t>People with disabilities in Ireland are more discriminated against than those who do not have disabilities. One out of five reports of discrimination among the disabled concerns health services in Ireland. (</a:t>
            </a:r>
            <a:r>
              <a:rPr lang="en-GB" sz="1300" dirty="0">
                <a:solidFill>
                  <a:schemeClr val="tx1">
                    <a:lumMod val="85000"/>
                    <a:lumOff val="15000"/>
                  </a:schemeClr>
                </a:solidFill>
                <a:latin typeface="Univers"/>
                <a:hlinkClick r:id="rId11">
                  <a:extLst>
                    <a:ext uri="{A12FA001-AC4F-418D-AE19-62706E023703}">
                      <ahyp:hlinkClr xmlns:ahyp="http://schemas.microsoft.com/office/drawing/2018/hyperlinkcolor" val="tx"/>
                    </a:ext>
                  </a:extLst>
                </a:hlinkClick>
              </a:rPr>
              <a:t>Breaking News Ireland</a:t>
            </a:r>
            <a:r>
              <a:rPr lang="en-GB" sz="1300" dirty="0">
                <a:solidFill>
                  <a:schemeClr val="tx1">
                    <a:lumMod val="85000"/>
                    <a:lumOff val="15000"/>
                  </a:schemeClr>
                </a:solidFill>
                <a:latin typeface="Univers"/>
              </a:rPr>
              <a:t>)</a:t>
            </a:r>
            <a:endParaRPr lang="en-GB" sz="1300" dirty="0">
              <a:solidFill>
                <a:schemeClr val="tx1">
                  <a:lumMod val="85000"/>
                  <a:lumOff val="15000"/>
                </a:schemeClr>
              </a:solidFill>
              <a:latin typeface="Univers" panose="020B0503020202020204" pitchFamily="34" charset="0"/>
            </a:endParaRPr>
          </a:p>
        </p:txBody>
      </p:sp>
      <p:sp>
        <p:nvSpPr>
          <p:cNvPr id="25" name="Rectangle 24">
            <a:extLst>
              <a:ext uri="{FF2B5EF4-FFF2-40B4-BE49-F238E27FC236}">
                <a16:creationId xmlns:a16="http://schemas.microsoft.com/office/drawing/2014/main" id="{E513AE44-7F69-4E14-BBAD-A6C1FE548819}"/>
              </a:ext>
            </a:extLst>
          </p:cNvPr>
          <p:cNvSpPr/>
          <p:nvPr/>
        </p:nvSpPr>
        <p:spPr>
          <a:xfrm>
            <a:off x="3053660" y="2532923"/>
            <a:ext cx="3036679" cy="2616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latin typeface="Univers"/>
              </a:rPr>
              <a:t>TRAVELLER DISCRIMINATION</a:t>
            </a:r>
          </a:p>
          <a:p>
            <a:pPr algn="ctr"/>
            <a:endParaRPr lang="en-GB" sz="1300" dirty="0">
              <a:solidFill>
                <a:schemeClr val="tx1">
                  <a:lumMod val="85000"/>
                  <a:lumOff val="15000"/>
                </a:schemeClr>
              </a:solidFill>
              <a:highlight>
                <a:srgbClr val="FFFFFF"/>
              </a:highlight>
              <a:latin typeface="Univers"/>
            </a:endParaRPr>
          </a:p>
          <a:p>
            <a:pPr algn="just"/>
            <a:r>
              <a:rPr lang="en-GB" sz="1300" dirty="0">
                <a:solidFill>
                  <a:schemeClr val="tx1">
                    <a:lumMod val="85000"/>
                    <a:lumOff val="15000"/>
                  </a:schemeClr>
                </a:solidFill>
                <a:latin typeface="Univers"/>
              </a:rPr>
              <a:t>There is still significant and broad discrimination against Travellers in Ireland. According to the Council of Europe, Travellers are 38 times more likely to experience discrimination in pubs and 22 times more likely to be discriminated against when trying to access housing services. (</a:t>
            </a:r>
            <a:r>
              <a:rPr lang="en-GB" sz="1300" dirty="0">
                <a:solidFill>
                  <a:schemeClr val="tx1">
                    <a:lumMod val="85000"/>
                    <a:lumOff val="15000"/>
                  </a:schemeClr>
                </a:solidFill>
                <a:latin typeface="Univers"/>
                <a:hlinkClick r:id="rId12">
                  <a:extLst>
                    <a:ext uri="{A12FA001-AC4F-418D-AE19-62706E023703}">
                      <ahyp:hlinkClr xmlns:ahyp="http://schemas.microsoft.com/office/drawing/2018/hyperlinkcolor" val="tx"/>
                    </a:ext>
                  </a:extLst>
                </a:hlinkClick>
              </a:rPr>
              <a:t>Irish Examiner</a:t>
            </a:r>
            <a:r>
              <a:rPr lang="en-GB" sz="1300" dirty="0">
                <a:solidFill>
                  <a:schemeClr val="tx1">
                    <a:lumMod val="85000"/>
                    <a:lumOff val="15000"/>
                  </a:schemeClr>
                </a:solidFill>
                <a:latin typeface="Univers"/>
              </a:rPr>
              <a:t>)</a:t>
            </a:r>
            <a:endParaRPr lang="en-GB" sz="1300" dirty="0">
              <a:solidFill>
                <a:schemeClr val="tx1">
                  <a:lumMod val="85000"/>
                  <a:lumOff val="15000"/>
                </a:schemeClr>
              </a:solidFill>
              <a:latin typeface="Univers" panose="020B0503020202020204" pitchFamily="34" charset="0"/>
            </a:endParaRPr>
          </a:p>
        </p:txBody>
      </p:sp>
      <p:sp>
        <p:nvSpPr>
          <p:cNvPr id="22" name="Rectangle 21">
            <a:extLst>
              <a:ext uri="{FF2B5EF4-FFF2-40B4-BE49-F238E27FC236}">
                <a16:creationId xmlns:a16="http://schemas.microsoft.com/office/drawing/2014/main" id="{D3DCF0D1-A88F-45D4-8FF5-7824F1109E72}"/>
              </a:ext>
            </a:extLst>
          </p:cNvPr>
          <p:cNvSpPr/>
          <p:nvPr/>
        </p:nvSpPr>
        <p:spPr>
          <a:xfrm>
            <a:off x="6061430" y="-1849"/>
            <a:ext cx="3104171" cy="2497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just"/>
            <a:endParaRPr lang="en-IE" sz="1300" dirty="0">
              <a:solidFill>
                <a:schemeClr val="tx1">
                  <a:lumMod val="85000"/>
                  <a:lumOff val="15000"/>
                </a:schemeClr>
              </a:solidFill>
              <a:highlight>
                <a:srgbClr val="FFFFFF"/>
              </a:highlight>
              <a:ea typeface="+mn-lt"/>
              <a:cs typeface="+mn-lt"/>
            </a:endParaRPr>
          </a:p>
          <a:p>
            <a:pPr algn="ctr"/>
            <a:r>
              <a:rPr lang="en-IE" sz="1300" dirty="0">
                <a:solidFill>
                  <a:schemeClr val="tx1">
                    <a:lumMod val="85000"/>
                    <a:lumOff val="15000"/>
                  </a:schemeClr>
                </a:solidFill>
                <a:highlight>
                  <a:srgbClr val="FFFFFF"/>
                </a:highlight>
                <a:ea typeface="+mn-lt"/>
                <a:cs typeface="+mn-lt"/>
              </a:rPr>
              <a:t>DIRECT PROVISION</a:t>
            </a:r>
          </a:p>
          <a:p>
            <a:pPr algn="ctr"/>
            <a:endParaRPr lang="en-IE" sz="1300" dirty="0">
              <a:solidFill>
                <a:schemeClr val="tx1">
                  <a:lumMod val="85000"/>
                  <a:lumOff val="15000"/>
                </a:schemeClr>
              </a:solidFill>
              <a:highlight>
                <a:srgbClr val="FFFFFF"/>
              </a:highlight>
            </a:endParaRPr>
          </a:p>
          <a:p>
            <a:pPr algn="just"/>
            <a:r>
              <a:rPr lang="en-IE" sz="1300" dirty="0">
                <a:solidFill>
                  <a:schemeClr val="tx1">
                    <a:lumMod val="85000"/>
                    <a:lumOff val="15000"/>
                  </a:schemeClr>
                </a:solidFill>
                <a:ea typeface="+mn-lt"/>
                <a:cs typeface="+mn-lt"/>
              </a:rPr>
              <a:t>Individuals seeking international protection has risen by 50%. To provide these individuals with accommodation, new centres are needed. The government is planning to spend 320 million Euros to build such housing for them. (</a:t>
            </a:r>
            <a:r>
              <a:rPr lang="en-IE" sz="1300" dirty="0">
                <a:solidFill>
                  <a:schemeClr val="tx1">
                    <a:lumMod val="85000"/>
                    <a:lumOff val="15000"/>
                  </a:schemeClr>
                </a:solidFill>
                <a:ea typeface="+mn-lt"/>
                <a:cs typeface="+mn-lt"/>
                <a:hlinkClick r:id="rId13">
                  <a:extLst>
                    <a:ext uri="{A12FA001-AC4F-418D-AE19-62706E023703}">
                      <ahyp:hlinkClr xmlns:ahyp="http://schemas.microsoft.com/office/drawing/2018/hyperlinkcolor" val="tx"/>
                    </a:ext>
                  </a:extLst>
                </a:hlinkClick>
              </a:rPr>
              <a:t>The Journal</a:t>
            </a:r>
            <a:r>
              <a:rPr lang="en-IE" sz="1300" dirty="0">
                <a:solidFill>
                  <a:schemeClr val="tx1">
                    <a:lumMod val="85000"/>
                    <a:lumOff val="15000"/>
                  </a:schemeClr>
                </a:solidFill>
                <a:ea typeface="+mn-lt"/>
                <a:cs typeface="+mn-lt"/>
              </a:rPr>
              <a:t>)</a:t>
            </a:r>
          </a:p>
          <a:p>
            <a:endParaRPr lang="en-IE" dirty="0">
              <a:solidFill>
                <a:schemeClr val="tx1">
                  <a:lumMod val="85000"/>
                  <a:lumOff val="15000"/>
                </a:schemeClr>
              </a:solidFill>
            </a:endParaRPr>
          </a:p>
        </p:txBody>
      </p:sp>
      <p:sp>
        <p:nvSpPr>
          <p:cNvPr id="26" name="Rectangle 25">
            <a:extLst>
              <a:ext uri="{FF2B5EF4-FFF2-40B4-BE49-F238E27FC236}">
                <a16:creationId xmlns:a16="http://schemas.microsoft.com/office/drawing/2014/main" id="{F36CBE20-2BC9-4B48-B9D6-E8609F30CFD0}"/>
              </a:ext>
            </a:extLst>
          </p:cNvPr>
          <p:cNvSpPr/>
          <p:nvPr/>
        </p:nvSpPr>
        <p:spPr>
          <a:xfrm>
            <a:off x="6078236" y="2419660"/>
            <a:ext cx="3078905" cy="2759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sz="1300" dirty="0">
                <a:solidFill>
                  <a:schemeClr val="tx1">
                    <a:lumMod val="85000"/>
                    <a:lumOff val="15000"/>
                  </a:schemeClr>
                </a:solidFill>
                <a:highlight>
                  <a:srgbClr val="FFFFFF"/>
                </a:highlight>
                <a:latin typeface="Univers"/>
              </a:rPr>
              <a:t>LGBTQI+ RIGHTS</a:t>
            </a:r>
          </a:p>
          <a:p>
            <a:pPr algn="ctr"/>
            <a:endParaRPr lang="en-GB" sz="1300" dirty="0">
              <a:solidFill>
                <a:schemeClr val="tx1">
                  <a:lumMod val="85000"/>
                  <a:lumOff val="15000"/>
                </a:schemeClr>
              </a:solidFill>
              <a:highlight>
                <a:srgbClr val="FFFFFF"/>
              </a:highlight>
              <a:latin typeface="Univers"/>
            </a:endParaRPr>
          </a:p>
          <a:p>
            <a:pPr algn="just"/>
            <a:r>
              <a:rPr lang="en-GB" sz="1300" dirty="0">
                <a:solidFill>
                  <a:schemeClr val="tx1">
                    <a:lumMod val="85000"/>
                    <a:lumOff val="15000"/>
                  </a:schemeClr>
                </a:solidFill>
                <a:latin typeface="Univers"/>
              </a:rPr>
              <a:t>Approximately three-quarters of gay and transgender teens feel unsafe in the Irish education system. (</a:t>
            </a:r>
            <a:r>
              <a:rPr lang="en-GB" sz="1300" dirty="0">
                <a:solidFill>
                  <a:schemeClr val="tx1">
                    <a:lumMod val="85000"/>
                    <a:lumOff val="15000"/>
                  </a:schemeClr>
                </a:solidFill>
                <a:latin typeface="Univers"/>
                <a:hlinkClick r:id="rId14">
                  <a:extLst>
                    <a:ext uri="{A12FA001-AC4F-418D-AE19-62706E023703}">
                      <ahyp:hlinkClr xmlns:ahyp="http://schemas.microsoft.com/office/drawing/2018/hyperlinkcolor" val="tx"/>
                    </a:ext>
                  </a:extLst>
                </a:hlinkClick>
              </a:rPr>
              <a:t>Irish Times</a:t>
            </a:r>
            <a:r>
              <a:rPr lang="en-GB" sz="1300" dirty="0">
                <a:solidFill>
                  <a:schemeClr val="tx1">
                    <a:lumMod val="85000"/>
                    <a:lumOff val="15000"/>
                  </a:schemeClr>
                </a:solidFill>
                <a:latin typeface="Univers"/>
              </a:rPr>
              <a:t>)</a:t>
            </a:r>
            <a:endParaRPr lang="en-GB" sz="1300" dirty="0">
              <a:solidFill>
                <a:schemeClr val="tx1">
                  <a:lumMod val="85000"/>
                  <a:lumOff val="15000"/>
                </a:schemeClr>
              </a:solidFill>
              <a:latin typeface="Univers" panose="020B0503020202020204" pitchFamily="34" charset="0"/>
            </a:endParaRPr>
          </a:p>
        </p:txBody>
      </p:sp>
    </p:spTree>
    <p:extLst>
      <p:ext uri="{BB962C8B-B14F-4D97-AF65-F5344CB8AC3E}">
        <p14:creationId xmlns:p14="http://schemas.microsoft.com/office/powerpoint/2010/main" val="37222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3" grpId="0" animBg="1"/>
      <p:bldP spid="25" grpId="0" animBg="1"/>
      <p:bldP spid="22" grpId="0" animBg="1"/>
      <p:bldP spid="26" grpId="0" animBg="1"/>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262626"/>
      </a:hlink>
      <a:folHlink>
        <a:srgbClr val="A4DEF4"/>
      </a:folHlink>
    </a:clrScheme>
    <a:fontScheme name="UNICEF">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ition Year Training Workshop.potx" id="{9C9CD081-58F1-4DCD-BE92-DDB42D85BC47}" vid="{93A81CCA-D151-4DEC-95BD-5ED5D1C73ED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7754E0635435469BC05ED0011C52AB" ma:contentTypeVersion="8" ma:contentTypeDescription="Create a new document." ma:contentTypeScope="" ma:versionID="2c03f7cb4abe7f2be6b7e9f9ab987c1c">
  <xsd:schema xmlns:xsd="http://www.w3.org/2001/XMLSchema" xmlns:xs="http://www.w3.org/2001/XMLSchema" xmlns:p="http://schemas.microsoft.com/office/2006/metadata/properties" xmlns:ns2="f146cff5-8d07-4361-a082-4e16c196f8ce" xmlns:ns3="2f2b1fa9-6155-42a0-939e-77327d739dee" targetNamespace="http://schemas.microsoft.com/office/2006/metadata/properties" ma:root="true" ma:fieldsID="06a7b33ed0d87953e6aa66c696d7c80f" ns2:_="" ns3:_="">
    <xsd:import namespace="f146cff5-8d07-4361-a082-4e16c196f8ce"/>
    <xsd:import namespace="2f2b1fa9-6155-42a0-939e-77327d739dee"/>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6cff5-8d07-4361-a082-4e16c196f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b1fa9-6155-42a0-939e-77327d739d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D46BF3-2E16-4E89-A14B-BBD3B2C64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6cff5-8d07-4361-a082-4e16c196f8ce"/>
    <ds:schemaRef ds:uri="2f2b1fa9-6155-42a0-939e-77327d739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A5A0CB-5AEE-4D37-BB2A-F0C9B8CCE1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ABA7830-3EA3-4CAD-8715-52458F07C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4757</Words>
  <Application>Microsoft Office PowerPoint</Application>
  <PresentationFormat>On-screen Show (16:9)</PresentationFormat>
  <Paragraphs>279</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Univers</vt:lpstr>
      <vt:lpstr>Office Theme</vt:lpstr>
      <vt:lpstr>PowerPoint Presentation</vt:lpstr>
      <vt:lpstr>PowerPoint Presentation</vt:lpstr>
      <vt:lpstr>Climate &amp; Environment</vt:lpstr>
      <vt:lpstr>PowerPoint Presentation</vt:lpstr>
      <vt:lpstr>Education &amp; Skills</vt:lpstr>
      <vt:lpstr>PowerPoint Presentation</vt:lpstr>
      <vt:lpstr>Health and Well Being</vt:lpstr>
      <vt:lpstr>Health and Well Being</vt:lpstr>
      <vt:lpstr>Inclusion and Equality </vt:lpstr>
      <vt:lpstr>Inclusion and Equality </vt:lpstr>
      <vt:lpstr>Economy &amp; Jobs</vt:lpstr>
      <vt:lpstr>Economy &amp; Jobs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Parry</dc:creator>
  <cp:lastModifiedBy>Vivienne Parry</cp:lastModifiedBy>
  <cp:revision>7</cp:revision>
  <dcterms:created xsi:type="dcterms:W3CDTF">2020-01-15T12:04:35Z</dcterms:created>
  <dcterms:modified xsi:type="dcterms:W3CDTF">2020-02-03T17:08:22Z</dcterms:modified>
</cp:coreProperties>
</file>