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01" r:id="rId5"/>
    <p:sldMasterId id="2147483714" r:id="rId6"/>
  </p:sldMasterIdLst>
  <p:notesMasterIdLst>
    <p:notesMasterId r:id="rId20"/>
  </p:notesMasterIdLst>
  <p:sldIdLst>
    <p:sldId id="368" r:id="rId7"/>
    <p:sldId id="298" r:id="rId8"/>
    <p:sldId id="322" r:id="rId9"/>
    <p:sldId id="358" r:id="rId10"/>
    <p:sldId id="362" r:id="rId11"/>
    <p:sldId id="359" r:id="rId12"/>
    <p:sldId id="360" r:id="rId13"/>
    <p:sldId id="361" r:id="rId14"/>
    <p:sldId id="364" r:id="rId15"/>
    <p:sldId id="365" r:id="rId16"/>
    <p:sldId id="366" r:id="rId17"/>
    <p:sldId id="356" r:id="rId18"/>
    <p:sldId id="369" r:id="rId19"/>
  </p:sldIdLst>
  <p:sldSz cx="9144000" cy="5143500" type="screen16x9"/>
  <p:notesSz cx="6858000" cy="2266950"/>
  <p:embeddedFontLst>
    <p:embeddedFont>
      <p:font typeface="Univers" panose="020B0503020202020204" pitchFamily="3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enne Parry" initials="VP" lastIdx="1" clrIdx="0">
    <p:extLst>
      <p:ext uri="{19B8F6BF-5375-455C-9EA6-DF929625EA0E}">
        <p15:presenceInfo xmlns:p15="http://schemas.microsoft.com/office/powerpoint/2012/main" userId="Vivienne Par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0066FF"/>
    <a:srgbClr val="FF0066"/>
    <a:srgbClr val="009AD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2847" autoAdjust="0"/>
  </p:normalViewPr>
  <p:slideViewPr>
    <p:cSldViewPr snapToGrid="0">
      <p:cViewPr varScale="1">
        <p:scale>
          <a:sx n="47" d="100"/>
          <a:sy n="47" d="100"/>
        </p:scale>
        <p:origin x="243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enne Parry" userId="522bcddf-614a-4630-9554-ce4744478a94" providerId="ADAL" clId="{2F1E2164-AFE6-4AF8-B839-5B17366D6A30}"/>
    <pc:docChg chg="addSld modSld addMainMaster">
      <pc:chgData name="Vivienne Parry" userId="522bcddf-614a-4630-9554-ce4744478a94" providerId="ADAL" clId="{2F1E2164-AFE6-4AF8-B839-5B17366D6A30}" dt="2020-07-30T19:46:06.792" v="1"/>
      <pc:docMkLst>
        <pc:docMk/>
      </pc:docMkLst>
      <pc:sldChg chg="add">
        <pc:chgData name="Vivienne Parry" userId="522bcddf-614a-4630-9554-ce4744478a94" providerId="ADAL" clId="{2F1E2164-AFE6-4AF8-B839-5B17366D6A30}" dt="2020-07-30T19:46:06.792" v="1"/>
        <pc:sldMkLst>
          <pc:docMk/>
          <pc:sldMk cId="1718264110" sldId="369"/>
        </pc:sldMkLst>
      </pc:sldChg>
      <pc:sldMasterChg chg="add addSldLayout">
        <pc:chgData name="Vivienne Parry" userId="522bcddf-614a-4630-9554-ce4744478a94" providerId="ADAL" clId="{2F1E2164-AFE6-4AF8-B839-5B17366D6A30}" dt="2020-07-30T19:46:06.791" v="0" actId="27028"/>
        <pc:sldMasterMkLst>
          <pc:docMk/>
          <pc:sldMasterMk cId="1470602760" sldId="2147483714"/>
        </pc:sldMasterMkLst>
        <pc:sldLayoutChg chg="add">
          <pc:chgData name="Vivienne Parry" userId="522bcddf-614a-4630-9554-ce4744478a94" providerId="ADAL" clId="{2F1E2164-AFE6-4AF8-B839-5B17366D6A30}" dt="2020-07-30T19:46:06.791" v="0" actId="27028"/>
          <pc:sldLayoutMkLst>
            <pc:docMk/>
            <pc:sldMasterMk cId="1470602760" sldId="2147483714"/>
            <pc:sldLayoutMk cId="2095574088" sldId="214748369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FE7396-6763-4239-87CB-24F518F2F637}" type="doc">
      <dgm:prSet loTypeId="urn:microsoft.com/office/officeart/2008/layout/BendingPictureCaptionList" loCatId="picture" qsTypeId="urn:microsoft.com/office/officeart/2005/8/quickstyle/simple1" qsCatId="simple" csTypeId="urn:microsoft.com/office/officeart/2005/8/colors/accent0_2" csCatId="mainScheme" phldr="1"/>
      <dgm:spPr/>
      <dgm:t>
        <a:bodyPr/>
        <a:lstStyle/>
        <a:p>
          <a:endParaRPr lang="en-IE"/>
        </a:p>
      </dgm:t>
    </dgm:pt>
    <dgm:pt modelId="{831D0253-7896-439C-A701-282D0255A4FA}">
      <dgm:prSet phldrT="[Text]"/>
      <dgm:spPr/>
      <dgm:t>
        <a:bodyPr/>
        <a:lstStyle/>
        <a:p>
          <a:r>
            <a:rPr lang="en-IE" dirty="0"/>
            <a:t>Text SPUNTOUT to 0861800280 or go online to spunout.ie</a:t>
          </a:r>
        </a:p>
      </dgm:t>
    </dgm:pt>
    <dgm:pt modelId="{2CDC1903-58F9-45BD-9386-F4008986A8F0}" type="parTrans" cxnId="{6BC4DDF1-EFA2-4D9B-89F2-0202ED56DE65}">
      <dgm:prSet/>
      <dgm:spPr/>
      <dgm:t>
        <a:bodyPr/>
        <a:lstStyle/>
        <a:p>
          <a:endParaRPr lang="en-IE"/>
        </a:p>
      </dgm:t>
    </dgm:pt>
    <dgm:pt modelId="{1984EC4C-D844-49F5-BA35-614B30907AF6}" type="sibTrans" cxnId="{6BC4DDF1-EFA2-4D9B-89F2-0202ED56DE65}">
      <dgm:prSet/>
      <dgm:spPr/>
      <dgm:t>
        <a:bodyPr/>
        <a:lstStyle/>
        <a:p>
          <a:endParaRPr lang="en-IE"/>
        </a:p>
      </dgm:t>
    </dgm:pt>
    <dgm:pt modelId="{705EA385-96FB-4384-9957-5A81F82F21AE}">
      <dgm:prSet phldrT="[Text]"/>
      <dgm:spPr/>
      <dgm:t>
        <a:bodyPr/>
        <a:lstStyle/>
        <a:p>
          <a:r>
            <a:rPr lang="en-IE" dirty="0"/>
            <a:t>Call 1800666666 or chat online at childline.ie or text to 50101 10-4pm</a:t>
          </a:r>
        </a:p>
      </dgm:t>
    </dgm:pt>
    <dgm:pt modelId="{7C736897-802C-4E6B-880A-340C72BD0C92}" type="parTrans" cxnId="{6032F184-60D5-4F95-9AD7-B26938A744D8}">
      <dgm:prSet/>
      <dgm:spPr/>
      <dgm:t>
        <a:bodyPr/>
        <a:lstStyle/>
        <a:p>
          <a:endParaRPr lang="en-IE"/>
        </a:p>
      </dgm:t>
    </dgm:pt>
    <dgm:pt modelId="{CBFAEB91-0CD6-4B64-A0B6-49C4489575C0}" type="sibTrans" cxnId="{6032F184-60D5-4F95-9AD7-B26938A744D8}">
      <dgm:prSet/>
      <dgm:spPr/>
      <dgm:t>
        <a:bodyPr/>
        <a:lstStyle/>
        <a:p>
          <a:endParaRPr lang="en-IE"/>
        </a:p>
      </dgm:t>
    </dgm:pt>
    <dgm:pt modelId="{E49ACDB4-E170-4560-81ED-9164BE6EBAA9}">
      <dgm:prSet phldrT="[Text]"/>
      <dgm:spPr/>
      <dgm:t>
        <a:bodyPr/>
        <a:lstStyle/>
        <a:p>
          <a:r>
            <a:rPr lang="en-IE" dirty="0"/>
            <a:t>Call 1800544729 or text “call me” to 0861802880</a:t>
          </a:r>
        </a:p>
      </dgm:t>
    </dgm:pt>
    <dgm:pt modelId="{9EB1A146-D50F-46F0-A231-35D60AD164B4}" type="parTrans" cxnId="{4EBF30B4-8EE9-498B-AE34-4F4AA5EC05F4}">
      <dgm:prSet/>
      <dgm:spPr/>
      <dgm:t>
        <a:bodyPr/>
        <a:lstStyle/>
        <a:p>
          <a:endParaRPr lang="en-IE"/>
        </a:p>
      </dgm:t>
    </dgm:pt>
    <dgm:pt modelId="{DADEB52C-3803-4FBA-90BE-6D397308CDEA}" type="sibTrans" cxnId="{4EBF30B4-8EE9-498B-AE34-4F4AA5EC05F4}">
      <dgm:prSet/>
      <dgm:spPr/>
      <dgm:t>
        <a:bodyPr/>
        <a:lstStyle/>
        <a:p>
          <a:endParaRPr lang="en-IE"/>
        </a:p>
      </dgm:t>
    </dgm:pt>
    <dgm:pt modelId="{163FD7BD-3ADF-4391-B9D3-EF123A0B9E80}">
      <dgm:prSet phldrT="[Text]"/>
      <dgm:spPr/>
      <dgm:t>
        <a:bodyPr/>
        <a:lstStyle/>
        <a:p>
          <a:r>
            <a:rPr lang="en-IE" dirty="0"/>
            <a:t>Call 116123 or 24/7 or email jo@samaritans.org</a:t>
          </a:r>
        </a:p>
      </dgm:t>
    </dgm:pt>
    <dgm:pt modelId="{490031AE-C7F1-44BF-A9E9-EC30A97183CC}" type="parTrans" cxnId="{F2E739A3-437F-497A-8961-3CC261F69167}">
      <dgm:prSet/>
      <dgm:spPr/>
      <dgm:t>
        <a:bodyPr/>
        <a:lstStyle/>
        <a:p>
          <a:endParaRPr lang="en-IE"/>
        </a:p>
      </dgm:t>
    </dgm:pt>
    <dgm:pt modelId="{4FEF8156-3EE2-4201-930B-503AC43D9E27}" type="sibTrans" cxnId="{F2E739A3-437F-497A-8961-3CC261F69167}">
      <dgm:prSet/>
      <dgm:spPr/>
      <dgm:t>
        <a:bodyPr/>
        <a:lstStyle/>
        <a:p>
          <a:endParaRPr lang="en-IE"/>
        </a:p>
      </dgm:t>
    </dgm:pt>
    <dgm:pt modelId="{0D1D5317-6FE3-4D14-BAEB-A2747E245F91}">
      <dgm:prSet phldrT="[Text]"/>
      <dgm:spPr/>
      <dgm:t>
        <a:bodyPr/>
        <a:lstStyle/>
        <a:p>
          <a:r>
            <a:rPr lang="en-IE" dirty="0"/>
            <a:t>Call 1800247247 or text HELP to 51444 if feeling Suicidal/Self Harm</a:t>
          </a:r>
        </a:p>
      </dgm:t>
    </dgm:pt>
    <dgm:pt modelId="{31614482-4238-4F51-87B2-4BA53F2F9529}" type="parTrans" cxnId="{3D75AE4E-ECDB-47A5-9515-71E52DC64C01}">
      <dgm:prSet/>
      <dgm:spPr/>
      <dgm:t>
        <a:bodyPr/>
        <a:lstStyle/>
        <a:p>
          <a:endParaRPr lang="en-IE"/>
        </a:p>
      </dgm:t>
    </dgm:pt>
    <dgm:pt modelId="{61F9C066-C8DE-4486-ACF4-56C8AAC43645}" type="sibTrans" cxnId="{3D75AE4E-ECDB-47A5-9515-71E52DC64C01}">
      <dgm:prSet/>
      <dgm:spPr/>
      <dgm:t>
        <a:bodyPr/>
        <a:lstStyle/>
        <a:p>
          <a:endParaRPr lang="en-IE"/>
        </a:p>
      </dgm:t>
    </dgm:pt>
    <dgm:pt modelId="{F15604AC-B4F5-40F2-B20A-BDD27539314C}">
      <dgm:prSet phldrT="[Text]"/>
      <dgm:spPr/>
      <dgm:t>
        <a:bodyPr/>
        <a:lstStyle/>
        <a:p>
          <a:r>
            <a:rPr lang="en-IE" dirty="0"/>
            <a:t>Call 016706223 or go to website belongto.org support for LGBTI+</a:t>
          </a:r>
        </a:p>
      </dgm:t>
    </dgm:pt>
    <dgm:pt modelId="{6051471A-E307-4D5D-8F8D-B9751E53A2F4}" type="parTrans" cxnId="{A7F66AD7-A859-42E0-A88E-F998C29E3F88}">
      <dgm:prSet/>
      <dgm:spPr/>
      <dgm:t>
        <a:bodyPr/>
        <a:lstStyle/>
        <a:p>
          <a:endParaRPr lang="en-IE"/>
        </a:p>
      </dgm:t>
    </dgm:pt>
    <dgm:pt modelId="{6DF25B24-2F7A-401E-B19C-9F633286EC52}" type="sibTrans" cxnId="{A7F66AD7-A859-42E0-A88E-F998C29E3F88}">
      <dgm:prSet/>
      <dgm:spPr/>
      <dgm:t>
        <a:bodyPr/>
        <a:lstStyle/>
        <a:p>
          <a:endParaRPr lang="en-IE"/>
        </a:p>
      </dgm:t>
    </dgm:pt>
    <dgm:pt modelId="{70386C0E-2023-48B1-AE24-7233F537BA93}" type="pres">
      <dgm:prSet presAssocID="{F1FE7396-6763-4239-87CB-24F518F2F637}" presName="Name0" presStyleCnt="0">
        <dgm:presLayoutVars>
          <dgm:dir/>
          <dgm:resizeHandles val="exact"/>
        </dgm:presLayoutVars>
      </dgm:prSet>
      <dgm:spPr/>
    </dgm:pt>
    <dgm:pt modelId="{36A8764D-F8B0-407F-8932-FA4D3CDE4178}" type="pres">
      <dgm:prSet presAssocID="{831D0253-7896-439C-A701-282D0255A4FA}" presName="composite" presStyleCnt="0"/>
      <dgm:spPr/>
    </dgm:pt>
    <dgm:pt modelId="{D524A511-E763-4849-9706-5794C082A922}" type="pres">
      <dgm:prSet presAssocID="{831D0253-7896-439C-A701-282D0255A4FA}" presName="rect1" presStyleLbl="bgImgPlace1" presStyleIdx="0" presStyleCnt="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8962E2D9-9740-484C-8A1C-CE2AC2A8C4F3}" type="pres">
      <dgm:prSet presAssocID="{831D0253-7896-439C-A701-282D0255A4FA}" presName="wedgeRectCallout1" presStyleLbl="node1" presStyleIdx="0" presStyleCnt="6">
        <dgm:presLayoutVars>
          <dgm:bulletEnabled val="1"/>
        </dgm:presLayoutVars>
      </dgm:prSet>
      <dgm:spPr/>
    </dgm:pt>
    <dgm:pt modelId="{658006A2-30FA-42A1-AC32-EB926F72FA0F}" type="pres">
      <dgm:prSet presAssocID="{1984EC4C-D844-49F5-BA35-614B30907AF6}" presName="sibTrans" presStyleCnt="0"/>
      <dgm:spPr/>
    </dgm:pt>
    <dgm:pt modelId="{BD3F33FC-1E2D-4106-BCC4-9789FF7552D6}" type="pres">
      <dgm:prSet presAssocID="{705EA385-96FB-4384-9957-5A81F82F21AE}" presName="composite" presStyleCnt="0"/>
      <dgm:spPr/>
    </dgm:pt>
    <dgm:pt modelId="{39D1A71D-FF42-4F2E-BE55-C68E58B330BF}" type="pres">
      <dgm:prSet presAssocID="{705EA385-96FB-4384-9957-5A81F82F21AE}" presName="rect1" presStyleLbl="bgImgPlace1" presStyleIdx="1" presStyleCnt="6"/>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3E62008C-D468-4804-90ED-C2ACB0DD6E3E}" type="pres">
      <dgm:prSet presAssocID="{705EA385-96FB-4384-9957-5A81F82F21AE}" presName="wedgeRectCallout1" presStyleLbl="node1" presStyleIdx="1" presStyleCnt="6">
        <dgm:presLayoutVars>
          <dgm:bulletEnabled val="1"/>
        </dgm:presLayoutVars>
      </dgm:prSet>
      <dgm:spPr/>
    </dgm:pt>
    <dgm:pt modelId="{ECB5F8C3-8109-439D-B97E-5CD431BC8173}" type="pres">
      <dgm:prSet presAssocID="{CBFAEB91-0CD6-4B64-A0B6-49C4489575C0}" presName="sibTrans" presStyleCnt="0"/>
      <dgm:spPr/>
    </dgm:pt>
    <dgm:pt modelId="{9BE551A6-F998-4BFE-B2D8-0144A8964D39}" type="pres">
      <dgm:prSet presAssocID="{E49ACDB4-E170-4560-81ED-9164BE6EBAA9}" presName="composite" presStyleCnt="0"/>
      <dgm:spPr/>
    </dgm:pt>
    <dgm:pt modelId="{A0570A06-F434-40E9-BB96-20BEBA3A7399}" type="pres">
      <dgm:prSet presAssocID="{E49ACDB4-E170-4560-81ED-9164BE6EBAA9}" presName="rect1" presStyleLbl="bgImgPlace1" presStyleIdx="2" presStyleCnt="6"/>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848DC38-A17F-4363-90AC-CDA387118437}" type="pres">
      <dgm:prSet presAssocID="{E49ACDB4-E170-4560-81ED-9164BE6EBAA9}" presName="wedgeRectCallout1" presStyleLbl="node1" presStyleIdx="2" presStyleCnt="6">
        <dgm:presLayoutVars>
          <dgm:bulletEnabled val="1"/>
        </dgm:presLayoutVars>
      </dgm:prSet>
      <dgm:spPr/>
    </dgm:pt>
    <dgm:pt modelId="{D9067713-FC2E-4392-B447-D377C55F9F3A}" type="pres">
      <dgm:prSet presAssocID="{DADEB52C-3803-4FBA-90BE-6D397308CDEA}" presName="sibTrans" presStyleCnt="0"/>
      <dgm:spPr/>
    </dgm:pt>
    <dgm:pt modelId="{7DEA042F-F4B7-445F-ADE9-A79031EEA803}" type="pres">
      <dgm:prSet presAssocID="{163FD7BD-3ADF-4391-B9D3-EF123A0B9E80}" presName="composite" presStyleCnt="0"/>
      <dgm:spPr/>
    </dgm:pt>
    <dgm:pt modelId="{4F22F140-D625-4111-A396-946D485E7DC3}" type="pres">
      <dgm:prSet presAssocID="{163FD7BD-3ADF-4391-B9D3-EF123A0B9E80}" presName="rect1" presStyleLbl="bgImgPlace1" presStyleIdx="3" presStyleCnt="6"/>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l="-3000" r="-3000"/>
          </a:stretch>
        </a:blipFill>
      </dgm:spPr>
    </dgm:pt>
    <dgm:pt modelId="{E86D12C1-68DC-4395-8A7D-F7CFEEF88658}" type="pres">
      <dgm:prSet presAssocID="{163FD7BD-3ADF-4391-B9D3-EF123A0B9E80}" presName="wedgeRectCallout1" presStyleLbl="node1" presStyleIdx="3" presStyleCnt="6">
        <dgm:presLayoutVars>
          <dgm:bulletEnabled val="1"/>
        </dgm:presLayoutVars>
      </dgm:prSet>
      <dgm:spPr/>
    </dgm:pt>
    <dgm:pt modelId="{8F169A6E-7240-43F2-A0E4-5BF584AC7BF9}" type="pres">
      <dgm:prSet presAssocID="{4FEF8156-3EE2-4201-930B-503AC43D9E27}" presName="sibTrans" presStyleCnt="0"/>
      <dgm:spPr/>
    </dgm:pt>
    <dgm:pt modelId="{4172E2DD-49BD-420B-8EE0-516597C400A9}" type="pres">
      <dgm:prSet presAssocID="{0D1D5317-6FE3-4D14-BAEB-A2747E245F91}" presName="composite" presStyleCnt="0"/>
      <dgm:spPr/>
    </dgm:pt>
    <dgm:pt modelId="{EE6DF95E-36D1-4707-9099-3038EA9AE5B7}" type="pres">
      <dgm:prSet presAssocID="{0D1D5317-6FE3-4D14-BAEB-A2747E245F91}" presName="rect1" presStyleLbl="bgImgPlace1" presStyleIdx="4" presStyleCnt="6"/>
      <dgm:spPr>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63261A3E-1825-4053-9AB9-A8F9418E8030}" type="pres">
      <dgm:prSet presAssocID="{0D1D5317-6FE3-4D14-BAEB-A2747E245F91}" presName="wedgeRectCallout1" presStyleLbl="node1" presStyleIdx="4" presStyleCnt="6">
        <dgm:presLayoutVars>
          <dgm:bulletEnabled val="1"/>
        </dgm:presLayoutVars>
      </dgm:prSet>
      <dgm:spPr/>
    </dgm:pt>
    <dgm:pt modelId="{FBB0E5C3-CFF3-4A47-8F06-98F8A3EED7AA}" type="pres">
      <dgm:prSet presAssocID="{61F9C066-C8DE-4486-ACF4-56C8AAC43645}" presName="sibTrans" presStyleCnt="0"/>
      <dgm:spPr/>
    </dgm:pt>
    <dgm:pt modelId="{3CFC1BF4-BB3B-47DE-A065-1D5A792697C5}" type="pres">
      <dgm:prSet presAssocID="{F15604AC-B4F5-40F2-B20A-BDD27539314C}" presName="composite" presStyleCnt="0"/>
      <dgm:spPr/>
    </dgm:pt>
    <dgm:pt modelId="{CA07ACDF-0B51-488E-A421-C5BE34FBB228}" type="pres">
      <dgm:prSet presAssocID="{F15604AC-B4F5-40F2-B20A-BDD27539314C}" presName="rect1" presStyleLbl="bgImgPlace1" presStyleIdx="5" presStyleCnt="6"/>
      <dgm:spPr>
        <a:blipFill rotWithShape="1">
          <a:blip xmlns:r="http://schemas.openxmlformats.org/officeDocument/2006/relationships" r:embed="rId6"/>
          <a:srcRect/>
          <a:stretch>
            <a:fillRect/>
          </a:stretch>
        </a:blipFill>
      </dgm:spPr>
    </dgm:pt>
    <dgm:pt modelId="{FE94B23C-12AE-4865-91A2-B891694E21D8}" type="pres">
      <dgm:prSet presAssocID="{F15604AC-B4F5-40F2-B20A-BDD27539314C}" presName="wedgeRectCallout1" presStyleLbl="node1" presStyleIdx="5" presStyleCnt="6">
        <dgm:presLayoutVars>
          <dgm:bulletEnabled val="1"/>
        </dgm:presLayoutVars>
      </dgm:prSet>
      <dgm:spPr/>
    </dgm:pt>
  </dgm:ptLst>
  <dgm:cxnLst>
    <dgm:cxn modelId="{E20F421D-B4A5-4247-B0B2-FAC03B2C8EB5}" type="presOf" srcId="{831D0253-7896-439C-A701-282D0255A4FA}" destId="{8962E2D9-9740-484C-8A1C-CE2AC2A8C4F3}" srcOrd="0" destOrd="0" presId="urn:microsoft.com/office/officeart/2008/layout/BendingPictureCaptionList"/>
    <dgm:cxn modelId="{EC242F43-3EFE-4079-8FC5-F372E83A080B}" type="presOf" srcId="{163FD7BD-3ADF-4391-B9D3-EF123A0B9E80}" destId="{E86D12C1-68DC-4395-8A7D-F7CFEEF88658}" srcOrd="0" destOrd="0" presId="urn:microsoft.com/office/officeart/2008/layout/BendingPictureCaptionList"/>
    <dgm:cxn modelId="{3D75AE4E-ECDB-47A5-9515-71E52DC64C01}" srcId="{F1FE7396-6763-4239-87CB-24F518F2F637}" destId="{0D1D5317-6FE3-4D14-BAEB-A2747E245F91}" srcOrd="4" destOrd="0" parTransId="{31614482-4238-4F51-87B2-4BA53F2F9529}" sibTransId="{61F9C066-C8DE-4486-ACF4-56C8AAC43645}"/>
    <dgm:cxn modelId="{6032F184-60D5-4F95-9AD7-B26938A744D8}" srcId="{F1FE7396-6763-4239-87CB-24F518F2F637}" destId="{705EA385-96FB-4384-9957-5A81F82F21AE}" srcOrd="1" destOrd="0" parTransId="{7C736897-802C-4E6B-880A-340C72BD0C92}" sibTransId="{CBFAEB91-0CD6-4B64-A0B6-49C4489575C0}"/>
    <dgm:cxn modelId="{CC433C9D-05B5-4CF4-BEEF-6F12529F8EBB}" type="presOf" srcId="{E49ACDB4-E170-4560-81ED-9164BE6EBAA9}" destId="{F848DC38-A17F-4363-90AC-CDA387118437}" srcOrd="0" destOrd="0" presId="urn:microsoft.com/office/officeart/2008/layout/BendingPictureCaptionList"/>
    <dgm:cxn modelId="{F2E739A3-437F-497A-8961-3CC261F69167}" srcId="{F1FE7396-6763-4239-87CB-24F518F2F637}" destId="{163FD7BD-3ADF-4391-B9D3-EF123A0B9E80}" srcOrd="3" destOrd="0" parTransId="{490031AE-C7F1-44BF-A9E9-EC30A97183CC}" sibTransId="{4FEF8156-3EE2-4201-930B-503AC43D9E27}"/>
    <dgm:cxn modelId="{4EBF30B4-8EE9-498B-AE34-4F4AA5EC05F4}" srcId="{F1FE7396-6763-4239-87CB-24F518F2F637}" destId="{E49ACDB4-E170-4560-81ED-9164BE6EBAA9}" srcOrd="2" destOrd="0" parTransId="{9EB1A146-D50F-46F0-A231-35D60AD164B4}" sibTransId="{DADEB52C-3803-4FBA-90BE-6D397308CDEA}"/>
    <dgm:cxn modelId="{BF8461B7-C15D-457E-ABED-7B204400E0CC}" type="presOf" srcId="{F1FE7396-6763-4239-87CB-24F518F2F637}" destId="{70386C0E-2023-48B1-AE24-7233F537BA93}" srcOrd="0" destOrd="0" presId="urn:microsoft.com/office/officeart/2008/layout/BendingPictureCaptionList"/>
    <dgm:cxn modelId="{66E176B9-3A43-40CE-A315-95D95B8F905B}" type="presOf" srcId="{F15604AC-B4F5-40F2-B20A-BDD27539314C}" destId="{FE94B23C-12AE-4865-91A2-B891694E21D8}" srcOrd="0" destOrd="0" presId="urn:microsoft.com/office/officeart/2008/layout/BendingPictureCaptionList"/>
    <dgm:cxn modelId="{95BE5EBA-ED8C-4603-8AE5-7F16FB8B5C2B}" type="presOf" srcId="{705EA385-96FB-4384-9957-5A81F82F21AE}" destId="{3E62008C-D468-4804-90ED-C2ACB0DD6E3E}" srcOrd="0" destOrd="0" presId="urn:microsoft.com/office/officeart/2008/layout/BendingPictureCaptionList"/>
    <dgm:cxn modelId="{A7F66AD7-A859-42E0-A88E-F998C29E3F88}" srcId="{F1FE7396-6763-4239-87CB-24F518F2F637}" destId="{F15604AC-B4F5-40F2-B20A-BDD27539314C}" srcOrd="5" destOrd="0" parTransId="{6051471A-E307-4D5D-8F8D-B9751E53A2F4}" sibTransId="{6DF25B24-2F7A-401E-B19C-9F633286EC52}"/>
    <dgm:cxn modelId="{F553E8E7-91A0-4B07-8058-05D9C5B47E4E}" type="presOf" srcId="{0D1D5317-6FE3-4D14-BAEB-A2747E245F91}" destId="{63261A3E-1825-4053-9AB9-A8F9418E8030}" srcOrd="0" destOrd="0" presId="urn:microsoft.com/office/officeart/2008/layout/BendingPictureCaptionList"/>
    <dgm:cxn modelId="{6BC4DDF1-EFA2-4D9B-89F2-0202ED56DE65}" srcId="{F1FE7396-6763-4239-87CB-24F518F2F637}" destId="{831D0253-7896-439C-A701-282D0255A4FA}" srcOrd="0" destOrd="0" parTransId="{2CDC1903-58F9-45BD-9386-F4008986A8F0}" sibTransId="{1984EC4C-D844-49F5-BA35-614B30907AF6}"/>
    <dgm:cxn modelId="{58727D7E-EB6A-48D0-A5F3-8CD889943F51}" type="presParOf" srcId="{70386C0E-2023-48B1-AE24-7233F537BA93}" destId="{36A8764D-F8B0-407F-8932-FA4D3CDE4178}" srcOrd="0" destOrd="0" presId="urn:microsoft.com/office/officeart/2008/layout/BendingPictureCaptionList"/>
    <dgm:cxn modelId="{9C297DC5-DEBA-4896-8B87-278702CF6007}" type="presParOf" srcId="{36A8764D-F8B0-407F-8932-FA4D3CDE4178}" destId="{D524A511-E763-4849-9706-5794C082A922}" srcOrd="0" destOrd="0" presId="urn:microsoft.com/office/officeart/2008/layout/BendingPictureCaptionList"/>
    <dgm:cxn modelId="{A6EE86E5-B8AF-4058-88F9-4D90C544C261}" type="presParOf" srcId="{36A8764D-F8B0-407F-8932-FA4D3CDE4178}" destId="{8962E2D9-9740-484C-8A1C-CE2AC2A8C4F3}" srcOrd="1" destOrd="0" presId="urn:microsoft.com/office/officeart/2008/layout/BendingPictureCaptionList"/>
    <dgm:cxn modelId="{761C9622-762B-4DEB-B0C1-B591173A3466}" type="presParOf" srcId="{70386C0E-2023-48B1-AE24-7233F537BA93}" destId="{658006A2-30FA-42A1-AC32-EB926F72FA0F}" srcOrd="1" destOrd="0" presId="urn:microsoft.com/office/officeart/2008/layout/BendingPictureCaptionList"/>
    <dgm:cxn modelId="{21D18F8F-58B6-4A33-A9F8-AFB511A60604}" type="presParOf" srcId="{70386C0E-2023-48B1-AE24-7233F537BA93}" destId="{BD3F33FC-1E2D-4106-BCC4-9789FF7552D6}" srcOrd="2" destOrd="0" presId="urn:microsoft.com/office/officeart/2008/layout/BendingPictureCaptionList"/>
    <dgm:cxn modelId="{21753726-3245-4BA8-B26C-C9792ACCE07C}" type="presParOf" srcId="{BD3F33FC-1E2D-4106-BCC4-9789FF7552D6}" destId="{39D1A71D-FF42-4F2E-BE55-C68E58B330BF}" srcOrd="0" destOrd="0" presId="urn:microsoft.com/office/officeart/2008/layout/BendingPictureCaptionList"/>
    <dgm:cxn modelId="{266D6480-0F87-48A7-83F5-2E4D871B5CE2}" type="presParOf" srcId="{BD3F33FC-1E2D-4106-BCC4-9789FF7552D6}" destId="{3E62008C-D468-4804-90ED-C2ACB0DD6E3E}" srcOrd="1" destOrd="0" presId="urn:microsoft.com/office/officeart/2008/layout/BendingPictureCaptionList"/>
    <dgm:cxn modelId="{F24B9EDB-C77D-4AC6-AC47-54361D3F21C9}" type="presParOf" srcId="{70386C0E-2023-48B1-AE24-7233F537BA93}" destId="{ECB5F8C3-8109-439D-B97E-5CD431BC8173}" srcOrd="3" destOrd="0" presId="urn:microsoft.com/office/officeart/2008/layout/BendingPictureCaptionList"/>
    <dgm:cxn modelId="{892DA6FD-46A5-40D4-8FD4-6B96794F2889}" type="presParOf" srcId="{70386C0E-2023-48B1-AE24-7233F537BA93}" destId="{9BE551A6-F998-4BFE-B2D8-0144A8964D39}" srcOrd="4" destOrd="0" presId="urn:microsoft.com/office/officeart/2008/layout/BendingPictureCaptionList"/>
    <dgm:cxn modelId="{235ACDF1-975F-4A96-B2D0-4969E41B567A}" type="presParOf" srcId="{9BE551A6-F998-4BFE-B2D8-0144A8964D39}" destId="{A0570A06-F434-40E9-BB96-20BEBA3A7399}" srcOrd="0" destOrd="0" presId="urn:microsoft.com/office/officeart/2008/layout/BendingPictureCaptionList"/>
    <dgm:cxn modelId="{63507E27-F9A6-4C16-B0B6-ED32E99AE253}" type="presParOf" srcId="{9BE551A6-F998-4BFE-B2D8-0144A8964D39}" destId="{F848DC38-A17F-4363-90AC-CDA387118437}" srcOrd="1" destOrd="0" presId="urn:microsoft.com/office/officeart/2008/layout/BendingPictureCaptionList"/>
    <dgm:cxn modelId="{C3F11F35-4529-46AB-AF7B-F2046A755AFD}" type="presParOf" srcId="{70386C0E-2023-48B1-AE24-7233F537BA93}" destId="{D9067713-FC2E-4392-B447-D377C55F9F3A}" srcOrd="5" destOrd="0" presId="urn:microsoft.com/office/officeart/2008/layout/BendingPictureCaptionList"/>
    <dgm:cxn modelId="{859ED85A-9104-4373-A857-6EBABD35DE2D}" type="presParOf" srcId="{70386C0E-2023-48B1-AE24-7233F537BA93}" destId="{7DEA042F-F4B7-445F-ADE9-A79031EEA803}" srcOrd="6" destOrd="0" presId="urn:microsoft.com/office/officeart/2008/layout/BendingPictureCaptionList"/>
    <dgm:cxn modelId="{A40E01EA-6854-4E90-9FFD-75FE6A957C0F}" type="presParOf" srcId="{7DEA042F-F4B7-445F-ADE9-A79031EEA803}" destId="{4F22F140-D625-4111-A396-946D485E7DC3}" srcOrd="0" destOrd="0" presId="urn:microsoft.com/office/officeart/2008/layout/BendingPictureCaptionList"/>
    <dgm:cxn modelId="{4A5829B7-EAA7-4D3F-A8CA-2D4C8358065F}" type="presParOf" srcId="{7DEA042F-F4B7-445F-ADE9-A79031EEA803}" destId="{E86D12C1-68DC-4395-8A7D-F7CFEEF88658}" srcOrd="1" destOrd="0" presId="urn:microsoft.com/office/officeart/2008/layout/BendingPictureCaptionList"/>
    <dgm:cxn modelId="{8692C685-49C6-473C-BE19-184CA5CFB9E8}" type="presParOf" srcId="{70386C0E-2023-48B1-AE24-7233F537BA93}" destId="{8F169A6E-7240-43F2-A0E4-5BF584AC7BF9}" srcOrd="7" destOrd="0" presId="urn:microsoft.com/office/officeart/2008/layout/BendingPictureCaptionList"/>
    <dgm:cxn modelId="{5E2DE9CB-D206-4374-BE9A-323B37AC1AF2}" type="presParOf" srcId="{70386C0E-2023-48B1-AE24-7233F537BA93}" destId="{4172E2DD-49BD-420B-8EE0-516597C400A9}" srcOrd="8" destOrd="0" presId="urn:microsoft.com/office/officeart/2008/layout/BendingPictureCaptionList"/>
    <dgm:cxn modelId="{8A290CFE-3359-4A4F-A29E-F6E05468C5C3}" type="presParOf" srcId="{4172E2DD-49BD-420B-8EE0-516597C400A9}" destId="{EE6DF95E-36D1-4707-9099-3038EA9AE5B7}" srcOrd="0" destOrd="0" presId="urn:microsoft.com/office/officeart/2008/layout/BendingPictureCaptionList"/>
    <dgm:cxn modelId="{CF4C9872-F1A9-453D-9945-0F909DBCAC58}" type="presParOf" srcId="{4172E2DD-49BD-420B-8EE0-516597C400A9}" destId="{63261A3E-1825-4053-9AB9-A8F9418E8030}" srcOrd="1" destOrd="0" presId="urn:microsoft.com/office/officeart/2008/layout/BendingPictureCaptionList"/>
    <dgm:cxn modelId="{9B908213-85D6-417B-9DA2-9111164D8C39}" type="presParOf" srcId="{70386C0E-2023-48B1-AE24-7233F537BA93}" destId="{FBB0E5C3-CFF3-4A47-8F06-98F8A3EED7AA}" srcOrd="9" destOrd="0" presId="urn:microsoft.com/office/officeart/2008/layout/BendingPictureCaptionList"/>
    <dgm:cxn modelId="{45B6D602-DCF5-4C6A-A42D-7C24660520D4}" type="presParOf" srcId="{70386C0E-2023-48B1-AE24-7233F537BA93}" destId="{3CFC1BF4-BB3B-47DE-A065-1D5A792697C5}" srcOrd="10" destOrd="0" presId="urn:microsoft.com/office/officeart/2008/layout/BendingPictureCaptionList"/>
    <dgm:cxn modelId="{805ECA09-11D7-4BFA-B8D4-A539D590C48B}" type="presParOf" srcId="{3CFC1BF4-BB3B-47DE-A065-1D5A792697C5}" destId="{CA07ACDF-0B51-488E-A421-C5BE34FBB228}" srcOrd="0" destOrd="0" presId="urn:microsoft.com/office/officeart/2008/layout/BendingPictureCaptionList"/>
    <dgm:cxn modelId="{34E45C43-9B07-4335-A5A0-5AC285E5567A}" type="presParOf" srcId="{3CFC1BF4-BB3B-47DE-A065-1D5A792697C5}" destId="{FE94B23C-12AE-4865-91A2-B891694E21D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4A511-E763-4849-9706-5794C082A922}">
      <dsp:nvSpPr>
        <dsp:cNvPr id="0" name=""/>
        <dsp:cNvSpPr/>
      </dsp:nvSpPr>
      <dsp:spPr>
        <a:xfrm>
          <a:off x="60725" y="1079"/>
          <a:ext cx="2170230" cy="1736184"/>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2E2D9-9740-484C-8A1C-CE2AC2A8C4F3}">
      <dsp:nvSpPr>
        <dsp:cNvPr id="0" name=""/>
        <dsp:cNvSpPr/>
      </dsp:nvSpPr>
      <dsp:spPr>
        <a:xfrm>
          <a:off x="256045" y="1563645"/>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Text SPUNTOUT to 0861800280 or go online to spunout.ie</a:t>
          </a:r>
        </a:p>
      </dsp:txBody>
      <dsp:txXfrm>
        <a:off x="256045" y="1563645"/>
        <a:ext cx="1931504" cy="607664"/>
      </dsp:txXfrm>
    </dsp:sp>
    <dsp:sp modelId="{39D1A71D-FF42-4F2E-BE55-C68E58B330BF}">
      <dsp:nvSpPr>
        <dsp:cNvPr id="0" name=""/>
        <dsp:cNvSpPr/>
      </dsp:nvSpPr>
      <dsp:spPr>
        <a:xfrm>
          <a:off x="2447978" y="1079"/>
          <a:ext cx="2170230" cy="1736184"/>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62008C-D468-4804-90ED-C2ACB0DD6E3E}">
      <dsp:nvSpPr>
        <dsp:cNvPr id="0" name=""/>
        <dsp:cNvSpPr/>
      </dsp:nvSpPr>
      <dsp:spPr>
        <a:xfrm>
          <a:off x="2643299" y="1563645"/>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1800666666 or chat online at childline.ie or text to 50101 10-4pm</a:t>
          </a:r>
        </a:p>
      </dsp:txBody>
      <dsp:txXfrm>
        <a:off x="2643299" y="1563645"/>
        <a:ext cx="1931504" cy="607664"/>
      </dsp:txXfrm>
    </dsp:sp>
    <dsp:sp modelId="{A0570A06-F434-40E9-BB96-20BEBA3A7399}">
      <dsp:nvSpPr>
        <dsp:cNvPr id="0" name=""/>
        <dsp:cNvSpPr/>
      </dsp:nvSpPr>
      <dsp:spPr>
        <a:xfrm>
          <a:off x="4835231" y="1079"/>
          <a:ext cx="2170230" cy="1736184"/>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8DC38-A17F-4363-90AC-CDA387118437}">
      <dsp:nvSpPr>
        <dsp:cNvPr id="0" name=""/>
        <dsp:cNvSpPr/>
      </dsp:nvSpPr>
      <dsp:spPr>
        <a:xfrm>
          <a:off x="5030552" y="1563645"/>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1800544729 or text “call me” to 0861802880</a:t>
          </a:r>
        </a:p>
      </dsp:txBody>
      <dsp:txXfrm>
        <a:off x="5030552" y="1563645"/>
        <a:ext cx="1931504" cy="607664"/>
      </dsp:txXfrm>
    </dsp:sp>
    <dsp:sp modelId="{4F22F140-D625-4111-A396-946D485E7DC3}">
      <dsp:nvSpPr>
        <dsp:cNvPr id="0" name=""/>
        <dsp:cNvSpPr/>
      </dsp:nvSpPr>
      <dsp:spPr>
        <a:xfrm>
          <a:off x="60725" y="2388332"/>
          <a:ext cx="2170230" cy="1736184"/>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l="-3000" r="-3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D12C1-68DC-4395-8A7D-F7CFEEF88658}">
      <dsp:nvSpPr>
        <dsp:cNvPr id="0" name=""/>
        <dsp:cNvSpPr/>
      </dsp:nvSpPr>
      <dsp:spPr>
        <a:xfrm>
          <a:off x="256045" y="3950898"/>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116123 or 24/7 or email jo@samaritans.org</a:t>
          </a:r>
        </a:p>
      </dsp:txBody>
      <dsp:txXfrm>
        <a:off x="256045" y="3950898"/>
        <a:ext cx="1931504" cy="607664"/>
      </dsp:txXfrm>
    </dsp:sp>
    <dsp:sp modelId="{EE6DF95E-36D1-4707-9099-3038EA9AE5B7}">
      <dsp:nvSpPr>
        <dsp:cNvPr id="0" name=""/>
        <dsp:cNvSpPr/>
      </dsp:nvSpPr>
      <dsp:spPr>
        <a:xfrm>
          <a:off x="2447978" y="2388332"/>
          <a:ext cx="2170230" cy="1736184"/>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61A3E-1825-4053-9AB9-A8F9418E8030}">
      <dsp:nvSpPr>
        <dsp:cNvPr id="0" name=""/>
        <dsp:cNvSpPr/>
      </dsp:nvSpPr>
      <dsp:spPr>
        <a:xfrm>
          <a:off x="2643299" y="3950898"/>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1800247247 or text HELP to 51444 if feeling Suicidal/Self Harm</a:t>
          </a:r>
        </a:p>
      </dsp:txBody>
      <dsp:txXfrm>
        <a:off x="2643299" y="3950898"/>
        <a:ext cx="1931504" cy="607664"/>
      </dsp:txXfrm>
    </dsp:sp>
    <dsp:sp modelId="{CA07ACDF-0B51-488E-A421-C5BE34FBB228}">
      <dsp:nvSpPr>
        <dsp:cNvPr id="0" name=""/>
        <dsp:cNvSpPr/>
      </dsp:nvSpPr>
      <dsp:spPr>
        <a:xfrm>
          <a:off x="4835231" y="2388332"/>
          <a:ext cx="2170230" cy="1736184"/>
        </a:xfrm>
        <a:prstGeom prst="rect">
          <a:avLst/>
        </a:prstGeom>
        <a:blipFill rotWithShape="1">
          <a:blip xmlns:r="http://schemas.openxmlformats.org/officeDocument/2006/relationships" r:embed="rId6"/>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94B23C-12AE-4865-91A2-B891694E21D8}">
      <dsp:nvSpPr>
        <dsp:cNvPr id="0" name=""/>
        <dsp:cNvSpPr/>
      </dsp:nvSpPr>
      <dsp:spPr>
        <a:xfrm>
          <a:off x="5030552" y="3950898"/>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016706223 or go to website belongto.org support for LGBTI+</a:t>
          </a:r>
        </a:p>
      </dsp:txBody>
      <dsp:txXfrm>
        <a:off x="5030552" y="3950898"/>
        <a:ext cx="1931504" cy="60766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274" y="24871137"/>
            <a:ext cx="5330190" cy="23562130"/>
          </a:xfrm>
          <a:prstGeom prst="rect">
            <a:avLst/>
          </a:prstGeom>
          <a:noFill/>
          <a:ln>
            <a:noFill/>
          </a:ln>
        </p:spPr>
        <p:txBody>
          <a:bodyPr spcFirstLastPara="1" wrap="square" lIns="176523" tIns="176523" rIns="176523" bIns="176523"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54f25a06-003d-4b4c-8947-086ef4ac422d.filesusr.com/ugd/c2a6f3_8a6f74ec7a2a46adb8a0133da260345e.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rishtimes.com/new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val="tx"/>
                  </a:ext>
                </a:extLst>
              </a:hlinkClick>
            </a:endParaRP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p:txBody>
      </p:sp>
    </p:spTree>
    <p:extLst>
      <p:ext uri="{BB962C8B-B14F-4D97-AF65-F5344CB8AC3E}">
        <p14:creationId xmlns:p14="http://schemas.microsoft.com/office/powerpoint/2010/main" val="394364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269381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Discussion:</a:t>
            </a:r>
            <a:r>
              <a:rPr lang="en-GB" sz="1100" b="0" i="0" u="none" strike="noStrike" cap="none" dirty="0">
                <a:solidFill>
                  <a:srgbClr val="000000"/>
                </a:solidFill>
                <a:effectLst/>
                <a:latin typeface="Arial"/>
                <a:ea typeface="Arial"/>
                <a:cs typeface="Arial"/>
                <a:sym typeface="Arial"/>
              </a:rPr>
              <a:t> </a:t>
            </a:r>
            <a:r>
              <a:rPr lang="en-GB" dirty="0"/>
              <a:t>Refugees and Asylum-seekers in Ireland often face prejudice, xenophobia and discrimination. What are the barriers they face to being Irish and feeling like they belong? Introduce the activity by showing participants one or two of the introductory videos above. This activity will explore the concept of identity. This is an important component of the learning for establishing a sense of understanding of the assumptions, stereotyping and "othering" that goes on when talking about refugees and migrants.</a:t>
            </a:r>
          </a:p>
          <a:p>
            <a:pPr marL="158750" indent="0">
              <a:buNone/>
            </a:pPr>
            <a:r>
              <a:rPr lang="en-GB" sz="1100" b="1" i="0" u="none" strike="noStrike" cap="none" dirty="0">
                <a:solidFill>
                  <a:srgbClr val="000000"/>
                </a:solidFill>
                <a:effectLst/>
                <a:latin typeface="Arial"/>
                <a:ea typeface="Arial"/>
                <a:cs typeface="Arial"/>
                <a:sym typeface="Arial"/>
              </a:rPr>
              <a:t>Activity: ‘Circles of Me’  </a:t>
            </a:r>
            <a:r>
              <a:rPr lang="en-GB" dirty="0"/>
              <a:t>​The following activity provides students with an opportunity to define their own identity. In so doing they will determine what components of that identity are given vs. chosen and what commonalities they share or don't share with others in the group. What assumptions or stereotypes are made about them based on labels that are given to them.</a:t>
            </a:r>
          </a:p>
          <a:p>
            <a:pPr marL="158750" indent="0">
              <a:buNone/>
            </a:pPr>
            <a:r>
              <a:rPr lang="en-GB" b="1" dirty="0"/>
              <a:t>Step 1:</a:t>
            </a:r>
            <a:r>
              <a:rPr lang="en-GB" dirty="0"/>
              <a:t> Ask  to draw three large circles (one inside the other) and fill them in as follows:</a:t>
            </a:r>
          </a:p>
          <a:p>
            <a:pPr marL="158750" indent="0">
              <a:buNone/>
            </a:pPr>
            <a:r>
              <a:rPr lang="en-GB" dirty="0"/>
              <a:t>Inner circle: Record three adjectives that describe themselves. This is our core identity.</a:t>
            </a:r>
          </a:p>
          <a:p>
            <a:pPr marL="158750" indent="0">
              <a:buNone/>
            </a:pPr>
            <a:r>
              <a:rPr lang="en-GB" dirty="0"/>
              <a:t>Middle circle: Record things about themselves that they have chosen, e.g. friends, hobbies, interests. This is the part of our identity that we choose for ourselves.</a:t>
            </a:r>
          </a:p>
          <a:p>
            <a:pPr marL="158750" indent="0">
              <a:buNone/>
            </a:pPr>
            <a:r>
              <a:rPr lang="en-GB" dirty="0"/>
              <a:t>Outer circle: Record external characteristics e.g. their hair colour, eye colour, birthplace, nationality, culture, religion and race. This is the part of our identity that is given to us – we do not choose these traits.</a:t>
            </a:r>
          </a:p>
          <a:p>
            <a:pPr marL="158750" indent="0">
              <a:buNone/>
            </a:pPr>
            <a:r>
              <a:rPr lang="en-GB" sz="1100" b="1" i="0" u="none" strike="noStrike" cap="none" dirty="0">
                <a:solidFill>
                  <a:srgbClr val="000000"/>
                </a:solidFill>
                <a:effectLst/>
                <a:latin typeface="Arial"/>
                <a:ea typeface="Arial"/>
                <a:cs typeface="Arial"/>
                <a:sym typeface="Arial"/>
              </a:rPr>
              <a:t>Feedback:</a:t>
            </a:r>
            <a:r>
              <a:rPr lang="en-GB" b="1" dirty="0"/>
              <a:t> </a:t>
            </a:r>
            <a:r>
              <a:rPr lang="en-GB" dirty="0"/>
              <a:t>Ask participants to share some of the traits that have been given to them and chosen by them.  Discuss the commonalities and differences that have arisen in the classroom. Ask them to share what it feels like when they are part of a large group, versus when they are part of a small group.  Ask for adjectives that describe a larger group versus adjectives that describe a smaller group.</a:t>
            </a:r>
          </a:p>
          <a:p>
            <a:pPr marL="158750" indent="0">
              <a:buNone/>
            </a:pPr>
            <a:r>
              <a:rPr lang="en-GB" dirty="0"/>
              <a:t>powerful (</a:t>
            </a:r>
            <a:r>
              <a:rPr lang="en-GB" i="1" dirty="0"/>
              <a:t>large group</a:t>
            </a:r>
            <a:r>
              <a:rPr lang="en-GB" dirty="0"/>
              <a:t>) or powerless (</a:t>
            </a:r>
            <a:r>
              <a:rPr lang="en-GB" i="1" dirty="0"/>
              <a:t>small group</a:t>
            </a:r>
            <a:r>
              <a:rPr lang="en-GB" dirty="0"/>
              <a:t>)</a:t>
            </a:r>
          </a:p>
          <a:p>
            <a:pPr marL="158750" indent="0">
              <a:buNone/>
            </a:pPr>
            <a:r>
              <a:rPr lang="en-GB" dirty="0"/>
              <a:t>safe (</a:t>
            </a:r>
            <a:r>
              <a:rPr lang="en-GB" i="1" dirty="0"/>
              <a:t>large group</a:t>
            </a:r>
            <a:r>
              <a:rPr lang="en-GB" dirty="0"/>
              <a:t>) vulnerable (</a:t>
            </a:r>
            <a:r>
              <a:rPr lang="en-GB" i="1" dirty="0"/>
              <a:t>small group</a:t>
            </a:r>
            <a:r>
              <a:rPr lang="en-GB" dirty="0"/>
              <a:t>)</a:t>
            </a:r>
          </a:p>
          <a:p>
            <a:pPr marL="158750" indent="0">
              <a:buNone/>
            </a:pPr>
            <a:r>
              <a:rPr lang="en-GB" dirty="0"/>
              <a:t>insider (</a:t>
            </a:r>
            <a:r>
              <a:rPr lang="en-GB" i="1" dirty="0"/>
              <a:t>large group</a:t>
            </a:r>
            <a:r>
              <a:rPr lang="en-GB" dirty="0"/>
              <a:t>) outsider (</a:t>
            </a:r>
            <a:r>
              <a:rPr lang="en-GB" i="1" dirty="0"/>
              <a:t>small grou</a:t>
            </a:r>
            <a:r>
              <a:rPr lang="en-GB" dirty="0"/>
              <a:t>p)</a:t>
            </a:r>
          </a:p>
          <a:p>
            <a:pPr marL="158750" indent="0">
              <a:buNone/>
            </a:pPr>
            <a:r>
              <a:rPr lang="en-GB" dirty="0"/>
              <a:t>majority (</a:t>
            </a:r>
            <a:r>
              <a:rPr lang="en-GB" i="1" dirty="0"/>
              <a:t>large group</a:t>
            </a:r>
            <a:r>
              <a:rPr lang="en-GB" dirty="0"/>
              <a:t>) minority (</a:t>
            </a:r>
            <a:r>
              <a:rPr lang="en-GB" i="1" dirty="0"/>
              <a:t>small group)</a:t>
            </a:r>
            <a:endParaRPr lang="en-GB" dirty="0"/>
          </a:p>
          <a:p>
            <a:pPr marL="158750" indent="0">
              <a:buNone/>
            </a:pPr>
            <a:r>
              <a:rPr lang="en-GB" dirty="0"/>
              <a:t>​​Ask participants to think about the size of the group they find themselves in mostly and how does this affect them.</a:t>
            </a:r>
          </a:p>
          <a:p>
            <a:pPr marL="158750" indent="0">
              <a:buNone/>
            </a:pPr>
            <a:r>
              <a:rPr lang="en-GB" dirty="0"/>
              <a:t>Ask them to reflect on their identity and to identify any labels, assumptions or stereotypes that are made about them based on their identity. Ask students to think about what it means to "be Irish".</a:t>
            </a:r>
          </a:p>
          <a:p>
            <a:pPr marL="158750" indent="0">
              <a:buNone/>
            </a:pPr>
            <a:r>
              <a:rPr lang="en-GB" sz="1100" b="1" i="0" u="none" strike="noStrike" cap="none" dirty="0">
                <a:solidFill>
                  <a:srgbClr val="000000"/>
                </a:solidFill>
                <a:effectLst/>
                <a:latin typeface="Arial"/>
                <a:ea typeface="Arial"/>
                <a:cs typeface="Arial"/>
                <a:sym typeface="Arial"/>
              </a:rPr>
              <a:t>Video:</a:t>
            </a:r>
            <a:r>
              <a:rPr lang="en-GB" dirty="0"/>
              <a:t>  Individual World Poetry Slam Finals 2015 – Emi Mahmoud Final </a:t>
            </a:r>
            <a:r>
              <a:rPr lang="en-GB" dirty="0" err="1"/>
              <a:t>Roun</a:t>
            </a:r>
            <a:endParaRPr lang="en-GB" dirty="0"/>
          </a:p>
          <a:p>
            <a:endParaRPr lang="en-IE" dirty="0"/>
          </a:p>
        </p:txBody>
      </p:sp>
    </p:spTree>
    <p:extLst>
      <p:ext uri="{BB962C8B-B14F-4D97-AF65-F5344CB8AC3E}">
        <p14:creationId xmlns:p14="http://schemas.microsoft.com/office/powerpoint/2010/main" val="389435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478963" y="60040838"/>
            <a:ext cx="533585738" cy="300142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663329" y="380196678"/>
            <a:ext cx="5306542" cy="360186313"/>
          </a:xfrm>
          <a:prstGeom prst="rect">
            <a:avLst/>
          </a:prstGeom>
        </p:spPr>
        <p:txBody>
          <a:bodyPr/>
          <a:lstStyle/>
          <a:p>
            <a:endParaRPr lang="en-IE"/>
          </a:p>
        </p:txBody>
      </p:sp>
    </p:spTree>
    <p:extLst>
      <p:ext uri="{BB962C8B-B14F-4D97-AF65-F5344CB8AC3E}">
        <p14:creationId xmlns:p14="http://schemas.microsoft.com/office/powerpoint/2010/main" val="104960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Leave this up at the end of </a:t>
            </a:r>
            <a:r>
              <a:rPr lang="en-IE"/>
              <a:t>the workshop</a:t>
            </a:r>
            <a:endParaRPr lang="en-IE" dirty="0"/>
          </a:p>
        </p:txBody>
      </p:sp>
    </p:spTree>
    <p:extLst>
      <p:ext uri="{BB962C8B-B14F-4D97-AF65-F5344CB8AC3E}">
        <p14:creationId xmlns:p14="http://schemas.microsoft.com/office/powerpoint/2010/main" val="138689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90000"/>
              </a:lnSpc>
              <a:spcAft>
                <a:spcPts val="600"/>
              </a:spcAft>
              <a:buClr>
                <a:schemeClr val="bg1">
                  <a:lumMod val="95000"/>
                </a:schemeClr>
              </a:buClr>
            </a:pPr>
            <a:r>
              <a:rPr lang="en-US" sz="1100" b="1" i="0" u="none" strike="noStrike" kern="1200" cap="none">
                <a:solidFill>
                  <a:schemeClr val="tx1"/>
                </a:solidFill>
                <a:latin typeface="Arial"/>
                <a:ea typeface="Arial"/>
                <a:cs typeface="Arial"/>
                <a:sym typeface="Arial"/>
              </a:rPr>
              <a:t>PRIVACY</a:t>
            </a:r>
            <a:r>
              <a:rPr lang="en-US" sz="1100" b="0" i="0" u="none" strike="noStrike" kern="1200" cap="none">
                <a:solidFill>
                  <a:schemeClr val="bg1">
                    <a:lumMod val="95000"/>
                  </a:schemeClr>
                </a:solidFill>
                <a:latin typeface="Arial"/>
                <a:ea typeface="Arial"/>
                <a:cs typeface="Arial"/>
                <a:sym typeface="Arial"/>
              </a:rPr>
              <a:t> - We only share what we want to share</a:t>
            </a:r>
            <a:endParaRPr lang="en-US" sz="1100" b="1" i="0" u="none" strike="noStrike" kern="1200" cap="none">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a:solidFill>
                  <a:schemeClr val="tx1"/>
                </a:solidFill>
                <a:latin typeface="Arial"/>
                <a:ea typeface="Arial"/>
                <a:cs typeface="Arial"/>
                <a:sym typeface="Arial"/>
              </a:rPr>
              <a:t>CONFIDENTIALITY</a:t>
            </a:r>
            <a:r>
              <a:rPr lang="en-US" sz="1100" b="0" i="0" u="none" strike="noStrike" kern="1200" cap="none">
                <a:solidFill>
                  <a:schemeClr val="bg1">
                    <a:lumMod val="95000"/>
                  </a:schemeClr>
                </a:solidFill>
                <a:latin typeface="Arial"/>
                <a:ea typeface="Arial"/>
                <a:cs typeface="Arial"/>
                <a:sym typeface="Arial"/>
              </a:rPr>
              <a:t> – What is said here stays here</a:t>
            </a:r>
            <a:endParaRPr lang="en-US" sz="1100" b="1" i="0" u="none" strike="noStrike" kern="1200" cap="none">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a:solidFill>
                  <a:schemeClr val="tx1"/>
                </a:solidFill>
                <a:latin typeface="Arial"/>
                <a:ea typeface="Arial"/>
                <a:cs typeface="Arial"/>
                <a:sym typeface="Arial"/>
              </a:rPr>
              <a:t>RESPECT</a:t>
            </a:r>
            <a:r>
              <a:rPr lang="en-US" sz="1100" b="0" i="0" u="none" strike="noStrike" kern="1200" cap="none">
                <a:solidFill>
                  <a:schemeClr val="bg1">
                    <a:lumMod val="95000"/>
                  </a:schemeClr>
                </a:solidFill>
                <a:latin typeface="Arial"/>
                <a:ea typeface="Arial"/>
                <a:cs typeface="Arial"/>
                <a:sym typeface="Arial"/>
              </a:rPr>
              <a:t>- Listen when people are speaking, respect difference, and don't laugh, deride or make fun of others</a:t>
            </a:r>
            <a:endParaRPr lang="en-US" sz="1100" b="1" i="0" u="none" strike="noStrike" kern="1200" cap="none">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a:solidFill>
                  <a:schemeClr val="tx1"/>
                </a:solidFill>
                <a:latin typeface="Arial"/>
                <a:ea typeface="Arial"/>
                <a:cs typeface="Arial"/>
                <a:sym typeface="Arial"/>
              </a:rPr>
              <a:t>INCLUSION</a:t>
            </a:r>
            <a:r>
              <a:rPr lang="en-US" sz="1100" b="0" i="0" u="none" strike="noStrike" kern="1200" cap="none">
                <a:solidFill>
                  <a:schemeClr val="bg1">
                    <a:lumMod val="95000"/>
                  </a:schemeClr>
                </a:solidFill>
                <a:latin typeface="Arial"/>
                <a:ea typeface="Arial"/>
                <a:cs typeface="Arial"/>
                <a:sym typeface="Arial"/>
              </a:rPr>
              <a:t> – We make sure everybody has an opportunity to contribute and no one is left out of a group or discussion.</a:t>
            </a:r>
            <a:endParaRPr lang="en-US" sz="1100" b="1" i="0" u="none" strike="noStrike" kern="1200" cap="none">
              <a:solidFill>
                <a:schemeClr val="tx1"/>
              </a:solidFill>
              <a:latin typeface="Arial"/>
              <a:ea typeface="Arial"/>
              <a:cs typeface="Arial"/>
              <a:sym typeface="Arial"/>
            </a:endParaRPr>
          </a:p>
          <a:p>
            <a:pPr marL="0" indent="0" defTabSz="523875">
              <a:buNone/>
              <a:tabLst>
                <a:tab pos="3854450" algn="l"/>
                <a:tab pos="4305300" algn="l"/>
              </a:tabLst>
            </a:pPr>
            <a:r>
              <a:rPr lang="en-IE" sz="1100">
                <a:solidFill>
                  <a:schemeClr val="bg1">
                    <a:lumMod val="95000"/>
                  </a:schemeClr>
                </a:solidFill>
              </a:rPr>
              <a:t>Sometimes the topics and discussions can be upsetting or you have been personally </a:t>
            </a:r>
          </a:p>
          <a:p>
            <a:pPr marL="0" indent="0" defTabSz="523875">
              <a:buNone/>
              <a:tabLst>
                <a:tab pos="3854450" algn="l"/>
                <a:tab pos="4305300" algn="l"/>
              </a:tabLst>
            </a:pPr>
            <a:r>
              <a:rPr lang="en-IE" sz="1100">
                <a:solidFill>
                  <a:schemeClr val="bg1">
                    <a:lumMod val="95000"/>
                  </a:schemeClr>
                </a:solidFill>
              </a:rPr>
              <a:t>affected by them. </a:t>
            </a:r>
          </a:p>
          <a:p>
            <a:pPr marL="0" indent="0" defTabSz="523875">
              <a:buNone/>
              <a:tabLst>
                <a:tab pos="3854450" algn="l"/>
                <a:tab pos="4305300" algn="l"/>
              </a:tabLst>
            </a:pPr>
            <a:r>
              <a:rPr lang="en-IE" sz="1100">
                <a:solidFill>
                  <a:schemeClr val="bg1">
                    <a:lumMod val="95000"/>
                  </a:schemeClr>
                </a:solidFill>
              </a:rPr>
              <a:t>If you have been upset or want to just talk please come to </a:t>
            </a:r>
          </a:p>
          <a:p>
            <a:pPr marL="0" indent="0" defTabSz="523875">
              <a:buNone/>
              <a:tabLst>
                <a:tab pos="3854450" algn="l"/>
                <a:tab pos="4305300" algn="l"/>
              </a:tabLst>
            </a:pPr>
            <a:r>
              <a:rPr lang="en-IE" sz="1100">
                <a:solidFill>
                  <a:schemeClr val="bg1">
                    <a:lumMod val="95000"/>
                  </a:schemeClr>
                </a:solidFill>
              </a:rPr>
              <a:t>Vivienne for </a:t>
            </a:r>
          </a:p>
          <a:p>
            <a:pPr marL="0" indent="0" defTabSz="523875">
              <a:buNone/>
              <a:tabLst>
                <a:tab pos="3854450" algn="l"/>
                <a:tab pos="4305300" algn="l"/>
              </a:tabLst>
            </a:pPr>
            <a:r>
              <a:rPr lang="en-IE" sz="1100">
                <a:solidFill>
                  <a:schemeClr val="bg1">
                    <a:lumMod val="95000"/>
                  </a:schemeClr>
                </a:solidFill>
              </a:rPr>
              <a:t>support. </a:t>
            </a:r>
          </a:p>
          <a:p>
            <a:pPr marL="268288" defTabSz="523875">
              <a:tabLst>
                <a:tab pos="3854450" algn="l"/>
                <a:tab pos="4305300" algn="l"/>
              </a:tabLst>
            </a:pPr>
            <a:endParaRPr lang="en-IE" sz="1050">
              <a:solidFill>
                <a:schemeClr val="bg1">
                  <a:lumMod val="95000"/>
                </a:schemeClr>
              </a:solidFill>
            </a:endParaRPr>
          </a:p>
          <a:p>
            <a:endParaRPr lang="en-IE"/>
          </a:p>
        </p:txBody>
      </p:sp>
    </p:spTree>
    <p:extLst>
      <p:ext uri="{BB962C8B-B14F-4D97-AF65-F5344CB8AC3E}">
        <p14:creationId xmlns:p14="http://schemas.microsoft.com/office/powerpoint/2010/main" val="229886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The aim of this activity is to help participants better understand the causes behind displacement and migration. </a:t>
            </a:r>
            <a:endParaRPr lang="en-GB" dirty="0"/>
          </a:p>
          <a:p>
            <a:pPr marL="158750" indent="0">
              <a:buNone/>
            </a:pPr>
            <a:r>
              <a:rPr lang="en-GB" sz="1100" b="0" i="0" u="none" strike="noStrike" cap="none" dirty="0">
                <a:solidFill>
                  <a:srgbClr val="000000"/>
                </a:solidFill>
                <a:effectLst/>
                <a:latin typeface="Arial"/>
                <a:ea typeface="Arial"/>
                <a:cs typeface="Arial"/>
                <a:sym typeface="Arial"/>
              </a:rPr>
              <a:t>​</a:t>
            </a:r>
            <a:r>
              <a:rPr lang="en-GB" sz="1100" b="1" i="0" u="none" strike="noStrike" cap="none" dirty="0">
                <a:solidFill>
                  <a:srgbClr val="000000"/>
                </a:solidFill>
                <a:effectLst/>
                <a:latin typeface="Arial"/>
                <a:ea typeface="Arial"/>
                <a:cs typeface="Arial"/>
                <a:sym typeface="Arial"/>
              </a:rPr>
              <a:t>Discussion:</a:t>
            </a:r>
            <a:endParaRPr lang="en-GB" dirty="0"/>
          </a:p>
          <a:p>
            <a:pPr marL="914400" lvl="1" indent="-298450"/>
            <a:r>
              <a:rPr lang="en-GB" dirty="0"/>
              <a:t>Today 1.5 billion people are living in a state of near-permanent conflict or in zones of economic and social breakdown ​</a:t>
            </a:r>
          </a:p>
          <a:p>
            <a:pPr marL="914400" lvl="1" indent="-298450"/>
            <a:r>
              <a:rPr lang="en-GB" dirty="0"/>
              <a:t>In total, around 70.8 million people in the world are refugees or internally displaced persons (IDPs).​</a:t>
            </a:r>
          </a:p>
          <a:p>
            <a:pPr marL="914400" lvl="1" indent="-298450"/>
            <a:r>
              <a:rPr lang="en-GB" dirty="0"/>
              <a:t>refugees flee the brutalities of civil war and gang-related violence, assault, rape, recruitment to be child soldiers, disappearance and murder, climate-related issues like drought and the lack of food and water. ​</a:t>
            </a:r>
          </a:p>
          <a:p>
            <a:pPr marL="914400" lvl="1" indent="-298450"/>
            <a:r>
              <a:rPr lang="en-GB" dirty="0"/>
              <a:t>Refugees and IDPs are largely living in the country that they are from or a country that borders them​</a:t>
            </a:r>
          </a:p>
          <a:p>
            <a:pPr marL="914400" lvl="1" indent="-298450"/>
            <a:r>
              <a:rPr lang="en-GB" dirty="0"/>
              <a:t>Every day, more than 44,000 people are forced to flee their homes due to conflict or persecution. That’s 1 man, woman, or child every 2 seconds!​</a:t>
            </a:r>
          </a:p>
          <a:p>
            <a:pPr marL="914400" lvl="1" indent="-298450"/>
            <a:r>
              <a:rPr lang="en-GB" dirty="0"/>
              <a:t>85% of refugees are hosted by developing countries. The world’s richest countries only host around 5%.​</a:t>
            </a:r>
          </a:p>
          <a:p>
            <a:pPr marL="158750" indent="0">
              <a:buNone/>
            </a:pPr>
            <a:endParaRPr lang="en-GB" dirty="0"/>
          </a:p>
          <a:p>
            <a:pPr marL="158750" indent="0">
              <a:buNone/>
            </a:pPr>
            <a:r>
              <a:rPr lang="en-GB" dirty="0"/>
              <a:t>Watch one of the two videos above to introduce the class to some of the reasons why children are uprooted and forced to leave home.</a:t>
            </a:r>
          </a:p>
          <a:p>
            <a:pPr marL="158750" indent="0">
              <a:buNone/>
            </a:pPr>
            <a:endParaRPr lang="en-GB" dirty="0"/>
          </a:p>
          <a:p>
            <a:pPr marL="158750" indent="0">
              <a:buNone/>
            </a:pPr>
            <a:r>
              <a:rPr lang="en-GB" dirty="0"/>
              <a:t>What would cause you to leave Ireland, knowing you might not ever return?  War, conflict, oppression, persecution because of ethnicity, sexuality, gender, poverty, climate change / natural disasters, a better quality of life, famine, crop failure, high crime</a:t>
            </a:r>
          </a:p>
          <a:p>
            <a:pPr marL="844550" lvl="1" indent="-228600">
              <a:buFont typeface="+mj-lt"/>
              <a:buAutoNum type="arabicPeriod"/>
            </a:pPr>
            <a:r>
              <a:rPr lang="en-GB" sz="1100" b="0" i="0" u="none" strike="noStrike" cap="none" dirty="0">
                <a:solidFill>
                  <a:srgbClr val="000000"/>
                </a:solidFill>
                <a:effectLst/>
                <a:latin typeface="Arial"/>
                <a:ea typeface="Arial"/>
                <a:cs typeface="Arial"/>
                <a:sym typeface="Arial"/>
              </a:rPr>
              <a:t>​</a:t>
            </a:r>
            <a:r>
              <a:rPr lang="en-GB" dirty="0"/>
              <a:t>What emotions or impact would you be feeling when making this decision? Fear, hunger, desperation, sadness, hope, loss, dread, apprehension, shame, determination, anxiety.</a:t>
            </a:r>
          </a:p>
          <a:p>
            <a:pPr marL="844550" lvl="1" indent="-228600">
              <a:buFont typeface="+mj-lt"/>
              <a:buAutoNum type="arabicPeriod"/>
            </a:pPr>
            <a:r>
              <a:rPr lang="en-GB" dirty="0"/>
              <a:t>What forced Irish people to migrate? Famine (the late 1840s) Poverty (1900s) Employment (2000s)</a:t>
            </a:r>
          </a:p>
          <a:p>
            <a:pPr marL="844550" lvl="1" indent="-228600">
              <a:buFont typeface="+mj-lt"/>
              <a:buAutoNum type="arabicPeriod"/>
            </a:pPr>
            <a:r>
              <a:rPr lang="en-GB" dirty="0"/>
              <a:t>What would you be seeking? Safety, peace, security, job, employment, education, opportunity.</a:t>
            </a:r>
          </a:p>
          <a:p>
            <a:pPr marL="844550" lvl="1" indent="-228600">
              <a:buFont typeface="+mj-lt"/>
              <a:buAutoNum type="arabicPeriod"/>
            </a:pPr>
            <a:r>
              <a:rPr lang="en-GB" dirty="0"/>
              <a:t>Which of these is a human or child right? Refer to the Convention on the Rights of the Child </a:t>
            </a:r>
            <a:r>
              <a:rPr lang="en-GB" dirty="0">
                <a:hlinkClick r:id="rId3"/>
              </a:rPr>
              <a:t>Poster</a:t>
            </a:r>
            <a:r>
              <a:rPr lang="en-GB" dirty="0"/>
              <a:t>.</a:t>
            </a: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Activity:</a:t>
            </a:r>
            <a:r>
              <a:rPr lang="en-GB" dirty="0"/>
              <a:t> Watch one of the videos online, Based on the video, ask the participants to make up a scenario of a young refugee or migrant on the move. </a:t>
            </a:r>
          </a:p>
          <a:p>
            <a:pPr marL="158750" indent="0">
              <a:buNone/>
            </a:pPr>
            <a:endParaRPr lang="en-GB" dirty="0"/>
          </a:p>
          <a:p>
            <a:pPr marL="158750" indent="0">
              <a:buNone/>
            </a:pPr>
            <a:r>
              <a:rPr lang="en-GB" dirty="0"/>
              <a:t>The description should include:</a:t>
            </a:r>
          </a:p>
          <a:p>
            <a:pPr marL="844550" lvl="1" indent="-228600">
              <a:buFont typeface="+mj-lt"/>
              <a:buAutoNum type="arabicPeriod"/>
            </a:pPr>
            <a:r>
              <a:rPr lang="en-GB" sz="1100" b="0" i="0" u="none" strike="noStrike" cap="none" dirty="0">
                <a:solidFill>
                  <a:srgbClr val="000000"/>
                </a:solidFill>
                <a:effectLst/>
                <a:latin typeface="Arial"/>
                <a:ea typeface="Arial"/>
                <a:cs typeface="Arial"/>
                <a:sym typeface="Arial"/>
              </a:rPr>
              <a:t>​</a:t>
            </a:r>
            <a:r>
              <a:rPr lang="en-GB" dirty="0"/>
              <a:t>What country do they live in?</a:t>
            </a:r>
          </a:p>
          <a:p>
            <a:pPr marL="844550" lvl="1" indent="-228600">
              <a:buFont typeface="+mj-lt"/>
              <a:buAutoNum type="arabicPeriod"/>
            </a:pPr>
            <a:r>
              <a:rPr lang="en-GB" dirty="0"/>
              <a:t>What the situation is like in that country and why they are leaving?</a:t>
            </a:r>
          </a:p>
          <a:p>
            <a:pPr marL="844550" lvl="1" indent="-228600">
              <a:buFont typeface="+mj-lt"/>
              <a:buAutoNum type="arabicPeriod"/>
            </a:pPr>
            <a:r>
              <a:rPr lang="en-GB" dirty="0"/>
              <a:t>What their living conditions are like?</a:t>
            </a:r>
          </a:p>
          <a:p>
            <a:pPr marL="844550" lvl="1" indent="-228600">
              <a:buFont typeface="+mj-lt"/>
              <a:buAutoNum type="arabicPeriod"/>
            </a:pPr>
            <a:r>
              <a:rPr lang="en-GB" dirty="0"/>
              <a:t>What incident happened that led them to make their decision?</a:t>
            </a:r>
          </a:p>
          <a:p>
            <a:pPr marL="844550" lvl="1" indent="-228600">
              <a:buFont typeface="+mj-lt"/>
              <a:buAutoNum type="arabicPeriod"/>
            </a:pPr>
            <a:r>
              <a:rPr lang="en-GB" dirty="0"/>
              <a:t>Where they are trying to go to?</a:t>
            </a:r>
          </a:p>
          <a:p>
            <a:endParaRPr lang="en-IE" dirty="0"/>
          </a:p>
        </p:txBody>
      </p:sp>
    </p:spTree>
    <p:extLst>
      <p:ext uri="{BB962C8B-B14F-4D97-AF65-F5344CB8AC3E}">
        <p14:creationId xmlns:p14="http://schemas.microsoft.com/office/powerpoint/2010/main" val="98774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dirty="0"/>
              <a:t>Today 1.5 billion people are living in a state of near permanent conflict or in zones of economic and social breakdown </a:t>
            </a:r>
          </a:p>
          <a:p>
            <a:pPr marL="742950" lvl="1" indent="-285750">
              <a:buFont typeface="Arial,Sans-Serif"/>
              <a:buChar char="•"/>
            </a:pPr>
            <a:r>
              <a:rPr lang="en-US" dirty="0"/>
              <a:t>In total, around 68.5 million people in the world are refugees or internally displaced persons (IDPs).</a:t>
            </a:r>
          </a:p>
          <a:p>
            <a:pPr marL="742950" lvl="1" indent="-285750">
              <a:buFont typeface="Arial,Sans-Serif"/>
              <a:buChar char="•"/>
            </a:pPr>
            <a:r>
              <a:rPr lang="en-US" dirty="0"/>
              <a:t>refugees pouring into Europe from the Middle East is but one manifestation of this crisis. They flee the brutalities of civil war and gang-related violence, assault, rape, recruitment to be child soldiers, disappearance and murder, climate related issues like drought and the lack of food and water. </a:t>
            </a:r>
          </a:p>
          <a:p>
            <a:pPr lvl="1" indent="0">
              <a:buNone/>
            </a:pPr>
            <a:endParaRPr lang="en-US" dirty="0"/>
          </a:p>
          <a:p>
            <a:pPr marL="285750" indent="-285750">
              <a:buFont typeface="Arial,Sans-Serif"/>
              <a:buChar char="•"/>
            </a:pPr>
            <a:r>
              <a:rPr lang="en-US" dirty="0"/>
              <a:t>A recorded 63 million children were not enrolled in any form of education. Of these children, half of them live in conflict affected areas. The impact of conflict has shown to take away the rights of children. </a:t>
            </a:r>
          </a:p>
          <a:p>
            <a:pPr marL="742950" lvl="1" indent="-285750">
              <a:buFont typeface="Arial,Sans-Serif"/>
              <a:buChar char="•"/>
            </a:pPr>
            <a:r>
              <a:rPr lang="en-US" dirty="0"/>
              <a:t> 90% of girls living in conflict will not attend secondary school.</a:t>
            </a:r>
          </a:p>
          <a:p>
            <a:pPr marL="742950" lvl="1" indent="-285750">
              <a:buFont typeface="Arial,Sans-Serif"/>
              <a:buChar char="•"/>
            </a:pPr>
            <a:endParaRPr lang="en-US" dirty="0"/>
          </a:p>
          <a:p>
            <a:pPr marL="285750" indent="-285750">
              <a:buFont typeface="Arial,Sans-Serif"/>
              <a:buChar char="•"/>
            </a:pPr>
            <a:r>
              <a:rPr lang="en-US" dirty="0"/>
              <a:t>Refugees and IDPs are largely living in the country that they are from or a country that borders them</a:t>
            </a:r>
          </a:p>
          <a:p>
            <a:pPr marL="742950" lvl="1" indent="-285750">
              <a:buFont typeface="Arial,Sans-Serif"/>
              <a:buChar char="•"/>
            </a:pPr>
            <a:r>
              <a:rPr lang="en-US" dirty="0"/>
              <a:t>Every day, more than 44,000 people are forced to flee their homes due to conflict or persecution. That’s 1 man, woman, or child every 2 seconds!</a:t>
            </a:r>
          </a:p>
          <a:p>
            <a:pPr marL="742950" lvl="1" indent="-285750">
              <a:buFont typeface="Arial,Sans-Serif"/>
              <a:buChar char="•"/>
            </a:pPr>
            <a:r>
              <a:rPr lang="en-US" dirty="0"/>
              <a:t>85% of refugees are hosted by developing countries. The world’s richest countries only host around 5%.</a:t>
            </a:r>
          </a:p>
          <a:p>
            <a:pPr marL="158750" indent="0">
              <a:buNone/>
            </a:pPr>
            <a:r>
              <a:rPr lang="en-US" dirty="0"/>
              <a:t>The refugee and migrant crises track the stress lines of today’s world. Societies and countries face fractures caused by conflict and violence, poverty, climate change and demographic change, not to mention technology which downloads images of affluence into just about every home. </a:t>
            </a:r>
          </a:p>
          <a:p>
            <a:pPr>
              <a:buNone/>
            </a:pPr>
            <a:endParaRPr lang="en-US" dirty="0"/>
          </a:p>
        </p:txBody>
      </p:sp>
    </p:spTree>
    <p:extLst>
      <p:ext uri="{BB962C8B-B14F-4D97-AF65-F5344CB8AC3E}">
        <p14:creationId xmlns:p14="http://schemas.microsoft.com/office/powerpoint/2010/main" val="370400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How does this impact on children</a:t>
            </a:r>
          </a:p>
          <a:p>
            <a:pPr marL="158750" indent="0">
              <a:buNone/>
            </a:pPr>
            <a:endParaRPr lang="en-US" b="1" dirty="0"/>
          </a:p>
          <a:p>
            <a:pPr marL="158750" indent="0">
              <a:buNone/>
            </a:pPr>
            <a:r>
              <a:rPr lang="en-US" b="1" dirty="0"/>
              <a:t>Children in conflicts:</a:t>
            </a:r>
            <a:r>
              <a:rPr lang="en-US" dirty="0"/>
              <a:t> </a:t>
            </a:r>
          </a:p>
          <a:p>
            <a:pPr marL="158750" indent="0">
              <a:buNone/>
            </a:pPr>
            <a:r>
              <a:rPr lang="en-US" dirty="0"/>
              <a:t>Fifteen new conflicts have broken out or reignited in the past five years, and the numbers of protracted emergencies –conflicts that have lasted for over five years –are also growing. </a:t>
            </a:r>
          </a:p>
          <a:p>
            <a:pPr marL="158750" indent="0">
              <a:buNone/>
            </a:pPr>
            <a:endParaRPr lang="en-US" b="1" dirty="0"/>
          </a:p>
          <a:p>
            <a:pPr marL="158750" indent="0">
              <a:buNone/>
            </a:pPr>
            <a:r>
              <a:rPr lang="en-US" b="1" dirty="0"/>
              <a:t>Children in poverty:</a:t>
            </a:r>
            <a:r>
              <a:rPr lang="en-US" dirty="0"/>
              <a:t> </a:t>
            </a:r>
          </a:p>
          <a:p>
            <a:pPr marL="628650" lvl="1" indent="-171450"/>
            <a:r>
              <a:rPr lang="en-US" dirty="0"/>
              <a:t>Nearly half of the 700 million people living in extreme poverty are children and most live in rural areas. Sub-Saharan Africa accounts for half of the global poor. Poverty is declining in all regions but it is becoming deeper and more entrenched in countries that are either conflict ridden or overly dependent on commodity exports. The number of young children from poor households is particularly pronounced in the lowest-income countries, where more than half of children under age 12 live in extreme poverty. </a:t>
            </a:r>
          </a:p>
          <a:p>
            <a:pPr marL="457200" lvl="1" indent="0">
              <a:buNone/>
            </a:pPr>
            <a:endParaRPr lang="en-US" dirty="0"/>
          </a:p>
          <a:p>
            <a:pPr marL="628650" lvl="1" indent="-171450"/>
            <a:r>
              <a:rPr lang="en-US" dirty="0"/>
              <a:t>The demographic bulge in the developing world is another major driver of migration, both legal and illegal. A billion children will be living in Africa by 2050. UNICEF research from West and Central Africa and the Horn of Africa identifies poverty and a lack of employment opportunities as the main reason that young people move. More than 75 percent of the migration is within Africa. Less than 20% of migrants journey outside the regions. </a:t>
            </a:r>
          </a:p>
          <a:p>
            <a:pPr marL="158750" indent="0">
              <a:buNone/>
            </a:pPr>
            <a:endParaRPr lang="en-US" b="1" dirty="0"/>
          </a:p>
          <a:p>
            <a:pPr marL="158750" indent="0">
              <a:buNone/>
            </a:pPr>
            <a:r>
              <a:rPr lang="en-US" b="1" dirty="0"/>
              <a:t>Children in a climate crisis: </a:t>
            </a:r>
            <a:endParaRPr lang="en-US" dirty="0"/>
          </a:p>
          <a:p>
            <a:pPr marL="171450" indent="-171450"/>
            <a:r>
              <a:rPr lang="en-US" dirty="0"/>
              <a:t>The current El Niño demonstrates how climate change will create new migration dynamics. To date, it has put at risk 11 million children in East and Southern Africa, 3.5 million in Central and South America and 2.4 million in the Pacific. Added to this is a body of evidence which forecasts that climate change will increase the intensity and frequency of natural disasters and create even move imperatives to move. In the coming decade, climate-change related events are projected to impact on 200 million children ― a tripling of current numbers. More children will be denied their most basic rights and made even more vulnerable. Most are concentrated in those countries that can least handle these challenges —and faced by those citizens and communities least able to survive them: the poorest, the most marginalized, and, everywhere, the children. Potentially each and every one of them could then be forced to move. </a:t>
            </a:r>
          </a:p>
          <a:p>
            <a:pPr marL="171450" indent="-171450"/>
            <a:endParaRPr lang="en-US" dirty="0"/>
          </a:p>
          <a:p>
            <a:pPr marL="171450" indent="-171450"/>
            <a:r>
              <a:rPr lang="en-US" dirty="0"/>
              <a:t>Last year alone, more than 5,000 men, women, and even unaccompanied children lost their lives during their search for safety and a better life.</a:t>
            </a:r>
          </a:p>
          <a:p>
            <a:pPr marL="171450" indent="-171450"/>
            <a:r>
              <a:rPr lang="en-US" dirty="0"/>
              <a:t>Two refugee crises that have made headlines this year are the crisis in Venezuela and ongoing unrest in the Democratic Republic of Congo (DRC.)</a:t>
            </a:r>
          </a:p>
          <a:p>
            <a:pPr marL="171450" indent="-171450"/>
            <a:endParaRPr lang="en-US" dirty="0"/>
          </a:p>
          <a:p>
            <a:pPr>
              <a:buNone/>
            </a:pPr>
            <a:r>
              <a:rPr lang="en-US" dirty="0"/>
              <a:t>REFUGEES AND HUMAN RIGHTS</a:t>
            </a:r>
          </a:p>
          <a:p>
            <a:pPr marL="171450" indent="-171450"/>
            <a:r>
              <a:rPr lang="en-US" dirty="0"/>
              <a:t>Seeking asylum in other countries is a human right recognized by Article 14 of the Universal Declaration of Human Rights. Countries that have ratified the 1951 Refugee Convention are obligated to protect refugees in their territory.</a:t>
            </a:r>
          </a:p>
          <a:p>
            <a:pPr marL="171450" indent="-171450"/>
            <a:r>
              <a:rPr lang="en-US" dirty="0"/>
              <a:t>Refugees and asylum seekers have numerous rights, including the right to: not get sent back to their home country; not be punished for illegally entering countries that are party to the Convention and Protocol; housing; work; access to education; access to public assistance; access to courts; get identification and travel documents. (CNN)</a:t>
            </a:r>
          </a:p>
          <a:p>
            <a:pPr marL="0" indent="0">
              <a:buNone/>
            </a:pPr>
            <a:endParaRPr lang="en-US" dirty="0"/>
          </a:p>
          <a:p>
            <a:pPr marL="158750" indent="0">
              <a:buNone/>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What articles in the Convention are threatened by displacement? ​</a:t>
            </a:r>
          </a:p>
          <a:p>
            <a:pPr marL="158750" indent="0">
              <a:buNone/>
            </a:pPr>
            <a:r>
              <a:rPr lang="en-IE" dirty="0"/>
              <a:t> </a:t>
            </a:r>
          </a:p>
        </p:txBody>
      </p:sp>
    </p:spTree>
    <p:extLst>
      <p:ext uri="{BB962C8B-B14F-4D97-AF65-F5344CB8AC3E}">
        <p14:creationId xmlns:p14="http://schemas.microsoft.com/office/powerpoint/2010/main" val="66960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 Children represent a disproportionate and growing proportion of those who have sought refuge outside their countries of birth: they make up about a third of the global population but about half of all refugees. In 2015 around 45 per cent of all child refugees under UNHCR’s protection came from Syria and Afghanistan.</a:t>
            </a:r>
            <a:br>
              <a:rPr lang="en-US" sz="1100" b="0" i="0" u="none" strike="noStrike" cap="none">
                <a:solidFill>
                  <a:srgbClr val="000000"/>
                </a:solidFill>
                <a:effectLst/>
                <a:latin typeface="Arial"/>
                <a:ea typeface="Arial"/>
                <a:cs typeface="Arial"/>
                <a:sym typeface="Arial"/>
              </a:rPr>
            </a:br>
            <a:r>
              <a:rPr lang="en-US" sz="1100" b="0" i="0" u="none" strike="noStrike" cap="none">
                <a:solidFill>
                  <a:srgbClr val="000000"/>
                </a:solidFill>
                <a:effectLst/>
                <a:latin typeface="Arial"/>
                <a:ea typeface="Arial"/>
                <a:cs typeface="Arial"/>
                <a:sym typeface="Arial"/>
              </a:rPr>
              <a:t>• 28 million children have been driven from their homes by violence and conflict within and across borders, including 10 million child refugees; 1 million asylum-seekers whose refugee status has not yet been determined; and an estimated 17 million children displaced within their own countries – children in dire need of humanitarian assistance and access to critical services.</a:t>
            </a:r>
            <a:br>
              <a:rPr lang="en-US" sz="1100" b="0" i="0" u="none" strike="noStrike" cap="none">
                <a:solidFill>
                  <a:srgbClr val="000000"/>
                </a:solidFill>
                <a:effectLst/>
                <a:latin typeface="Arial"/>
                <a:ea typeface="Arial"/>
                <a:cs typeface="Arial"/>
                <a:sym typeface="Arial"/>
              </a:rPr>
            </a:br>
            <a:r>
              <a:rPr lang="en-US" sz="1100" b="0" i="0" u="none" strike="noStrike" cap="none">
                <a:solidFill>
                  <a:srgbClr val="000000"/>
                </a:solidFill>
                <a:effectLst/>
                <a:latin typeface="Arial"/>
                <a:ea typeface="Arial"/>
                <a:cs typeface="Arial"/>
                <a:sym typeface="Arial"/>
              </a:rPr>
              <a:t>• More and more children are crossing borders on their own. In 2015, over 100,000 unaccompanied minors applied for asylum in 78 countries – triple the number in 2014. Unaccompanied children are among those at the highest risk of exploitation and abuse, including by smugglers and traffickers.</a:t>
            </a:r>
          </a:p>
          <a:p>
            <a:r>
              <a:rPr lang="en-US" sz="1100" b="0" i="0" u="none" strike="noStrike" cap="none">
                <a:solidFill>
                  <a:srgbClr val="000000"/>
                </a:solidFill>
                <a:effectLst/>
                <a:latin typeface="Arial"/>
                <a:ea typeface="Arial"/>
                <a:cs typeface="Arial"/>
                <a:sym typeface="Arial"/>
              </a:rPr>
              <a:t>• About 20 million other international child migrants have left their homes for a variety of reasons including extreme poverty or gang violence. Many are at particular risk of abuse and detention because they have no documentation, have uncertain legal status, and there is no systematic tracking and monitoring of their well-being – children falling through the cracks.</a:t>
            </a:r>
          </a:p>
          <a:p>
            <a:pPr rtl="0" fontAlgn="base"/>
            <a:r>
              <a:rPr lang="en-US" sz="1100" b="0" i="0" u="none" strike="noStrike" cap="none">
                <a:solidFill>
                  <a:srgbClr val="000000"/>
                </a:solidFill>
                <a:effectLst/>
                <a:latin typeface="Arial"/>
                <a:ea typeface="Arial"/>
                <a:cs typeface="Arial"/>
                <a:sym typeface="Arial"/>
              </a:rPr>
              <a:t>​A recorded 63 million children were not enrolled in any form of education. Of these children, half of them live in conflict affected areas. The impact of conflict has shown to take away the rights of children. ​</a:t>
            </a:r>
          </a:p>
          <a:p>
            <a:pPr rtl="0" fontAlgn="base"/>
            <a:r>
              <a:rPr lang="en-US" sz="1100" b="0" i="0" u="none" strike="noStrike" cap="none">
                <a:solidFill>
                  <a:srgbClr val="000000"/>
                </a:solidFill>
                <a:effectLst/>
                <a:latin typeface="Arial"/>
                <a:ea typeface="Arial"/>
                <a:cs typeface="Arial"/>
                <a:sym typeface="Arial"/>
              </a:rPr>
              <a:t> 90% of girls living in conflict will not attend secondary school.​</a:t>
            </a:r>
          </a:p>
          <a:p>
            <a:endParaRPr lang="en-IE"/>
          </a:p>
        </p:txBody>
      </p:sp>
    </p:spTree>
    <p:extLst>
      <p:ext uri="{BB962C8B-B14F-4D97-AF65-F5344CB8AC3E}">
        <p14:creationId xmlns:p14="http://schemas.microsoft.com/office/powerpoint/2010/main" val="232759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Today we are going to bring your through the experiences of refugees as the journey to find safety and their stories of arrival and settling in to a new home here in Ireland. The stories you hear are all real stories of people like you and me and how they survived, BUT FIRST I WANT YOU TO PACK YOUR BAG. </a:t>
            </a:r>
          </a:p>
        </p:txBody>
      </p:sp>
    </p:spTree>
    <p:extLst>
      <p:ext uri="{BB962C8B-B14F-4D97-AF65-F5344CB8AC3E}">
        <p14:creationId xmlns:p14="http://schemas.microsoft.com/office/powerpoint/2010/main" val="407014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first story is that of Rania</a:t>
            </a:r>
          </a:p>
        </p:txBody>
      </p:sp>
    </p:spTree>
    <p:extLst>
      <p:ext uri="{BB962C8B-B14F-4D97-AF65-F5344CB8AC3E}">
        <p14:creationId xmlns:p14="http://schemas.microsoft.com/office/powerpoint/2010/main" val="27909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1" i="0" u="none" strike="noStrike" cap="none">
                <a:solidFill>
                  <a:srgbClr val="000000"/>
                </a:solidFill>
                <a:effectLst/>
                <a:latin typeface="Arial"/>
                <a:ea typeface="Arial"/>
                <a:cs typeface="Arial"/>
                <a:sym typeface="Arial"/>
              </a:rPr>
              <a:t>Walking Debate:</a:t>
            </a:r>
            <a:r>
              <a:rPr lang="en-US" sz="1100" b="0" i="0" u="none" strike="noStrike" cap="none">
                <a:solidFill>
                  <a:srgbClr val="000000"/>
                </a:solidFill>
                <a:effectLst/>
                <a:latin typeface="Arial"/>
                <a:ea typeface="Arial"/>
                <a:cs typeface="Arial"/>
                <a:sym typeface="Arial"/>
              </a:rPr>
              <a:t> Should Ireland take in more refugees given that we have so many problems, like our housing crisis and healthcare crisis? </a:t>
            </a:r>
          </a:p>
          <a:p>
            <a:pPr fontAlgn="base"/>
            <a:r>
              <a:rPr lang="en-US" sz="1100" b="0" i="0" u="none" strike="noStrike" cap="none">
                <a:solidFill>
                  <a:srgbClr val="000000"/>
                </a:solidFill>
                <a:effectLst/>
                <a:latin typeface="Arial"/>
                <a:ea typeface="Arial"/>
                <a:cs typeface="Arial"/>
                <a:sym typeface="Arial"/>
              </a:rPr>
              <a:t> </a:t>
            </a:r>
          </a:p>
          <a:p>
            <a:pPr fontAlgn="base"/>
            <a:r>
              <a:rPr lang="en-US" sz="1100" b="1" i="0" u="none" strike="noStrike" cap="none">
                <a:solidFill>
                  <a:srgbClr val="000000"/>
                </a:solidFill>
                <a:effectLst/>
                <a:latin typeface="Arial"/>
                <a:ea typeface="Arial"/>
                <a:cs typeface="Arial"/>
                <a:sym typeface="Arial"/>
              </a:rPr>
              <a:t>We can't afford to?- </a:t>
            </a:r>
            <a:r>
              <a:rPr lang="en-US" sz="1100" b="0" i="0" u="none" strike="noStrike" cap="none">
                <a:solidFill>
                  <a:srgbClr val="000000"/>
                </a:solidFill>
                <a:effectLst/>
                <a:latin typeface="Arial"/>
                <a:ea typeface="Arial"/>
                <a:cs typeface="Arial"/>
                <a:sym typeface="Arial"/>
              </a:rPr>
              <a:t>Ireland is one of the wealthiest nations in the world. In 2018, Ireland ranks 8th wealthiest </a:t>
            </a:r>
            <a:r>
              <a:rPr lang="en-US" sz="1100" b="0" i="0" u="none" strike="noStrike" cap="none" err="1">
                <a:solidFill>
                  <a:srgbClr val="000000"/>
                </a:solidFill>
                <a:effectLst/>
                <a:latin typeface="Arial"/>
                <a:ea typeface="Arial"/>
                <a:cs typeface="Arial"/>
                <a:sym typeface="Arial"/>
              </a:rPr>
              <a:t>amoung</a:t>
            </a:r>
            <a:r>
              <a:rPr lang="en-US" sz="1100" b="0" i="0" u="none" strike="noStrike" cap="none">
                <a:solidFill>
                  <a:srgbClr val="000000"/>
                </a:solidFill>
                <a:effectLst/>
                <a:latin typeface="Arial"/>
                <a:ea typeface="Arial"/>
                <a:cs typeface="Arial"/>
                <a:sym typeface="Arial"/>
              </a:rPr>
              <a:t> all nations on the global ranking scale: Inclusive Development Index (IDI) If Ireland can't afford to, how come other countries can?</a:t>
            </a:r>
          </a:p>
          <a:p>
            <a:pPr fontAlgn="base"/>
            <a:r>
              <a:rPr lang="en-US" sz="1100" b="0" i="0" u="none" strike="noStrike" cap="none">
                <a:solidFill>
                  <a:srgbClr val="000000"/>
                </a:solidFill>
                <a:effectLst/>
                <a:latin typeface="Arial"/>
                <a:ea typeface="Arial"/>
                <a:cs typeface="Arial"/>
                <a:sym typeface="Arial"/>
              </a:rPr>
              <a:t>​</a:t>
            </a:r>
          </a:p>
          <a:p>
            <a:pPr fontAlgn="base"/>
            <a:r>
              <a:rPr lang="en-US" sz="1100" b="0" i="0" u="none" strike="noStrike" cap="none">
                <a:solidFill>
                  <a:srgbClr val="000000"/>
                </a:solidFill>
                <a:effectLst/>
                <a:latin typeface="Arial"/>
                <a:ea typeface="Arial"/>
                <a:cs typeface="Arial"/>
                <a:sym typeface="Arial"/>
              </a:rPr>
              <a:t>Turkey hosted almost 3 million refugees in 2016, the largest population of any country. Refugee numbers climbed by nearly half a million - from 2.5 million to 2.9 million - in the space of a year. (UNHCR) In terms of percentage of their population, that would be the equivalent of Ireland receiving 250,000.</a:t>
            </a:r>
          </a:p>
          <a:p>
            <a:pPr fontAlgn="base"/>
            <a:r>
              <a:rPr lang="en-US" sz="1100" b="0" i="0" u="none" strike="noStrike" cap="none">
                <a:solidFill>
                  <a:srgbClr val="000000"/>
                </a:solidFill>
                <a:effectLst/>
                <a:latin typeface="Arial"/>
                <a:ea typeface="Arial"/>
                <a:cs typeface="Arial"/>
                <a:sym typeface="Arial"/>
              </a:rPr>
              <a:t>​</a:t>
            </a:r>
          </a:p>
          <a:p>
            <a:pPr fontAlgn="base"/>
            <a:r>
              <a:rPr lang="en-US" sz="1100" b="1" i="0" u="none" strike="noStrike" cap="none">
                <a:solidFill>
                  <a:srgbClr val="000000"/>
                </a:solidFill>
                <a:effectLst/>
                <a:latin typeface="Arial"/>
                <a:ea typeface="Arial"/>
                <a:cs typeface="Arial"/>
                <a:sym typeface="Arial"/>
              </a:rPr>
              <a:t>We are taking our fair share- </a:t>
            </a:r>
            <a:r>
              <a:rPr lang="en-US" sz="1100" b="0" i="0" u="none" strike="noStrike" cap="none">
                <a:solidFill>
                  <a:srgbClr val="000000"/>
                </a:solidFill>
                <a:effectLst/>
                <a:latin typeface="Arial"/>
                <a:ea typeface="Arial"/>
                <a:cs typeface="Arial"/>
                <a:sym typeface="Arial"/>
              </a:rPr>
              <a:t>The Government has failed to meet its original pledge of bringing 4,000 asylum seekers into the country by the end of 2017.  A total of 1,337 men, women and children have arrived in </a:t>
            </a:r>
            <a:r>
              <a:rPr lang="en-US" sz="1100" b="0" i="0" u="none" strike="noStrike" cap="none">
                <a:solidFill>
                  <a:srgbClr val="000000"/>
                </a:solidFill>
                <a:effectLst/>
                <a:latin typeface="Arial"/>
                <a:ea typeface="Arial"/>
                <a:cs typeface="Arial"/>
                <a:sym typeface="Arial"/>
                <a:hlinkClick r:id="rId3"/>
              </a:rPr>
              <a:t>Ireland</a:t>
            </a:r>
            <a:r>
              <a:rPr lang="en-US" sz="1100" b="0" i="0" u="none" strike="noStrike" cap="none">
                <a:solidFill>
                  <a:srgbClr val="000000"/>
                </a:solidFill>
                <a:effectLst/>
                <a:latin typeface="Arial"/>
                <a:ea typeface="Arial"/>
                <a:cs typeface="Arial"/>
                <a:sym typeface="Arial"/>
              </a:rPr>
              <a:t> under the State’s refugee protection programme since 2015, less than half the original pledge made by the Government.</a:t>
            </a:r>
          </a:p>
          <a:p>
            <a:pPr fontAlgn="base"/>
            <a:r>
              <a:rPr lang="en-US" sz="1100" b="0" i="0" u="none" strike="noStrike" cap="none">
                <a:solidFill>
                  <a:srgbClr val="000000"/>
                </a:solidFill>
                <a:effectLst/>
                <a:latin typeface="Arial"/>
                <a:ea typeface="Arial"/>
                <a:cs typeface="Arial"/>
                <a:sym typeface="Arial"/>
              </a:rPr>
              <a:t>As a percentage of our population, Ireland ranks 29th out of 45 European countries in receiving asylum seekers and refugees.  Asylum seekers comprise 0.01% of the Irish population (that is 1 out of every 10,000 people is an asylum seeker).</a:t>
            </a:r>
          </a:p>
          <a:p>
            <a:pPr fontAlgn="base"/>
            <a:r>
              <a:rPr lang="en-US" sz="1100" b="0" i="0" u="none" strike="noStrike" cap="none">
                <a:solidFill>
                  <a:srgbClr val="000000"/>
                </a:solidFill>
                <a:effectLst/>
                <a:latin typeface="Arial"/>
                <a:ea typeface="Arial"/>
                <a:cs typeface="Arial"/>
                <a:sym typeface="Arial"/>
              </a:rPr>
              <a:t>In Lebanon, one in six people was a refugee in 2016 meaning that the country had the largest number of displaced people relative to its own population. </a:t>
            </a:r>
          </a:p>
          <a:p>
            <a:pPr fontAlgn="base"/>
            <a:r>
              <a:rPr lang="en-US" sz="1100" b="0" i="0" u="none" strike="noStrike" cap="none">
                <a:solidFill>
                  <a:srgbClr val="000000"/>
                </a:solidFill>
                <a:effectLst/>
                <a:latin typeface="Arial"/>
                <a:ea typeface="Arial"/>
                <a:cs typeface="Arial"/>
                <a:sym typeface="Arial"/>
              </a:rPr>
              <a:t>Globally, the number of refugees and internally displaced people reached 65 million for the first time, with 86% in developing countries without adequate resources to help them. (World Economic Forum)</a:t>
            </a:r>
          </a:p>
          <a:p>
            <a:pPr fontAlgn="base"/>
            <a:r>
              <a:rPr lang="en-US" sz="1100" b="1" i="0" u="none" strike="noStrike" cap="none">
                <a:solidFill>
                  <a:srgbClr val="000000"/>
                </a:solidFill>
                <a:effectLst/>
                <a:latin typeface="Arial"/>
                <a:ea typeface="Arial"/>
                <a:cs typeface="Arial"/>
                <a:sym typeface="Arial"/>
              </a:rPr>
              <a:t>Ireland is too small of a country to take in more refugees</a:t>
            </a:r>
            <a:endParaRPr lang="en-US" sz="1100" b="0" i="0" u="none" strike="noStrike" cap="none">
              <a:solidFill>
                <a:srgbClr val="000000"/>
              </a:solidFill>
              <a:effectLst/>
              <a:latin typeface="Arial"/>
              <a:ea typeface="Arial"/>
              <a:cs typeface="Arial"/>
              <a:sym typeface="Arial"/>
            </a:endParaRPr>
          </a:p>
          <a:p>
            <a:pPr fontAlgn="base"/>
            <a:r>
              <a:rPr lang="en-US" sz="1100" b="0" i="0" u="none" strike="noStrike" cap="none">
                <a:solidFill>
                  <a:srgbClr val="000000"/>
                </a:solidFill>
                <a:effectLst/>
                <a:latin typeface="Arial"/>
                <a:ea typeface="Arial"/>
                <a:cs typeface="Arial"/>
                <a:sym typeface="Arial"/>
              </a:rPr>
              <a:t>Ireland used to have a population of over 8 million, Current population of the Republic is 4.5 million.  Ireland has a population density of 65 people per square km (compared to the UK’s population density of 260 people per square km).</a:t>
            </a:r>
          </a:p>
          <a:p>
            <a:pPr fontAlgn="base"/>
            <a:r>
              <a:rPr lang="en-US" sz="1100" b="1" i="0" u="none" strike="noStrike" cap="none">
                <a:solidFill>
                  <a:srgbClr val="000000"/>
                </a:solidFill>
                <a:effectLst/>
                <a:latin typeface="Arial"/>
                <a:ea typeface="Arial"/>
                <a:cs typeface="Arial"/>
                <a:sym typeface="Arial"/>
              </a:rPr>
              <a:t>Ireland's economy will be hurt by taking in more refugees</a:t>
            </a:r>
            <a:endParaRPr lang="en-US" sz="1100" b="0" i="0" u="none" strike="noStrike" cap="none">
              <a:solidFill>
                <a:srgbClr val="000000"/>
              </a:solidFill>
              <a:effectLst/>
              <a:latin typeface="Arial"/>
              <a:ea typeface="Arial"/>
              <a:cs typeface="Arial"/>
              <a:sym typeface="Arial"/>
            </a:endParaRPr>
          </a:p>
          <a:p>
            <a:pPr fontAlgn="base"/>
            <a:r>
              <a:rPr lang="en-US" sz="1100" b="0" i="0" u="none" strike="noStrike" cap="none">
                <a:solidFill>
                  <a:srgbClr val="000000"/>
                </a:solidFill>
                <a:effectLst/>
                <a:latin typeface="Arial"/>
                <a:ea typeface="Arial"/>
                <a:cs typeface="Arial"/>
                <a:sym typeface="Arial"/>
              </a:rPr>
              <a:t>The OECD, a club of mostly rich countries, assessed the effect of immigrants on its members’ finances in 2007-09. It found they made a net fiscal contribution of around 0.35% of GDP on average, with relatively little variation from country to country. (The Economist) </a:t>
            </a:r>
          </a:p>
          <a:p>
            <a:pPr marL="158750" indent="0" fontAlgn="base">
              <a:buNone/>
            </a:pP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773279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AEF4-52C2-49C4-AC85-843FE50AC8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291A57AC-47F1-40C6-B86A-5E499CAC1AE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9" name="Date Placeholder 8">
            <a:extLst>
              <a:ext uri="{FF2B5EF4-FFF2-40B4-BE49-F238E27FC236}">
                <a16:creationId xmlns:a16="http://schemas.microsoft.com/office/drawing/2014/main" id="{107431C2-62B6-4B40-B32D-659241472DE9}"/>
              </a:ext>
            </a:extLst>
          </p:cNvPr>
          <p:cNvSpPr>
            <a:spLocks noGrp="1"/>
          </p:cNvSpPr>
          <p:nvPr>
            <p:ph type="dt" sz="half" idx="10"/>
          </p:nvPr>
        </p:nvSpPr>
        <p:spPr/>
        <p:txBody>
          <a:bodyPr/>
          <a:lstStyle/>
          <a:p>
            <a:fld id="{E31D58C3-6A20-4B7F-941B-17E6611043DB}" type="datetimeFigureOut">
              <a:rPr lang="en-IE" smtClean="0"/>
              <a:t>30/07/2020</a:t>
            </a:fld>
            <a:endParaRPr lang="en-IE"/>
          </a:p>
        </p:txBody>
      </p:sp>
      <p:sp>
        <p:nvSpPr>
          <p:cNvPr id="10" name="Footer Placeholder 9">
            <a:extLst>
              <a:ext uri="{FF2B5EF4-FFF2-40B4-BE49-F238E27FC236}">
                <a16:creationId xmlns:a16="http://schemas.microsoft.com/office/drawing/2014/main" id="{593B9E00-A46A-4F30-8737-9317F5365644}"/>
              </a:ext>
            </a:extLst>
          </p:cNvPr>
          <p:cNvSpPr>
            <a:spLocks noGrp="1"/>
          </p:cNvSpPr>
          <p:nvPr>
            <p:ph type="ftr" sz="quarter" idx="11"/>
          </p:nvPr>
        </p:nvSpPr>
        <p:spPr>
          <a:xfrm>
            <a:off x="3028950" y="4600575"/>
            <a:ext cx="3086100" cy="440532"/>
          </a:xfrm>
        </p:spPr>
        <p:txBody>
          <a:bodyPr/>
          <a:lstStyle/>
          <a:p>
            <a:endParaRPr lang="en-IE"/>
          </a:p>
        </p:txBody>
      </p:sp>
      <p:sp>
        <p:nvSpPr>
          <p:cNvPr id="11" name="Slide Number Placeholder 10">
            <a:extLst>
              <a:ext uri="{FF2B5EF4-FFF2-40B4-BE49-F238E27FC236}">
                <a16:creationId xmlns:a16="http://schemas.microsoft.com/office/drawing/2014/main" id="{5F3D8009-17A3-4EB2-A687-703C983473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2" name="Picture 11">
            <a:extLst>
              <a:ext uri="{FF2B5EF4-FFF2-40B4-BE49-F238E27FC236}">
                <a16:creationId xmlns:a16="http://schemas.microsoft.com/office/drawing/2014/main" id="{7E92F5FF-B4C0-42D0-A803-84002FC45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7950" y="4405077"/>
            <a:ext cx="2321719" cy="499108"/>
          </a:xfrm>
          <a:prstGeom prst="rect">
            <a:avLst/>
          </a:prstGeom>
        </p:spPr>
      </p:pic>
    </p:spTree>
    <p:extLst>
      <p:ext uri="{BB962C8B-B14F-4D97-AF65-F5344CB8AC3E}">
        <p14:creationId xmlns:p14="http://schemas.microsoft.com/office/powerpoint/2010/main" val="7155696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E1E4-372F-4700-8493-84DE30081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8B8CF-B18F-4F60-99F1-C98B4915DE3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IE"/>
          </a:p>
        </p:txBody>
      </p:sp>
      <p:sp>
        <p:nvSpPr>
          <p:cNvPr id="4" name="Text Placeholder 3">
            <a:extLst>
              <a:ext uri="{FF2B5EF4-FFF2-40B4-BE49-F238E27FC236}">
                <a16:creationId xmlns:a16="http://schemas.microsoft.com/office/drawing/2014/main" id="{FD290549-C66F-4675-9224-4524CCD127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0D1992F-268F-44E8-A84B-360CBC435881}"/>
              </a:ext>
            </a:extLst>
          </p:cNvPr>
          <p:cNvSpPr>
            <a:spLocks noGrp="1"/>
          </p:cNvSpPr>
          <p:nvPr>
            <p:ph type="dt" sz="half" idx="10"/>
          </p:nvPr>
        </p:nvSpPr>
        <p:spPr/>
        <p:txBody>
          <a:bodyPr/>
          <a:lstStyle/>
          <a:p>
            <a:fld id="{C9CAD897-D46E-4AD2-BD9B-49DD3E640873}" type="datetimeFigureOut">
              <a:rPr lang="en-US" smtClean="0"/>
              <a:t>7/30/2020</a:t>
            </a:fld>
            <a:endParaRPr lang="en-US"/>
          </a:p>
        </p:txBody>
      </p:sp>
      <p:sp>
        <p:nvSpPr>
          <p:cNvPr id="6" name="Footer Placeholder 5">
            <a:extLst>
              <a:ext uri="{FF2B5EF4-FFF2-40B4-BE49-F238E27FC236}">
                <a16:creationId xmlns:a16="http://schemas.microsoft.com/office/drawing/2014/main" id="{DDC87312-8061-42EF-86C3-5C7EB9B85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0EB8-9607-4DDB-BB26-B06A0C6520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F1D5AF9-E43F-47D9-A04F-05A54CC87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2246138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F485-088C-4115-910F-ABD2D0DF603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AF59405-7295-4186-8B6D-F05B44DA8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F221EF-8C66-4A5B-9FDD-3C7F0E1758E5}"/>
              </a:ext>
            </a:extLst>
          </p:cNvPr>
          <p:cNvSpPr>
            <a:spLocks noGrp="1"/>
          </p:cNvSpPr>
          <p:nvPr>
            <p:ph type="dt" sz="half" idx="10"/>
          </p:nvPr>
        </p:nvSpPr>
        <p:spPr/>
        <p:txBody>
          <a:bodyPr/>
          <a:lstStyle/>
          <a:p>
            <a:fld id="{2E2D6473-DF6D-4702-B328-E0DD40540A4E}" type="datetimeFigureOut">
              <a:rPr lang="en-US" smtClean="0"/>
              <a:t>7/30/2020</a:t>
            </a:fld>
            <a:endParaRPr lang="en-US"/>
          </a:p>
        </p:txBody>
      </p:sp>
      <p:sp>
        <p:nvSpPr>
          <p:cNvPr id="5" name="Footer Placeholder 4">
            <a:extLst>
              <a:ext uri="{FF2B5EF4-FFF2-40B4-BE49-F238E27FC236}">
                <a16:creationId xmlns:a16="http://schemas.microsoft.com/office/drawing/2014/main" id="{EF734C08-8AB2-44BB-87CB-451FA3A29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A9E23-F043-4A74-A3B3-A00902614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07074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F944A-E917-49EA-B1A6-07D5F82A0C8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C31936-8EBB-463F-AE68-263387A3CAD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3C4D16-6288-4612-908C-46748DC45E4C}"/>
              </a:ext>
            </a:extLst>
          </p:cNvPr>
          <p:cNvSpPr>
            <a:spLocks noGrp="1"/>
          </p:cNvSpPr>
          <p:nvPr>
            <p:ph type="dt" sz="half" idx="10"/>
          </p:nvPr>
        </p:nvSpPr>
        <p:spPr/>
        <p:txBody>
          <a:bodyPr/>
          <a:lstStyle/>
          <a:p>
            <a:fld id="{E26F7E3A-B166-407D-9866-32884E7D5B37}" type="datetimeFigureOut">
              <a:rPr lang="en-US" smtClean="0"/>
              <a:t>7/30/2020</a:t>
            </a:fld>
            <a:endParaRPr lang="en-US"/>
          </a:p>
        </p:txBody>
      </p:sp>
      <p:sp>
        <p:nvSpPr>
          <p:cNvPr id="5" name="Footer Placeholder 4">
            <a:extLst>
              <a:ext uri="{FF2B5EF4-FFF2-40B4-BE49-F238E27FC236}">
                <a16:creationId xmlns:a16="http://schemas.microsoft.com/office/drawing/2014/main" id="{108FB3DA-A1B1-46D9-A858-8184CB127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55968-9CD7-47C1-B904-E03658FD26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98302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3">
            <a:extLst>
              <a:ext uri="{FF2B5EF4-FFF2-40B4-BE49-F238E27FC236}">
                <a16:creationId xmlns:a16="http://schemas.microsoft.com/office/drawing/2014/main" id="{610E8B15-6397-4672-B01A-BE4737383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3682055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3" y="4405083"/>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D5556B08-C387-48FF-BFB5-27DA865A5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052" y="4366492"/>
            <a:ext cx="2321719" cy="499108"/>
          </a:xfrm>
          <a:prstGeom prst="rect">
            <a:avLst/>
          </a:prstGeom>
        </p:spPr>
      </p:pic>
    </p:spTree>
    <p:extLst>
      <p:ext uri="{BB962C8B-B14F-4D97-AF65-F5344CB8AC3E}">
        <p14:creationId xmlns:p14="http://schemas.microsoft.com/office/powerpoint/2010/main" val="209557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C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C10F-D180-4E7A-8261-835AA65AD4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6D0A58-ED1C-4999-81D6-7E9D73D37111}"/>
              </a:ext>
            </a:extLst>
          </p:cNvPr>
          <p:cNvSpPr>
            <a:spLocks noGrp="1"/>
          </p:cNvSpPr>
          <p:nvPr>
            <p:ph type="dt" sz="half" idx="10"/>
          </p:nvPr>
        </p:nvSpPr>
        <p:spPr/>
        <p:txBody>
          <a:bodyPr/>
          <a:lstStyle/>
          <a:p>
            <a:fld id="{E31D58C3-6A20-4B7F-941B-17E6611043DB}" type="datetimeFigureOut">
              <a:rPr lang="en-IE" smtClean="0"/>
              <a:t>30/07/2020</a:t>
            </a:fld>
            <a:endParaRPr lang="en-IE"/>
          </a:p>
        </p:txBody>
      </p:sp>
      <p:sp>
        <p:nvSpPr>
          <p:cNvPr id="4" name="Footer Placeholder 3">
            <a:extLst>
              <a:ext uri="{FF2B5EF4-FFF2-40B4-BE49-F238E27FC236}">
                <a16:creationId xmlns:a16="http://schemas.microsoft.com/office/drawing/2014/main" id="{C7F5AA18-2E0C-4532-9741-EFD59417F93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22487C0-B77D-46B1-9CD6-2ABB19D0BB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4306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DCFB-A58D-4869-BB61-0188D36149E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7C521-A598-40E0-89C0-8F8A0749F8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0EA695-BC72-4803-882D-9C486F8F5B5B}"/>
              </a:ext>
            </a:extLst>
          </p:cNvPr>
          <p:cNvSpPr>
            <a:spLocks noGrp="1"/>
          </p:cNvSpPr>
          <p:nvPr>
            <p:ph type="dt" sz="half" idx="10"/>
          </p:nvPr>
        </p:nvSpPr>
        <p:spPr/>
        <p:txBody>
          <a:bodyPr/>
          <a:lstStyle/>
          <a:p>
            <a:fld id="{528FC5F6-F338-4AE4-BB23-26385BCFC423}" type="datetimeFigureOut">
              <a:rPr lang="en-US" smtClean="0"/>
              <a:t>7/30/2020</a:t>
            </a:fld>
            <a:endParaRPr lang="en-US"/>
          </a:p>
        </p:txBody>
      </p:sp>
      <p:sp>
        <p:nvSpPr>
          <p:cNvPr id="5" name="Footer Placeholder 4">
            <a:extLst>
              <a:ext uri="{FF2B5EF4-FFF2-40B4-BE49-F238E27FC236}">
                <a16:creationId xmlns:a16="http://schemas.microsoft.com/office/drawing/2014/main" id="{91E5A44A-F111-4299-8C77-6255910DB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43D10-48F0-408E-B50C-AB195737BD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06AAC871-D94C-4556-B570-A96FE948D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4941158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D37-D410-451B-91BB-3BB9910E293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8C480FF-A851-48E8-AC17-359A35E17D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4338E5-18FA-4BCA-8170-8F54F09BB9C2}"/>
              </a:ext>
            </a:extLst>
          </p:cNvPr>
          <p:cNvSpPr>
            <a:spLocks noGrp="1"/>
          </p:cNvSpPr>
          <p:nvPr>
            <p:ph type="dt" sz="half" idx="10"/>
          </p:nvPr>
        </p:nvSpPr>
        <p:spPr/>
        <p:txBody>
          <a:bodyPr/>
          <a:lstStyle/>
          <a:p>
            <a:fld id="{20EBB0C4-6273-4C6E-B9BD-2EDC30F1CD52}" type="datetimeFigureOut">
              <a:rPr lang="en-US" smtClean="0"/>
              <a:t>7/30/2020</a:t>
            </a:fld>
            <a:endParaRPr lang="en-US"/>
          </a:p>
        </p:txBody>
      </p:sp>
      <p:sp>
        <p:nvSpPr>
          <p:cNvPr id="5" name="Footer Placeholder 4">
            <a:extLst>
              <a:ext uri="{FF2B5EF4-FFF2-40B4-BE49-F238E27FC236}">
                <a16:creationId xmlns:a16="http://schemas.microsoft.com/office/drawing/2014/main" id="{A18F0297-F705-4C9B-86CF-E3BBC0FF3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E3322-C88D-48A1-85B8-993992ECAF4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C882AB6F-F250-48E2-99B9-2FE063177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9867897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4B7A-E8E4-41D9-B0FF-45B687EC71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C271382-5DA0-4C95-A3A4-E200F244462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C5831DA-114C-4A21-9F29-B56CD87B0D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1A0607F-F0F1-48D7-B547-4A01F9CDBCD8}"/>
              </a:ext>
            </a:extLst>
          </p:cNvPr>
          <p:cNvSpPr>
            <a:spLocks noGrp="1"/>
          </p:cNvSpPr>
          <p:nvPr>
            <p:ph type="dt" sz="half" idx="10"/>
          </p:nvPr>
        </p:nvSpPr>
        <p:spPr/>
        <p:txBody>
          <a:bodyPr/>
          <a:lstStyle/>
          <a:p>
            <a:fld id="{19AB4D41-86C1-4908-B66A-0B50CEB3BF29}" type="datetimeFigureOut">
              <a:rPr lang="en-US" smtClean="0"/>
              <a:t>7/30/2020</a:t>
            </a:fld>
            <a:endParaRPr lang="en-US"/>
          </a:p>
        </p:txBody>
      </p:sp>
      <p:sp>
        <p:nvSpPr>
          <p:cNvPr id="6" name="Footer Placeholder 5">
            <a:extLst>
              <a:ext uri="{FF2B5EF4-FFF2-40B4-BE49-F238E27FC236}">
                <a16:creationId xmlns:a16="http://schemas.microsoft.com/office/drawing/2014/main" id="{549F0CD9-819F-4077-BC2E-A19CA977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1528-B58F-4FC2-8EEC-3E92517AE4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8047D3D-286B-4DCE-A8B8-778E45EC23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0647880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FE9-4A21-410D-81E6-98E08AC97E3E}"/>
              </a:ext>
            </a:extLst>
          </p:cNvPr>
          <p:cNvSpPr>
            <a:spLocks noGrp="1"/>
          </p:cNvSpPr>
          <p:nvPr>
            <p:ph type="title"/>
          </p:nvPr>
        </p:nvSpPr>
        <p:spPr>
          <a:xfrm>
            <a:off x="629841" y="273844"/>
            <a:ext cx="7886700" cy="99417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E6BDDA-6719-4971-A0F6-236854C21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035733-2509-456A-9FA5-941EA9828D3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6F692A-3650-4365-AD56-40AAE722A6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E7EBF-937B-4E9D-B079-1684716290F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2B7FB8A-3F74-48FB-A1CB-CCFCCAAA5759}"/>
              </a:ext>
            </a:extLst>
          </p:cNvPr>
          <p:cNvSpPr>
            <a:spLocks noGrp="1"/>
          </p:cNvSpPr>
          <p:nvPr>
            <p:ph type="dt" sz="half" idx="10"/>
          </p:nvPr>
        </p:nvSpPr>
        <p:spPr/>
        <p:txBody>
          <a:bodyPr/>
          <a:lstStyle/>
          <a:p>
            <a:fld id="{E6426E2C-56C1-4E0D-A793-0088A7FDD37E}" type="datetimeFigureOut">
              <a:rPr lang="en-US" smtClean="0"/>
              <a:t>7/30/2020</a:t>
            </a:fld>
            <a:endParaRPr lang="en-US"/>
          </a:p>
        </p:txBody>
      </p:sp>
      <p:sp>
        <p:nvSpPr>
          <p:cNvPr id="8" name="Footer Placeholder 7">
            <a:extLst>
              <a:ext uri="{FF2B5EF4-FFF2-40B4-BE49-F238E27FC236}">
                <a16:creationId xmlns:a16="http://schemas.microsoft.com/office/drawing/2014/main" id="{ADA8F08B-91EB-4412-B98E-7993ADE30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6550C-F965-4310-9D6F-DE8D8AB518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0" name="Picture 9">
            <a:extLst>
              <a:ext uri="{FF2B5EF4-FFF2-40B4-BE49-F238E27FC236}">
                <a16:creationId xmlns:a16="http://schemas.microsoft.com/office/drawing/2014/main" id="{C307BBF7-2787-476E-AB57-2935E9EC4E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8169124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ECA-134D-4895-B3BC-F1494AA2DA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BD2BF7-FE87-46B0-AA9C-0EBAAA11E67F}"/>
              </a:ext>
            </a:extLst>
          </p:cNvPr>
          <p:cNvSpPr>
            <a:spLocks noGrp="1"/>
          </p:cNvSpPr>
          <p:nvPr>
            <p:ph type="dt" sz="half" idx="10"/>
          </p:nvPr>
        </p:nvSpPr>
        <p:spPr/>
        <p:txBody>
          <a:bodyPr/>
          <a:lstStyle/>
          <a:p>
            <a:fld id="{C8C39B41-D8B5-4052-B551-9B5525EAA8B6}" type="datetimeFigureOut">
              <a:rPr lang="en-US" smtClean="0"/>
              <a:t>7/30/2020</a:t>
            </a:fld>
            <a:endParaRPr lang="en-US"/>
          </a:p>
        </p:txBody>
      </p:sp>
      <p:sp>
        <p:nvSpPr>
          <p:cNvPr id="4" name="Footer Placeholder 3">
            <a:extLst>
              <a:ext uri="{FF2B5EF4-FFF2-40B4-BE49-F238E27FC236}">
                <a16:creationId xmlns:a16="http://schemas.microsoft.com/office/drawing/2014/main" id="{65FB2D49-0BC7-4BF7-A8AF-44B72893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F1A63-656D-4C17-BE1E-F8AB1140DF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6" name="Picture 5">
            <a:extLst>
              <a:ext uri="{FF2B5EF4-FFF2-40B4-BE49-F238E27FC236}">
                <a16:creationId xmlns:a16="http://schemas.microsoft.com/office/drawing/2014/main" id="{8155327D-BC42-4894-999A-6DE53F4E2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3152656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0" y="4405077"/>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56BC-56C6-45A4-B0E6-01917D9885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B85E17F-4724-4E53-8BD0-5FF6F7EAAD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A3ECEC-A47D-4051-A967-43C47213EF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BB27EC-9F09-4CC8-AF61-E9887DFFA7F3}"/>
              </a:ext>
            </a:extLst>
          </p:cNvPr>
          <p:cNvSpPr>
            <a:spLocks noGrp="1"/>
          </p:cNvSpPr>
          <p:nvPr>
            <p:ph type="dt" sz="half" idx="10"/>
          </p:nvPr>
        </p:nvSpPr>
        <p:spPr/>
        <p:txBody>
          <a:bodyPr/>
          <a:lstStyle/>
          <a:p>
            <a:fld id="{32ABBEA6-7C60-4B02-AE87-00D78D8422AF}" type="datetimeFigureOut">
              <a:rPr lang="en-US" smtClean="0"/>
              <a:t>7/30/2020</a:t>
            </a:fld>
            <a:endParaRPr lang="en-US"/>
          </a:p>
        </p:txBody>
      </p:sp>
      <p:sp>
        <p:nvSpPr>
          <p:cNvPr id="6" name="Footer Placeholder 5">
            <a:extLst>
              <a:ext uri="{FF2B5EF4-FFF2-40B4-BE49-F238E27FC236}">
                <a16:creationId xmlns:a16="http://schemas.microsoft.com/office/drawing/2014/main" id="{1982A64B-1E97-4662-B5C7-D5C793FA8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C9C6-8AC9-49E4-B333-3D8A168494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10962B6F-E5ED-4916-895A-936AB485F6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56929048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6" y="273847"/>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6"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1" y="476727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6" y="476727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1" y="476727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13" r:id="rId1"/>
  </p:sldLayoutIdLst>
  <p:hf sldNum="0" hdr="0" ftr="0" dt="0"/>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2"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344" indent="-171447"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7"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2"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8"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4"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1"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6"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88" algn="l" defTabSz="685792" rtl="0" eaLnBrk="1" latinLnBrk="0" hangingPunct="1">
        <a:defRPr sz="1350" kern="1200">
          <a:solidFill>
            <a:schemeClr val="tx1"/>
          </a:solidFill>
          <a:latin typeface="+mn-lt"/>
          <a:ea typeface="+mn-ea"/>
          <a:cs typeface="+mn-cs"/>
        </a:defRPr>
      </a:lvl4pPr>
      <a:lvl5pPr marL="1371584" algn="l" defTabSz="685792" rtl="0" eaLnBrk="1" latinLnBrk="0" hangingPunct="1">
        <a:defRPr sz="1350" kern="1200">
          <a:solidFill>
            <a:schemeClr val="tx1"/>
          </a:solidFill>
          <a:latin typeface="+mn-lt"/>
          <a:ea typeface="+mn-ea"/>
          <a:cs typeface="+mn-cs"/>
        </a:defRPr>
      </a:lvl5pPr>
      <a:lvl6pPr marL="1714480" algn="l" defTabSz="685792" rtl="0" eaLnBrk="1" latinLnBrk="0" hangingPunct="1">
        <a:defRPr sz="1350" kern="1200">
          <a:solidFill>
            <a:schemeClr val="tx1"/>
          </a:solidFill>
          <a:latin typeface="+mn-lt"/>
          <a:ea typeface="+mn-ea"/>
          <a:cs typeface="+mn-cs"/>
        </a:defRPr>
      </a:lvl6pPr>
      <a:lvl7pPr marL="2057376" algn="l" defTabSz="685792" rtl="0" eaLnBrk="1" latinLnBrk="0" hangingPunct="1">
        <a:defRPr sz="1350" kern="1200">
          <a:solidFill>
            <a:schemeClr val="tx1"/>
          </a:solidFill>
          <a:latin typeface="+mn-lt"/>
          <a:ea typeface="+mn-ea"/>
          <a:cs typeface="+mn-cs"/>
        </a:defRPr>
      </a:lvl7pPr>
      <a:lvl8pPr marL="2400272" algn="l" defTabSz="685792" rtl="0" eaLnBrk="1" latinLnBrk="0" hangingPunct="1">
        <a:defRPr sz="1350" kern="1200">
          <a:solidFill>
            <a:schemeClr val="tx1"/>
          </a:solidFill>
          <a:latin typeface="+mn-lt"/>
          <a:ea typeface="+mn-ea"/>
          <a:cs typeface="+mn-cs"/>
        </a:defRPr>
      </a:lvl8pPr>
      <a:lvl9pPr marL="2743168" algn="l" defTabSz="6857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99"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3.jpeg"/><Relationship Id="rId2" Type="http://schemas.openxmlformats.org/officeDocument/2006/relationships/video" Target="https://www.youtube.com/embed/YlEOLnrpSdE?feature=oembed" TargetMode="External"/><Relationship Id="rId1" Type="http://schemas.openxmlformats.org/officeDocument/2006/relationships/video" Target="https://www.youtube.com/embed/tKDvmEh4I54?feature=oembed" TargetMode="Externa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create.kahoot.it/share/refugees-and-migrants/332de4f7-0ac3-49f0-a4bc-fa1dbe1b9352"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www.youtube.com/embed/EDHwt-ooAi4?feature=oembed"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 y="6757"/>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3843" y="3097054"/>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57900" y="3089816"/>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58998" y="7689"/>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39153" y="12750"/>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94" y="3095268"/>
            <a:ext cx="3062349" cy="2053248"/>
          </a:xfrm>
          <a:prstGeom prst="rect">
            <a:avLst/>
          </a:prstGeom>
        </p:spPr>
      </p:pic>
      <p:sp>
        <p:nvSpPr>
          <p:cNvPr id="2" name="TextBox 1">
            <a:extLst>
              <a:ext uri="{FF2B5EF4-FFF2-40B4-BE49-F238E27FC236}">
                <a16:creationId xmlns:a16="http://schemas.microsoft.com/office/drawing/2014/main" id="{47D42B81-657D-4935-9C5F-4656218C546E}"/>
              </a:ext>
            </a:extLst>
          </p:cNvPr>
          <p:cNvSpPr txBox="1"/>
          <p:nvPr/>
        </p:nvSpPr>
        <p:spPr>
          <a:xfrm>
            <a:off x="1052946" y="2346362"/>
            <a:ext cx="7370618" cy="523220"/>
          </a:xfrm>
          <a:prstGeom prst="rect">
            <a:avLst/>
          </a:prstGeom>
          <a:noFill/>
        </p:spPr>
        <p:txBody>
          <a:bodyPr wrap="square" rtlCol="0">
            <a:spAutoFit/>
          </a:bodyPr>
          <a:lstStyle/>
          <a:p>
            <a:pPr algn="ctr"/>
            <a:r>
              <a:rPr lang="en-IE" sz="2800" dirty="0">
                <a:solidFill>
                  <a:srgbClr val="00B0F0"/>
                </a:solidFill>
                <a:latin typeface="+mj-lt"/>
              </a:rPr>
              <a:t>CHILDREN UPROOTED</a:t>
            </a:r>
          </a:p>
        </p:txBody>
      </p:sp>
    </p:spTree>
    <p:extLst>
      <p:ext uri="{BB962C8B-B14F-4D97-AF65-F5344CB8AC3E}">
        <p14:creationId xmlns:p14="http://schemas.microsoft.com/office/powerpoint/2010/main" val="63823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holding a sign&#10;&#10;Description automatically generated">
            <a:extLst>
              <a:ext uri="{FF2B5EF4-FFF2-40B4-BE49-F238E27FC236}">
                <a16:creationId xmlns:a16="http://schemas.microsoft.com/office/drawing/2014/main" id="{5B8A7A66-2C2D-4222-BE7D-E07152A09AE0}"/>
              </a:ext>
            </a:extLst>
          </p:cNvPr>
          <p:cNvPicPr>
            <a:picLocks noChangeAspect="1"/>
          </p:cNvPicPr>
          <p:nvPr/>
        </p:nvPicPr>
        <p:blipFill>
          <a:blip r:embed="rId5"/>
          <a:stretch>
            <a:fillRect/>
          </a:stretch>
        </p:blipFill>
        <p:spPr>
          <a:xfrm>
            <a:off x="4465862" y="1496"/>
            <a:ext cx="4678138" cy="5142004"/>
          </a:xfrm>
          <a:prstGeom prst="rect">
            <a:avLst/>
          </a:prstGeom>
        </p:spPr>
      </p:pic>
      <p:pic>
        <p:nvPicPr>
          <p:cNvPr id="2" name="Online Media 1" title="#Uprooted Minahil - &quot;You could have been a refugee.&quot;">
            <a:hlinkClick r:id="" action="ppaction://media"/>
            <a:extLst>
              <a:ext uri="{FF2B5EF4-FFF2-40B4-BE49-F238E27FC236}">
                <a16:creationId xmlns:a16="http://schemas.microsoft.com/office/drawing/2014/main" id="{87F4FB22-508D-42E1-ADA6-D5B763D04DDD}"/>
              </a:ext>
            </a:extLst>
          </p:cNvPr>
          <p:cNvPicPr>
            <a:picLocks noRot="1" noChangeAspect="1"/>
          </p:cNvPicPr>
          <p:nvPr>
            <a:videoFile r:link="rId1"/>
          </p:nvPr>
        </p:nvPicPr>
        <p:blipFill>
          <a:blip r:embed="rId6"/>
          <a:stretch>
            <a:fillRect/>
          </a:stretch>
        </p:blipFill>
        <p:spPr>
          <a:xfrm>
            <a:off x="0" y="0"/>
            <a:ext cx="4572000" cy="2571750"/>
          </a:xfrm>
          <a:prstGeom prst="rect">
            <a:avLst/>
          </a:prstGeom>
        </p:spPr>
      </p:pic>
      <p:pic>
        <p:nvPicPr>
          <p:cNvPr id="3" name="Online Media 2" title="#Uprooted Natasha - &quot;I'm just going to have to work harder.&quot;">
            <a:hlinkClick r:id="" action="ppaction://media"/>
            <a:extLst>
              <a:ext uri="{FF2B5EF4-FFF2-40B4-BE49-F238E27FC236}">
                <a16:creationId xmlns:a16="http://schemas.microsoft.com/office/drawing/2014/main" id="{E324F84E-2A6F-415E-8ACC-D76C0B68E548}"/>
              </a:ext>
            </a:extLst>
          </p:cNvPr>
          <p:cNvPicPr>
            <a:picLocks noRot="1" noChangeAspect="1"/>
          </p:cNvPicPr>
          <p:nvPr>
            <a:videoFile r:link="rId2"/>
          </p:nvPr>
        </p:nvPicPr>
        <p:blipFill>
          <a:blip r:embed="rId7"/>
          <a:stretch>
            <a:fillRect/>
          </a:stretch>
        </p:blipFill>
        <p:spPr>
          <a:xfrm>
            <a:off x="0" y="2571750"/>
            <a:ext cx="4572000" cy="2571750"/>
          </a:xfrm>
          <a:prstGeom prst="rect">
            <a:avLst/>
          </a:prstGeom>
        </p:spPr>
      </p:pic>
    </p:spTree>
    <p:extLst>
      <p:ext uri="{BB962C8B-B14F-4D97-AF65-F5344CB8AC3E}">
        <p14:creationId xmlns:p14="http://schemas.microsoft.com/office/powerpoint/2010/main" val="1248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D85501D-BA1E-460F-8E37-BB62DF4866ED}"/>
              </a:ext>
            </a:extLst>
          </p:cNvPr>
          <p:cNvGrpSpPr/>
          <p:nvPr/>
        </p:nvGrpSpPr>
        <p:grpSpPr>
          <a:xfrm>
            <a:off x="1975758" y="588769"/>
            <a:ext cx="4298342" cy="4376550"/>
            <a:chOff x="2622424" y="1268923"/>
            <a:chExt cx="3651675" cy="3696395"/>
          </a:xfrm>
        </p:grpSpPr>
        <p:sp>
          <p:nvSpPr>
            <p:cNvPr id="4" name="Oval 3">
              <a:extLst>
                <a:ext uri="{FF2B5EF4-FFF2-40B4-BE49-F238E27FC236}">
                  <a16:creationId xmlns:a16="http://schemas.microsoft.com/office/drawing/2014/main" id="{B5A84D4C-CB19-4025-B100-38F290C9F4EE}"/>
                </a:ext>
              </a:extLst>
            </p:cNvPr>
            <p:cNvSpPr/>
            <p:nvPr/>
          </p:nvSpPr>
          <p:spPr>
            <a:xfrm>
              <a:off x="2622424" y="1268923"/>
              <a:ext cx="3651675" cy="3696395"/>
            </a:xfrm>
            <a:prstGeom prst="ellipse">
              <a:avLst/>
            </a:prstGeom>
            <a:solidFill>
              <a:srgbClr val="0066FF"/>
            </a:solidFill>
          </p:spPr>
          <p:style>
            <a:lnRef idx="0">
              <a:schemeClr val="lt1">
                <a:hueOff val="0"/>
                <a:satOff val="0"/>
                <a:lumOff val="0"/>
                <a:alphaOff val="0"/>
              </a:schemeClr>
            </a:lnRef>
            <a:fillRef idx="3">
              <a:scrgbClr r="0" g="0" b="0"/>
            </a:fillRef>
            <a:effectRef idx="3">
              <a:schemeClr val="accent4">
                <a:hueOff val="-1528355"/>
                <a:satOff val="-10245"/>
                <a:lumOff val="-10589"/>
                <a:alphaOff val="0"/>
              </a:schemeClr>
            </a:effectRef>
            <a:fontRef idx="minor">
              <a:schemeClr val="lt1"/>
            </a:fontRef>
          </p:style>
        </p:sp>
        <p:sp>
          <p:nvSpPr>
            <p:cNvPr id="5" name="Oval 4">
              <a:extLst>
                <a:ext uri="{FF2B5EF4-FFF2-40B4-BE49-F238E27FC236}">
                  <a16:creationId xmlns:a16="http://schemas.microsoft.com/office/drawing/2014/main" id="{1CC88C84-4C7E-49DD-A850-8E245ADDCCA7}"/>
                </a:ext>
              </a:extLst>
            </p:cNvPr>
            <p:cNvSpPr/>
            <p:nvPr/>
          </p:nvSpPr>
          <p:spPr>
            <a:xfrm>
              <a:off x="3352759" y="2008202"/>
              <a:ext cx="2191005" cy="2217837"/>
            </a:xfrm>
            <a:prstGeom prst="ellipse">
              <a:avLst/>
            </a:prstGeom>
            <a:solidFill>
              <a:srgbClr val="00B0F0"/>
            </a:solidFill>
          </p:spPr>
          <p:style>
            <a:lnRef idx="0">
              <a:schemeClr val="lt1">
                <a:hueOff val="0"/>
                <a:satOff val="0"/>
                <a:lumOff val="0"/>
                <a:alphaOff val="0"/>
              </a:schemeClr>
            </a:lnRef>
            <a:fillRef idx="3">
              <a:scrgbClr r="0" g="0" b="0"/>
            </a:fillRef>
            <a:effectRef idx="3">
              <a:schemeClr val="accent4">
                <a:hueOff val="-764177"/>
                <a:satOff val="-5123"/>
                <a:lumOff val="-5295"/>
                <a:alphaOff val="0"/>
              </a:schemeClr>
            </a:effectRef>
            <a:fontRef idx="minor">
              <a:schemeClr val="lt1"/>
            </a:fontRef>
          </p:style>
        </p:sp>
      </p:grpSp>
      <p:sp>
        <p:nvSpPr>
          <p:cNvPr id="6" name="Oval 5">
            <a:extLst>
              <a:ext uri="{FF2B5EF4-FFF2-40B4-BE49-F238E27FC236}">
                <a16:creationId xmlns:a16="http://schemas.microsoft.com/office/drawing/2014/main" id="{87572306-9FD0-46AB-8FFD-F64F665C46AB}"/>
              </a:ext>
            </a:extLst>
          </p:cNvPr>
          <p:cNvSpPr/>
          <p:nvPr/>
        </p:nvSpPr>
        <p:spPr>
          <a:xfrm>
            <a:off x="3626046" y="2282933"/>
            <a:ext cx="979337" cy="987420"/>
          </a:xfrm>
          <a:prstGeom prst="ellipse">
            <a:avLst/>
          </a:prstGeom>
          <a:solidFill>
            <a:srgbClr val="FFFF00"/>
          </a:solid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a:lstStyle/>
          <a:p>
            <a:endParaRPr lang="en-IE"/>
          </a:p>
        </p:txBody>
      </p:sp>
      <p:sp>
        <p:nvSpPr>
          <p:cNvPr id="7" name="Freeform: Shape 6">
            <a:extLst>
              <a:ext uri="{FF2B5EF4-FFF2-40B4-BE49-F238E27FC236}">
                <a16:creationId xmlns:a16="http://schemas.microsoft.com/office/drawing/2014/main" id="{3ABB2B27-4640-4DE6-8AA3-D2846CEF1E48}"/>
              </a:ext>
            </a:extLst>
          </p:cNvPr>
          <p:cNvSpPr/>
          <p:nvPr/>
        </p:nvSpPr>
        <p:spPr>
          <a:xfrm>
            <a:off x="6899997" y="52452"/>
            <a:ext cx="1838801" cy="1072634"/>
          </a:xfrm>
          <a:custGeom>
            <a:avLst/>
            <a:gdLst>
              <a:gd name="connsiteX0" fmla="*/ 0 w 1838801"/>
              <a:gd name="connsiteY0" fmla="*/ 0 h 1072634"/>
              <a:gd name="connsiteX1" fmla="*/ 1838801 w 1838801"/>
              <a:gd name="connsiteY1" fmla="*/ 0 h 1072634"/>
              <a:gd name="connsiteX2" fmla="*/ 1838801 w 1838801"/>
              <a:gd name="connsiteY2" fmla="*/ 1072634 h 1072634"/>
              <a:gd name="connsiteX3" fmla="*/ 0 w 1838801"/>
              <a:gd name="connsiteY3" fmla="*/ 1072634 h 1072634"/>
              <a:gd name="connsiteX4" fmla="*/ 0 w 1838801"/>
              <a:gd name="connsiteY4" fmla="*/ 0 h 107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01" h="1072634">
                <a:moveTo>
                  <a:pt x="0" y="0"/>
                </a:moveTo>
                <a:lnTo>
                  <a:pt x="1838801" y="0"/>
                </a:lnTo>
                <a:lnTo>
                  <a:pt x="1838801" y="1072634"/>
                </a:lnTo>
                <a:lnTo>
                  <a:pt x="0" y="1072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12700" rIns="12700" bIns="12700" numCol="1" spcCol="1270" anchor="ctr" anchorCtr="0">
            <a:noAutofit/>
          </a:bodyPr>
          <a:lstStyle/>
          <a:p>
            <a:pPr marL="0" lvl="0" indent="0" algn="l" defTabSz="444500">
              <a:lnSpc>
                <a:spcPct val="90000"/>
              </a:lnSpc>
              <a:spcBef>
                <a:spcPct val="0"/>
              </a:spcBef>
              <a:spcAft>
                <a:spcPct val="35000"/>
              </a:spcAft>
              <a:buNone/>
            </a:pPr>
            <a:r>
              <a:rPr lang="en-US" sz="1200" kern="1200">
                <a:solidFill>
                  <a:schemeClr val="bg1"/>
                </a:solidFill>
              </a:rPr>
              <a:t>In the inner circle write down what is at the </a:t>
            </a:r>
            <a:r>
              <a:rPr lang="en-US" sz="1200" b="1" kern="1200">
                <a:solidFill>
                  <a:srgbClr val="FFFF00"/>
                </a:solidFill>
              </a:rPr>
              <a:t>core</a:t>
            </a:r>
            <a:r>
              <a:rPr lang="en-US" sz="1200" kern="1200">
                <a:solidFill>
                  <a:schemeClr val="bg1"/>
                </a:solidFill>
              </a:rPr>
              <a:t> of who you are. Three words that describe you.</a:t>
            </a:r>
          </a:p>
        </p:txBody>
      </p:sp>
      <p:sp>
        <p:nvSpPr>
          <p:cNvPr id="8" name="Straight Connector 7">
            <a:extLst>
              <a:ext uri="{FF2B5EF4-FFF2-40B4-BE49-F238E27FC236}">
                <a16:creationId xmlns:a16="http://schemas.microsoft.com/office/drawing/2014/main" id="{F3A8E404-5BCD-4F10-909E-333D40948A6C}"/>
              </a:ext>
            </a:extLst>
          </p:cNvPr>
          <p:cNvSpPr/>
          <p:nvPr/>
        </p:nvSpPr>
        <p:spPr>
          <a:xfrm>
            <a:off x="6440296" y="588768"/>
            <a:ext cx="459700" cy="0"/>
          </a:xfrm>
          <a:prstGeom prst="line">
            <a:avLst/>
          </a:prstGeom>
        </p:spPr>
        <p:style>
          <a:lnRef idx="1">
            <a:schemeClr val="accent4">
              <a:tint val="50000"/>
              <a:hueOff val="0"/>
              <a:satOff val="0"/>
              <a:lumOff val="0"/>
              <a:alphaOff val="0"/>
            </a:schemeClr>
          </a:lnRef>
          <a:fillRef idx="0">
            <a:schemeClr val="accent4">
              <a:hueOff val="0"/>
              <a:satOff val="0"/>
              <a:lumOff val="0"/>
              <a:alphaOff val="0"/>
            </a:schemeClr>
          </a:fillRef>
          <a:effectRef idx="1">
            <a:schemeClr val="accent4">
              <a:hueOff val="0"/>
              <a:satOff val="0"/>
              <a:lumOff val="0"/>
              <a:alphaOff val="0"/>
            </a:schemeClr>
          </a:effectRef>
          <a:fontRef idx="minor">
            <a:schemeClr val="tx1">
              <a:hueOff val="0"/>
              <a:satOff val="0"/>
              <a:lumOff val="0"/>
              <a:alphaOff val="0"/>
            </a:schemeClr>
          </a:fontRef>
        </p:style>
      </p:sp>
      <p:sp>
        <p:nvSpPr>
          <p:cNvPr id="9" name="Straight Connector 8">
            <a:extLst>
              <a:ext uri="{FF2B5EF4-FFF2-40B4-BE49-F238E27FC236}">
                <a16:creationId xmlns:a16="http://schemas.microsoft.com/office/drawing/2014/main" id="{89A2271A-A8B0-4FA2-A227-E53267766314}"/>
              </a:ext>
            </a:extLst>
          </p:cNvPr>
          <p:cNvSpPr/>
          <p:nvPr/>
        </p:nvSpPr>
        <p:spPr>
          <a:xfrm rot="5400000">
            <a:off x="4201080" y="495130"/>
            <a:ext cx="2152016" cy="2324576"/>
          </a:xfrm>
          <a:prstGeom prst="line">
            <a:avLst/>
          </a:prstGeom>
        </p:spPr>
        <p:style>
          <a:lnRef idx="1">
            <a:schemeClr val="accent4">
              <a:tint val="50000"/>
              <a:hueOff val="0"/>
              <a:satOff val="0"/>
              <a:lumOff val="0"/>
              <a:alphaOff val="0"/>
            </a:schemeClr>
          </a:lnRef>
          <a:fillRef idx="0">
            <a:schemeClr val="accent4">
              <a:hueOff val="0"/>
              <a:satOff val="0"/>
              <a:lumOff val="0"/>
              <a:alphaOff val="0"/>
            </a:schemeClr>
          </a:fillRef>
          <a:effectRef idx="1">
            <a:schemeClr val="accent4">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355777FD-484B-4183-BC62-6EA03DE9E3BB}"/>
              </a:ext>
            </a:extLst>
          </p:cNvPr>
          <p:cNvSpPr/>
          <p:nvPr/>
        </p:nvSpPr>
        <p:spPr>
          <a:xfrm>
            <a:off x="6899997" y="1125084"/>
            <a:ext cx="1838801" cy="1340761"/>
          </a:xfrm>
          <a:custGeom>
            <a:avLst/>
            <a:gdLst>
              <a:gd name="connsiteX0" fmla="*/ 0 w 1838801"/>
              <a:gd name="connsiteY0" fmla="*/ 0 h 1072634"/>
              <a:gd name="connsiteX1" fmla="*/ 1838801 w 1838801"/>
              <a:gd name="connsiteY1" fmla="*/ 0 h 1072634"/>
              <a:gd name="connsiteX2" fmla="*/ 1838801 w 1838801"/>
              <a:gd name="connsiteY2" fmla="*/ 1072634 h 1072634"/>
              <a:gd name="connsiteX3" fmla="*/ 0 w 1838801"/>
              <a:gd name="connsiteY3" fmla="*/ 1072634 h 1072634"/>
              <a:gd name="connsiteX4" fmla="*/ 0 w 1838801"/>
              <a:gd name="connsiteY4" fmla="*/ 0 h 107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01" h="1072634">
                <a:moveTo>
                  <a:pt x="0" y="0"/>
                </a:moveTo>
                <a:lnTo>
                  <a:pt x="1838801" y="0"/>
                </a:lnTo>
                <a:lnTo>
                  <a:pt x="1838801" y="1072634"/>
                </a:lnTo>
                <a:lnTo>
                  <a:pt x="0" y="1072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12700" rIns="12700" bIns="12700" numCol="1" spcCol="1270" anchor="ctr" anchorCtr="0">
            <a:noAutofit/>
          </a:bodyPr>
          <a:lstStyle/>
          <a:p>
            <a:pPr marL="0" lvl="0" indent="0" algn="l" defTabSz="444500">
              <a:lnSpc>
                <a:spcPct val="90000"/>
              </a:lnSpc>
              <a:spcBef>
                <a:spcPct val="0"/>
              </a:spcBef>
              <a:spcAft>
                <a:spcPct val="35000"/>
              </a:spcAft>
              <a:buNone/>
            </a:pPr>
            <a:r>
              <a:rPr lang="en-US" sz="1200" kern="1200">
                <a:solidFill>
                  <a:schemeClr val="bg1"/>
                </a:solidFill>
              </a:rPr>
              <a:t>In the middle circle write down what you have </a:t>
            </a:r>
            <a:r>
              <a:rPr lang="en-US" sz="1200" b="1" kern="1200">
                <a:solidFill>
                  <a:srgbClr val="FFFF00"/>
                </a:solidFill>
              </a:rPr>
              <a:t>chosen</a:t>
            </a:r>
            <a:r>
              <a:rPr lang="en-US" sz="1200" kern="1200">
                <a:solidFill>
                  <a:schemeClr val="bg1"/>
                </a:solidFill>
              </a:rPr>
              <a:t> to be things about your identity that are your choice. This is who you have decided to be.</a:t>
            </a:r>
          </a:p>
        </p:txBody>
      </p:sp>
      <p:sp>
        <p:nvSpPr>
          <p:cNvPr id="11" name="Straight Connector 10">
            <a:extLst>
              <a:ext uri="{FF2B5EF4-FFF2-40B4-BE49-F238E27FC236}">
                <a16:creationId xmlns:a16="http://schemas.microsoft.com/office/drawing/2014/main" id="{6DD14349-95C4-440E-A9E5-C1EB063D7DDE}"/>
              </a:ext>
            </a:extLst>
          </p:cNvPr>
          <p:cNvSpPr/>
          <p:nvPr/>
        </p:nvSpPr>
        <p:spPr>
          <a:xfrm>
            <a:off x="6440296" y="1661402"/>
            <a:ext cx="459700" cy="0"/>
          </a:xfrm>
          <a:prstGeom prst="line">
            <a:avLst/>
          </a:prstGeom>
        </p:spPr>
        <p:style>
          <a:lnRef idx="1">
            <a:schemeClr val="accent4">
              <a:tint val="50000"/>
              <a:hueOff val="0"/>
              <a:satOff val="0"/>
              <a:lumOff val="0"/>
              <a:alphaOff val="0"/>
            </a:schemeClr>
          </a:lnRef>
          <a:fillRef idx="0">
            <a:schemeClr val="accent4">
              <a:hueOff val="0"/>
              <a:satOff val="0"/>
              <a:lumOff val="0"/>
              <a:alphaOff val="0"/>
            </a:schemeClr>
          </a:fillRef>
          <a:effectRef idx="1">
            <a:schemeClr val="accent4">
              <a:hueOff val="0"/>
              <a:satOff val="0"/>
              <a:lumOff val="0"/>
              <a:alphaOff val="0"/>
            </a:schemeClr>
          </a:effectRef>
          <a:fontRef idx="minor">
            <a:schemeClr val="tx1">
              <a:hueOff val="0"/>
              <a:satOff val="0"/>
              <a:lumOff val="0"/>
              <a:alphaOff val="0"/>
            </a:schemeClr>
          </a:fontRef>
        </p:style>
      </p:sp>
      <p:sp>
        <p:nvSpPr>
          <p:cNvPr id="12" name="Straight Connector 11">
            <a:extLst>
              <a:ext uri="{FF2B5EF4-FFF2-40B4-BE49-F238E27FC236}">
                <a16:creationId xmlns:a16="http://schemas.microsoft.com/office/drawing/2014/main" id="{FD41835D-8799-4C1D-98A8-551C722ED347}"/>
              </a:ext>
            </a:extLst>
          </p:cNvPr>
          <p:cNvSpPr/>
          <p:nvPr/>
        </p:nvSpPr>
        <p:spPr>
          <a:xfrm rot="5400000">
            <a:off x="5176266" y="1627975"/>
            <a:ext cx="1229424" cy="1294957"/>
          </a:xfrm>
          <a:prstGeom prst="line">
            <a:avLst/>
          </a:prstGeom>
        </p:spPr>
        <p:style>
          <a:lnRef idx="1">
            <a:schemeClr val="accent4">
              <a:tint val="50000"/>
              <a:hueOff val="0"/>
              <a:satOff val="0"/>
              <a:lumOff val="0"/>
              <a:alphaOff val="0"/>
            </a:schemeClr>
          </a:lnRef>
          <a:fillRef idx="0">
            <a:schemeClr val="accent4">
              <a:hueOff val="0"/>
              <a:satOff val="0"/>
              <a:lumOff val="0"/>
              <a:alphaOff val="0"/>
            </a:schemeClr>
          </a:fillRef>
          <a:effectRef idx="1">
            <a:schemeClr val="accent4">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D73A1284-50B8-421C-8530-A8451FEFE19E}"/>
              </a:ext>
            </a:extLst>
          </p:cNvPr>
          <p:cNvSpPr/>
          <p:nvPr/>
        </p:nvSpPr>
        <p:spPr>
          <a:xfrm>
            <a:off x="6899997" y="2776643"/>
            <a:ext cx="1838801" cy="1072634"/>
          </a:xfrm>
          <a:custGeom>
            <a:avLst/>
            <a:gdLst>
              <a:gd name="connsiteX0" fmla="*/ 0 w 1838801"/>
              <a:gd name="connsiteY0" fmla="*/ 0 h 1072634"/>
              <a:gd name="connsiteX1" fmla="*/ 1838801 w 1838801"/>
              <a:gd name="connsiteY1" fmla="*/ 0 h 1072634"/>
              <a:gd name="connsiteX2" fmla="*/ 1838801 w 1838801"/>
              <a:gd name="connsiteY2" fmla="*/ 1072634 h 1072634"/>
              <a:gd name="connsiteX3" fmla="*/ 0 w 1838801"/>
              <a:gd name="connsiteY3" fmla="*/ 1072634 h 1072634"/>
              <a:gd name="connsiteX4" fmla="*/ 0 w 1838801"/>
              <a:gd name="connsiteY4" fmla="*/ 0 h 107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01" h="1072634">
                <a:moveTo>
                  <a:pt x="0" y="0"/>
                </a:moveTo>
                <a:lnTo>
                  <a:pt x="1838801" y="0"/>
                </a:lnTo>
                <a:lnTo>
                  <a:pt x="1838801" y="1072634"/>
                </a:lnTo>
                <a:lnTo>
                  <a:pt x="0" y="1072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12700" rIns="12700" bIns="12700" numCol="1" spcCol="1270" anchor="ctr" anchorCtr="0">
            <a:noAutofit/>
          </a:bodyPr>
          <a:lstStyle/>
          <a:p>
            <a:pPr marL="0" lvl="0" indent="0" algn="l" defTabSz="444500">
              <a:lnSpc>
                <a:spcPct val="90000"/>
              </a:lnSpc>
              <a:spcBef>
                <a:spcPct val="0"/>
              </a:spcBef>
              <a:spcAft>
                <a:spcPct val="35000"/>
              </a:spcAft>
              <a:buNone/>
            </a:pPr>
            <a:r>
              <a:rPr lang="en-US" sz="1200" kern="1200">
                <a:solidFill>
                  <a:schemeClr val="bg1"/>
                </a:solidFill>
              </a:rPr>
              <a:t>In the outer circle write down all the things about you that just are. You were </a:t>
            </a:r>
            <a:r>
              <a:rPr lang="en-US" sz="1200" b="1" kern="1200">
                <a:solidFill>
                  <a:srgbClr val="FFFF00"/>
                </a:solidFill>
              </a:rPr>
              <a:t>given</a:t>
            </a:r>
            <a:r>
              <a:rPr lang="en-US" sz="1200" kern="1200">
                <a:solidFill>
                  <a:schemeClr val="bg1"/>
                </a:solidFill>
              </a:rPr>
              <a:t> this part of your identity. You were born that way. You can’t change it.  </a:t>
            </a:r>
          </a:p>
        </p:txBody>
      </p:sp>
      <p:sp>
        <p:nvSpPr>
          <p:cNvPr id="14" name="Straight Connector 13">
            <a:extLst>
              <a:ext uri="{FF2B5EF4-FFF2-40B4-BE49-F238E27FC236}">
                <a16:creationId xmlns:a16="http://schemas.microsoft.com/office/drawing/2014/main" id="{9590469A-1431-43B6-BE28-2F25D1D6E14A}"/>
              </a:ext>
            </a:extLst>
          </p:cNvPr>
          <p:cNvSpPr/>
          <p:nvPr/>
        </p:nvSpPr>
        <p:spPr>
          <a:xfrm>
            <a:off x="6440296" y="2734037"/>
            <a:ext cx="459700" cy="0"/>
          </a:xfrm>
          <a:prstGeom prst="line">
            <a:avLst/>
          </a:prstGeom>
        </p:spPr>
        <p:style>
          <a:lnRef idx="1">
            <a:schemeClr val="accent4">
              <a:tint val="50000"/>
              <a:hueOff val="0"/>
              <a:satOff val="0"/>
              <a:lumOff val="0"/>
              <a:alphaOff val="0"/>
            </a:schemeClr>
          </a:lnRef>
          <a:fillRef idx="0">
            <a:schemeClr val="accent4">
              <a:hueOff val="0"/>
              <a:satOff val="0"/>
              <a:lumOff val="0"/>
              <a:alphaOff val="0"/>
            </a:schemeClr>
          </a:fillRef>
          <a:effectRef idx="1">
            <a:schemeClr val="accent4">
              <a:hueOff val="0"/>
              <a:satOff val="0"/>
              <a:lumOff val="0"/>
              <a:alphaOff val="0"/>
            </a:schemeClr>
          </a:effectRef>
          <a:fontRef idx="minor">
            <a:schemeClr val="tx1">
              <a:hueOff val="0"/>
              <a:satOff val="0"/>
              <a:lumOff val="0"/>
              <a:alphaOff val="0"/>
            </a:schemeClr>
          </a:fontRef>
        </p:style>
      </p:sp>
      <p:sp>
        <p:nvSpPr>
          <p:cNvPr id="15" name="Straight Connector 14">
            <a:extLst>
              <a:ext uri="{FF2B5EF4-FFF2-40B4-BE49-F238E27FC236}">
                <a16:creationId xmlns:a16="http://schemas.microsoft.com/office/drawing/2014/main" id="{4765446D-F18D-4323-97A1-141A9A94F02B}"/>
              </a:ext>
            </a:extLst>
          </p:cNvPr>
          <p:cNvSpPr/>
          <p:nvPr/>
        </p:nvSpPr>
        <p:spPr>
          <a:xfrm rot="5400000">
            <a:off x="5887990" y="2721404"/>
            <a:ext cx="536913" cy="560953"/>
          </a:xfrm>
          <a:prstGeom prst="line">
            <a:avLst/>
          </a:prstGeom>
        </p:spPr>
        <p:style>
          <a:lnRef idx="1">
            <a:schemeClr val="accent4">
              <a:tint val="50000"/>
              <a:hueOff val="0"/>
              <a:satOff val="0"/>
              <a:lumOff val="0"/>
              <a:alphaOff val="0"/>
            </a:schemeClr>
          </a:lnRef>
          <a:fillRef idx="0">
            <a:schemeClr val="accent4">
              <a:hueOff val="0"/>
              <a:satOff val="0"/>
              <a:lumOff val="0"/>
              <a:alphaOff val="0"/>
            </a:schemeClr>
          </a:fillRef>
          <a:effectRef idx="1">
            <a:schemeClr val="accent4">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07858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50E51-9353-40EF-9F62-F4060AC03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E5CFED8F-F044-49C2-90CA-FA4DFCA7302F}"/>
              </a:ext>
            </a:extLst>
          </p:cNvPr>
          <p:cNvSpPr txBox="1"/>
          <p:nvPr/>
        </p:nvSpPr>
        <p:spPr>
          <a:xfrm>
            <a:off x="2312276" y="1450429"/>
            <a:ext cx="4204139" cy="584775"/>
          </a:xfrm>
          <a:prstGeom prst="rect">
            <a:avLst/>
          </a:prstGeom>
          <a:noFill/>
        </p:spPr>
        <p:txBody>
          <a:bodyPr wrap="square" rtlCol="0" anchor="t">
            <a:spAutoFit/>
          </a:bodyPr>
          <a:lstStyle/>
          <a:p>
            <a:pPr algn="ctr"/>
            <a:r>
              <a:rPr lang="en-IE" sz="3200">
                <a:hlinkClick r:id="rId4"/>
              </a:rPr>
              <a:t>Kahoot</a:t>
            </a:r>
            <a:endParaRPr lang="en-IE"/>
          </a:p>
        </p:txBody>
      </p:sp>
    </p:spTree>
    <p:extLst>
      <p:ext uri="{BB962C8B-B14F-4D97-AF65-F5344CB8AC3E}">
        <p14:creationId xmlns:p14="http://schemas.microsoft.com/office/powerpoint/2010/main" val="3799150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A8FB"/>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2E7F3A-3A63-4824-8890-6DAB13B4010C}"/>
              </a:ext>
            </a:extLst>
          </p:cNvPr>
          <p:cNvGraphicFramePr/>
          <p:nvPr/>
        </p:nvGraphicFramePr>
        <p:xfrm>
          <a:off x="2077812" y="308920"/>
          <a:ext cx="7066187" cy="4559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B8332C9-1BE1-4B77-9ED4-29C0C5F50993}"/>
              </a:ext>
            </a:extLst>
          </p:cNvPr>
          <p:cNvSpPr txBox="1"/>
          <p:nvPr/>
        </p:nvSpPr>
        <p:spPr>
          <a:xfrm>
            <a:off x="-1" y="558223"/>
            <a:ext cx="2077813" cy="523220"/>
          </a:xfrm>
          <a:prstGeom prst="rect">
            <a:avLst/>
          </a:prstGeom>
          <a:solidFill>
            <a:srgbClr val="FFFF00"/>
          </a:solidFill>
        </p:spPr>
        <p:txBody>
          <a:bodyPr wrap="none" rtlCol="0">
            <a:spAutoFit/>
          </a:bodyPr>
          <a:lstStyle/>
          <a:p>
            <a:r>
              <a:rPr lang="en-IE" sz="2800" b="1" dirty="0">
                <a:latin typeface="+mn-lt"/>
              </a:rPr>
              <a:t> SUPPORT </a:t>
            </a:r>
          </a:p>
        </p:txBody>
      </p:sp>
    </p:spTree>
    <p:extLst>
      <p:ext uri="{BB962C8B-B14F-4D97-AF65-F5344CB8AC3E}">
        <p14:creationId xmlns:p14="http://schemas.microsoft.com/office/powerpoint/2010/main" val="171826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young&#10;&#10;Description automatically generated">
            <a:extLst>
              <a:ext uri="{FF2B5EF4-FFF2-40B4-BE49-F238E27FC236}">
                <a16:creationId xmlns:a16="http://schemas.microsoft.com/office/drawing/2014/main" id="{AC77A170-F84E-4927-9C7A-4C8ED4F9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6" y="0"/>
            <a:ext cx="9154406" cy="6091163"/>
          </a:xfrm>
          <a:prstGeom prst="rect">
            <a:avLst/>
          </a:prstGeom>
          <a:effectLst/>
        </p:spPr>
      </p:pic>
      <p:pic>
        <p:nvPicPr>
          <p:cNvPr id="4" name="Picture 3">
            <a:extLst>
              <a:ext uri="{FF2B5EF4-FFF2-40B4-BE49-F238E27FC236}">
                <a16:creationId xmlns:a16="http://schemas.microsoft.com/office/drawing/2014/main" id="{CBEF21D6-81F5-42CF-BEF1-A7D8414D0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099" y="4735932"/>
            <a:ext cx="1895901" cy="407568"/>
          </a:xfrm>
          <a:prstGeom prst="rect">
            <a:avLst/>
          </a:prstGeom>
        </p:spPr>
      </p:pic>
      <p:sp>
        <p:nvSpPr>
          <p:cNvPr id="2" name="Rectangle 1">
            <a:extLst>
              <a:ext uri="{FF2B5EF4-FFF2-40B4-BE49-F238E27FC236}">
                <a16:creationId xmlns:a16="http://schemas.microsoft.com/office/drawing/2014/main" id="{5562D50E-3F26-4C93-8C5C-D5720B07FF86}"/>
              </a:ext>
            </a:extLst>
          </p:cNvPr>
          <p:cNvSpPr/>
          <p:nvPr/>
        </p:nvSpPr>
        <p:spPr>
          <a:xfrm>
            <a:off x="0" y="2314094"/>
            <a:ext cx="1752980" cy="523220"/>
          </a:xfrm>
          <a:prstGeom prst="rect">
            <a:avLst/>
          </a:prstGeom>
          <a:solidFill>
            <a:srgbClr val="00B0F0"/>
          </a:solidFill>
        </p:spPr>
        <p:txBody>
          <a:bodyPr wrap="none">
            <a:spAutoFit/>
          </a:bodyPr>
          <a:lstStyle/>
          <a:p>
            <a:r>
              <a:rPr lang="en-US" sz="2800" b="1" kern="1200">
                <a:solidFill>
                  <a:schemeClr val="tx1"/>
                </a:solidFill>
              </a:rPr>
              <a:t>PRIVACY</a:t>
            </a:r>
            <a:endParaRPr lang="en-IE" sz="3200">
              <a:solidFill>
                <a:schemeClr val="tx1"/>
              </a:solidFill>
            </a:endParaRPr>
          </a:p>
        </p:txBody>
      </p:sp>
      <p:sp>
        <p:nvSpPr>
          <p:cNvPr id="7" name="Rectangle 6">
            <a:extLst>
              <a:ext uri="{FF2B5EF4-FFF2-40B4-BE49-F238E27FC236}">
                <a16:creationId xmlns:a16="http://schemas.microsoft.com/office/drawing/2014/main" id="{F47ED557-8DA2-4242-A266-CF356011EBB7}"/>
              </a:ext>
            </a:extLst>
          </p:cNvPr>
          <p:cNvSpPr/>
          <p:nvPr/>
        </p:nvSpPr>
        <p:spPr>
          <a:xfrm>
            <a:off x="-10406" y="1793870"/>
            <a:ext cx="3416320" cy="523220"/>
          </a:xfrm>
          <a:prstGeom prst="rect">
            <a:avLst/>
          </a:prstGeom>
          <a:solidFill>
            <a:srgbClr val="00B0F0"/>
          </a:solidFill>
        </p:spPr>
        <p:txBody>
          <a:bodyPr wrap="none">
            <a:spAutoFit/>
          </a:bodyPr>
          <a:lstStyle/>
          <a:p>
            <a:r>
              <a:rPr lang="en-US" sz="2800" b="1" kern="1200">
                <a:solidFill>
                  <a:schemeClr val="bg1"/>
                </a:solidFill>
                <a:latin typeface="+mn-lt"/>
              </a:rPr>
              <a:t>CONFIDENTIALITY</a:t>
            </a:r>
            <a:endParaRPr lang="en-IE" sz="2800">
              <a:solidFill>
                <a:schemeClr val="bg1"/>
              </a:solidFill>
              <a:latin typeface="+mn-lt"/>
            </a:endParaRPr>
          </a:p>
        </p:txBody>
      </p:sp>
      <p:sp>
        <p:nvSpPr>
          <p:cNvPr id="15" name="Rectangle 14">
            <a:extLst>
              <a:ext uri="{FF2B5EF4-FFF2-40B4-BE49-F238E27FC236}">
                <a16:creationId xmlns:a16="http://schemas.microsoft.com/office/drawing/2014/main" id="{FE6418EC-8F69-412C-BBF9-067ACBB30091}"/>
              </a:ext>
            </a:extLst>
          </p:cNvPr>
          <p:cNvSpPr/>
          <p:nvPr/>
        </p:nvSpPr>
        <p:spPr>
          <a:xfrm>
            <a:off x="0" y="2831424"/>
            <a:ext cx="2177199" cy="523220"/>
          </a:xfrm>
          <a:prstGeom prst="rect">
            <a:avLst/>
          </a:prstGeom>
          <a:solidFill>
            <a:srgbClr val="00B0F0"/>
          </a:solidFill>
        </p:spPr>
        <p:txBody>
          <a:bodyPr wrap="none">
            <a:spAutoFit/>
          </a:bodyPr>
          <a:lstStyle/>
          <a:p>
            <a:r>
              <a:rPr lang="en-US" sz="2800" b="1" kern="1200">
                <a:solidFill>
                  <a:schemeClr val="bg1"/>
                </a:solidFill>
                <a:latin typeface="+mn-lt"/>
              </a:rPr>
              <a:t>INCLUSION</a:t>
            </a:r>
            <a:endParaRPr lang="en-IE" sz="2800">
              <a:solidFill>
                <a:schemeClr val="bg1"/>
              </a:solidFill>
              <a:latin typeface="+mn-lt"/>
            </a:endParaRPr>
          </a:p>
        </p:txBody>
      </p:sp>
      <p:sp>
        <p:nvSpPr>
          <p:cNvPr id="16" name="Rectangle 15">
            <a:extLst>
              <a:ext uri="{FF2B5EF4-FFF2-40B4-BE49-F238E27FC236}">
                <a16:creationId xmlns:a16="http://schemas.microsoft.com/office/drawing/2014/main" id="{B25AF200-3001-4C73-ABF1-45F0A488BDFA}"/>
              </a:ext>
            </a:extLst>
          </p:cNvPr>
          <p:cNvSpPr/>
          <p:nvPr/>
        </p:nvSpPr>
        <p:spPr>
          <a:xfrm>
            <a:off x="0" y="3354543"/>
            <a:ext cx="2477409" cy="523220"/>
          </a:xfrm>
          <a:prstGeom prst="rect">
            <a:avLst/>
          </a:prstGeom>
          <a:solidFill>
            <a:srgbClr val="FFFF00"/>
          </a:solidFill>
        </p:spPr>
        <p:txBody>
          <a:bodyPr wrap="none">
            <a:spAutoFit/>
          </a:bodyPr>
          <a:lstStyle/>
          <a:p>
            <a:r>
              <a:rPr lang="en-US" sz="2800" b="1" kern="1200" dirty="0">
                <a:solidFill>
                  <a:schemeClr val="tx1"/>
                </a:solidFill>
                <a:latin typeface="+mn-lt"/>
              </a:rPr>
              <a:t>AWARENESS</a:t>
            </a:r>
            <a:endParaRPr lang="en-IE" sz="2800" dirty="0">
              <a:solidFill>
                <a:schemeClr val="tx1"/>
              </a:solidFill>
              <a:latin typeface="+mn-lt"/>
            </a:endParaRPr>
          </a:p>
        </p:txBody>
      </p:sp>
      <p:sp>
        <p:nvSpPr>
          <p:cNvPr id="17" name="Rectangle 16">
            <a:extLst>
              <a:ext uri="{FF2B5EF4-FFF2-40B4-BE49-F238E27FC236}">
                <a16:creationId xmlns:a16="http://schemas.microsoft.com/office/drawing/2014/main" id="{51530E41-71C2-48D6-B66F-446FFD801811}"/>
              </a:ext>
            </a:extLst>
          </p:cNvPr>
          <p:cNvSpPr/>
          <p:nvPr/>
        </p:nvSpPr>
        <p:spPr>
          <a:xfrm>
            <a:off x="0" y="1265481"/>
            <a:ext cx="1779654" cy="523220"/>
          </a:xfrm>
          <a:prstGeom prst="rect">
            <a:avLst/>
          </a:prstGeom>
          <a:solidFill>
            <a:srgbClr val="00B0F0"/>
          </a:solidFill>
        </p:spPr>
        <p:txBody>
          <a:bodyPr wrap="none">
            <a:spAutoFit/>
          </a:bodyPr>
          <a:lstStyle/>
          <a:p>
            <a:r>
              <a:rPr lang="en-US" sz="2800" b="1" kern="1200" dirty="0">
                <a:solidFill>
                  <a:schemeClr val="tx1"/>
                </a:solidFill>
                <a:latin typeface="+mj-lt"/>
              </a:rPr>
              <a:t>RESPECT</a:t>
            </a:r>
            <a:endParaRPr lang="en-IE" sz="2800" dirty="0">
              <a:solidFill>
                <a:schemeClr val="tx1"/>
              </a:solidFill>
              <a:latin typeface="+mj-lt"/>
            </a:endParaRPr>
          </a:p>
        </p:txBody>
      </p:sp>
    </p:spTree>
    <p:extLst>
      <p:ext uri="{BB962C8B-B14F-4D97-AF65-F5344CB8AC3E}">
        <p14:creationId xmlns:p14="http://schemas.microsoft.com/office/powerpoint/2010/main" val="273120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vehicle, car, truck&#10;&#10;Description automatically generated">
            <a:extLst>
              <a:ext uri="{FF2B5EF4-FFF2-40B4-BE49-F238E27FC236}">
                <a16:creationId xmlns:a16="http://schemas.microsoft.com/office/drawing/2014/main" id="{758A134A-51AE-4AE7-8A55-DB5AE8C9DD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63708" cy="6109138"/>
          </a:xfrm>
          <a:prstGeom prst="rect">
            <a:avLst/>
          </a:prstGeom>
        </p:spPr>
      </p:pic>
      <p:sp>
        <p:nvSpPr>
          <p:cNvPr id="5" name="TextBox 4">
            <a:extLst>
              <a:ext uri="{FF2B5EF4-FFF2-40B4-BE49-F238E27FC236}">
                <a16:creationId xmlns:a16="http://schemas.microsoft.com/office/drawing/2014/main" id="{DFC00A03-DAD6-4048-96C3-FB620B29B6D1}"/>
              </a:ext>
            </a:extLst>
          </p:cNvPr>
          <p:cNvSpPr txBox="1"/>
          <p:nvPr/>
        </p:nvSpPr>
        <p:spPr>
          <a:xfrm>
            <a:off x="-1" y="2841509"/>
            <a:ext cx="6124903" cy="646331"/>
          </a:xfrm>
          <a:prstGeom prst="rect">
            <a:avLst/>
          </a:prstGeom>
          <a:solidFill>
            <a:srgbClr val="00B0F0"/>
          </a:solidFill>
        </p:spPr>
        <p:txBody>
          <a:bodyPr wrap="square" rtlCol="0">
            <a:spAutoFit/>
          </a:bodyPr>
          <a:lstStyle/>
          <a:p>
            <a:pPr marL="180975" fontAlgn="base"/>
            <a:r>
              <a:rPr lang="en-US"/>
              <a:t>​</a:t>
            </a:r>
            <a:r>
              <a:rPr lang="en-US" sz="3600" b="1" spc="330">
                <a:solidFill>
                  <a:schemeClr val="bg1"/>
                </a:solidFill>
                <a:latin typeface="+mj-lt"/>
              </a:rPr>
              <a:t>70.8 MILLION PEOPLE</a:t>
            </a:r>
            <a:endParaRPr lang="en-US" sz="3200" b="1" spc="330">
              <a:solidFill>
                <a:schemeClr val="bg1"/>
              </a:solidFill>
              <a:latin typeface="+mj-lt"/>
            </a:endParaRPr>
          </a:p>
        </p:txBody>
      </p:sp>
      <p:sp>
        <p:nvSpPr>
          <p:cNvPr id="8" name="TextBox 7">
            <a:extLst>
              <a:ext uri="{FF2B5EF4-FFF2-40B4-BE49-F238E27FC236}">
                <a16:creationId xmlns:a16="http://schemas.microsoft.com/office/drawing/2014/main" id="{E25CA176-6DC0-4DEE-9AB9-0A33A5515041}"/>
              </a:ext>
            </a:extLst>
          </p:cNvPr>
          <p:cNvSpPr txBox="1"/>
          <p:nvPr/>
        </p:nvSpPr>
        <p:spPr>
          <a:xfrm>
            <a:off x="0" y="3426284"/>
            <a:ext cx="6124903" cy="369332"/>
          </a:xfrm>
          <a:prstGeom prst="rect">
            <a:avLst/>
          </a:prstGeom>
          <a:solidFill>
            <a:srgbClr val="00B0F0"/>
          </a:solidFill>
        </p:spPr>
        <p:txBody>
          <a:bodyPr wrap="square" rtlCol="0">
            <a:spAutoFit/>
          </a:bodyPr>
          <a:lstStyle/>
          <a:p>
            <a:pPr marL="180975" fontAlgn="base"/>
            <a:r>
              <a:rPr lang="en-US"/>
              <a:t>​</a:t>
            </a:r>
            <a:r>
              <a:rPr lang="en-US" sz="1800" b="1" spc="40">
                <a:solidFill>
                  <a:schemeClr val="tx1"/>
                </a:solidFill>
                <a:latin typeface="+mj-lt"/>
              </a:rPr>
              <a:t>HAVE BEEN FORCIBLY DISPLACED WORLDWIDE</a:t>
            </a:r>
            <a:endParaRPr lang="en-US" sz="3200" b="1" spc="40">
              <a:solidFill>
                <a:schemeClr val="tx1"/>
              </a:solidFill>
              <a:latin typeface="+mj-lt"/>
            </a:endParaRPr>
          </a:p>
        </p:txBody>
      </p:sp>
    </p:spTree>
    <p:extLst>
      <p:ext uri="{BB962C8B-B14F-4D97-AF65-F5344CB8AC3E}">
        <p14:creationId xmlns:p14="http://schemas.microsoft.com/office/powerpoint/2010/main" val="2568093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F57C0A-6F13-48C5-9930-0F0416167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891" y="0"/>
            <a:ext cx="8498218" cy="5143500"/>
          </a:xfrm>
          <a:prstGeom prst="rect">
            <a:avLst/>
          </a:prstGeom>
        </p:spPr>
      </p:pic>
    </p:spTree>
    <p:extLst>
      <p:ext uri="{BB962C8B-B14F-4D97-AF65-F5344CB8AC3E}">
        <p14:creationId xmlns:p14="http://schemas.microsoft.com/office/powerpoint/2010/main" val="167012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5" y="2417862"/>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C2870145-6B8C-4803-9949-3664FEA0F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59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woman, phone&#10;&#10;Description automatically generated">
            <a:extLst>
              <a:ext uri="{FF2B5EF4-FFF2-40B4-BE49-F238E27FC236}">
                <a16:creationId xmlns:a16="http://schemas.microsoft.com/office/drawing/2014/main" id="{96B52705-A4B9-4F52-B92A-E9949DFA86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4209" y="0"/>
            <a:ext cx="2189791" cy="2922814"/>
          </a:xfrm>
          <a:prstGeom prst="rect">
            <a:avLst/>
          </a:prstGeom>
        </p:spPr>
      </p:pic>
      <p:pic>
        <p:nvPicPr>
          <p:cNvPr id="12" name="Picture 11" descr="A close up of a logo&#10;&#10;Description automatically generated">
            <a:extLst>
              <a:ext uri="{FF2B5EF4-FFF2-40B4-BE49-F238E27FC236}">
                <a16:creationId xmlns:a16="http://schemas.microsoft.com/office/drawing/2014/main" id="{944BC1FB-F30D-4C4F-AEC6-8ABE277874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55570" y="3331029"/>
            <a:ext cx="2188430" cy="1538968"/>
          </a:xfrm>
          <a:prstGeom prst="rect">
            <a:avLst/>
          </a:prstGeom>
        </p:spPr>
      </p:pic>
    </p:spTree>
    <p:extLst>
      <p:ext uri="{BB962C8B-B14F-4D97-AF65-F5344CB8AC3E}">
        <p14:creationId xmlns:p14="http://schemas.microsoft.com/office/powerpoint/2010/main" val="350216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erson, cellphone, phone&#10;&#10;Description automatically generated">
            <a:extLst>
              <a:ext uri="{FF2B5EF4-FFF2-40B4-BE49-F238E27FC236}">
                <a16:creationId xmlns:a16="http://schemas.microsoft.com/office/drawing/2014/main" id="{EC7A98B9-723B-473B-A7B0-57F191F0B1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000500" cy="5143500"/>
          </a:xfrm>
          <a:prstGeom prst="rect">
            <a:avLst/>
          </a:prstGeom>
        </p:spPr>
      </p:pic>
      <p:pic>
        <p:nvPicPr>
          <p:cNvPr id="2" name="UN063682">
            <a:hlinkClick r:id="" action="ppaction://media"/>
            <a:extLst>
              <a:ext uri="{FF2B5EF4-FFF2-40B4-BE49-F238E27FC236}">
                <a16:creationId xmlns:a16="http://schemas.microsoft.com/office/drawing/2014/main" id="{F8F9FC9C-061B-47B0-BF10-EDD7289124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0500" y="0"/>
            <a:ext cx="5143500" cy="5143500"/>
          </a:xfrm>
          <a:prstGeom prst="rect">
            <a:avLst/>
          </a:prstGeom>
        </p:spPr>
      </p:pic>
    </p:spTree>
    <p:extLst>
      <p:ext uri="{BB962C8B-B14F-4D97-AF65-F5344CB8AC3E}">
        <p14:creationId xmlns:p14="http://schemas.microsoft.com/office/powerpoint/2010/main" val="352702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sitting, man&#10;&#10;Description automatically generated">
            <a:extLst>
              <a:ext uri="{FF2B5EF4-FFF2-40B4-BE49-F238E27FC236}">
                <a16:creationId xmlns:a16="http://schemas.microsoft.com/office/drawing/2014/main" id="{FD997172-183A-40F2-97F5-0D9576E99D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
        <p:nvSpPr>
          <p:cNvPr id="4" name="TextBox 3">
            <a:extLst>
              <a:ext uri="{FF2B5EF4-FFF2-40B4-BE49-F238E27FC236}">
                <a16:creationId xmlns:a16="http://schemas.microsoft.com/office/drawing/2014/main" id="{31499C11-27BC-435B-8B37-ECD802F4EB25}"/>
              </a:ext>
            </a:extLst>
          </p:cNvPr>
          <p:cNvSpPr txBox="1"/>
          <p:nvPr/>
        </p:nvSpPr>
        <p:spPr>
          <a:xfrm>
            <a:off x="0" y="816428"/>
            <a:ext cx="2717411" cy="523220"/>
          </a:xfrm>
          <a:prstGeom prst="rect">
            <a:avLst/>
          </a:prstGeom>
          <a:solidFill>
            <a:srgbClr val="00B0F0"/>
          </a:solidFill>
        </p:spPr>
        <p:txBody>
          <a:bodyPr wrap="none" rtlCol="0">
            <a:spAutoFit/>
          </a:bodyPr>
          <a:lstStyle/>
          <a:p>
            <a:r>
              <a:rPr lang="en-IE" sz="2800" b="1">
                <a:latin typeface="+mn-lt"/>
              </a:rPr>
              <a:t>THE JOURNEY</a:t>
            </a:r>
          </a:p>
        </p:txBody>
      </p:sp>
      <p:sp>
        <p:nvSpPr>
          <p:cNvPr id="7" name="TextBox 6">
            <a:extLst>
              <a:ext uri="{FF2B5EF4-FFF2-40B4-BE49-F238E27FC236}">
                <a16:creationId xmlns:a16="http://schemas.microsoft.com/office/drawing/2014/main" id="{BB63D79B-2601-4803-84E0-759B079E03CC}"/>
              </a:ext>
            </a:extLst>
          </p:cNvPr>
          <p:cNvSpPr txBox="1"/>
          <p:nvPr/>
        </p:nvSpPr>
        <p:spPr>
          <a:xfrm>
            <a:off x="0" y="1339648"/>
            <a:ext cx="2310493" cy="400110"/>
          </a:xfrm>
          <a:prstGeom prst="rect">
            <a:avLst/>
          </a:prstGeom>
          <a:solidFill>
            <a:schemeClr val="bg1"/>
          </a:solidFill>
        </p:spPr>
        <p:txBody>
          <a:bodyPr wrap="square" rtlCol="0">
            <a:spAutoFit/>
          </a:bodyPr>
          <a:lstStyle/>
          <a:p>
            <a:r>
              <a:rPr lang="en-IE" sz="2000" b="1">
                <a:latin typeface="+mn-lt"/>
              </a:rPr>
              <a:t>PACK YOUR BAG</a:t>
            </a:r>
          </a:p>
        </p:txBody>
      </p:sp>
    </p:spTree>
    <p:extLst>
      <p:ext uri="{BB962C8B-B14F-4D97-AF65-F5344CB8AC3E}">
        <p14:creationId xmlns:p14="http://schemas.microsoft.com/office/powerpoint/2010/main" val="3134161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Escape from Syria: Rania's odyssey">
            <a:hlinkClick r:id="" action="ppaction://media"/>
            <a:extLst>
              <a:ext uri="{FF2B5EF4-FFF2-40B4-BE49-F238E27FC236}">
                <a16:creationId xmlns:a16="http://schemas.microsoft.com/office/drawing/2014/main" id="{5376AE09-5D09-44E0-8CFB-C28809878615}"/>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D426B6F8-2AA7-4186-B199-6E1CE80D278D}"/>
              </a:ext>
            </a:extLst>
          </p:cNvPr>
          <p:cNvSpPr/>
          <p:nvPr/>
        </p:nvSpPr>
        <p:spPr>
          <a:xfrm>
            <a:off x="4457225" y="2417862"/>
            <a:ext cx="229550" cy="307777"/>
          </a:xfrm>
          <a:prstGeom prst="rect">
            <a:avLst/>
          </a:prstGeom>
        </p:spPr>
        <p:txBody>
          <a:bodyPr wrap="none">
            <a:spAutoFit/>
          </a:bodyPr>
          <a:lstStyle/>
          <a:p>
            <a:r>
              <a:rPr lang="en-IE">
                <a:latin typeface="Times New Roman" panose="02020603050405020304" pitchFamily="18" charset="0"/>
              </a:rPr>
              <a:t> </a:t>
            </a:r>
            <a:endParaRPr lang="en-IE"/>
          </a:p>
        </p:txBody>
      </p:sp>
    </p:spTree>
    <p:extLst>
      <p:ext uri="{BB962C8B-B14F-4D97-AF65-F5344CB8AC3E}">
        <p14:creationId xmlns:p14="http://schemas.microsoft.com/office/powerpoint/2010/main" val="340364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looking at the camera&#10;&#10;Description automatically generated">
            <a:extLst>
              <a:ext uri="{FF2B5EF4-FFF2-40B4-BE49-F238E27FC236}">
                <a16:creationId xmlns:a16="http://schemas.microsoft.com/office/drawing/2014/main" id="{736C77D1-DD61-44D1-A93A-DC2BA7175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5" y="-432707"/>
            <a:ext cx="9135836" cy="6090557"/>
          </a:xfrm>
          <a:prstGeom prst="rect">
            <a:avLst/>
          </a:prstGeom>
        </p:spPr>
      </p:pic>
      <p:sp>
        <p:nvSpPr>
          <p:cNvPr id="2" name="TextBox 1">
            <a:extLst>
              <a:ext uri="{FF2B5EF4-FFF2-40B4-BE49-F238E27FC236}">
                <a16:creationId xmlns:a16="http://schemas.microsoft.com/office/drawing/2014/main" id="{8D83E4BE-7CB1-4E2E-91B1-1CEB84E4C0DE}"/>
              </a:ext>
            </a:extLst>
          </p:cNvPr>
          <p:cNvSpPr txBox="1"/>
          <p:nvPr/>
        </p:nvSpPr>
        <p:spPr>
          <a:xfrm>
            <a:off x="6576141" y="1421290"/>
            <a:ext cx="2612571" cy="400110"/>
          </a:xfrm>
          <a:prstGeom prst="rect">
            <a:avLst/>
          </a:prstGeom>
          <a:solidFill>
            <a:schemeClr val="bg1"/>
          </a:solidFill>
        </p:spPr>
        <p:txBody>
          <a:bodyPr wrap="square" rtlCol="0">
            <a:spAutoFit/>
          </a:bodyPr>
          <a:lstStyle/>
          <a:p>
            <a:r>
              <a:rPr lang="en-IE" sz="2000" b="1">
                <a:latin typeface="+mn-lt"/>
              </a:rPr>
              <a:t>FELLING WELCOME</a:t>
            </a:r>
          </a:p>
        </p:txBody>
      </p:sp>
      <p:sp>
        <p:nvSpPr>
          <p:cNvPr id="3" name="TextBox 2">
            <a:extLst>
              <a:ext uri="{FF2B5EF4-FFF2-40B4-BE49-F238E27FC236}">
                <a16:creationId xmlns:a16="http://schemas.microsoft.com/office/drawing/2014/main" id="{035F9750-595C-44ED-8343-FF16F6E8C2FB}"/>
              </a:ext>
            </a:extLst>
          </p:cNvPr>
          <p:cNvSpPr txBox="1"/>
          <p:nvPr/>
        </p:nvSpPr>
        <p:spPr>
          <a:xfrm>
            <a:off x="6612688" y="898070"/>
            <a:ext cx="2539478" cy="523220"/>
          </a:xfrm>
          <a:prstGeom prst="rect">
            <a:avLst/>
          </a:prstGeom>
          <a:solidFill>
            <a:srgbClr val="00B0F0"/>
          </a:solidFill>
        </p:spPr>
        <p:txBody>
          <a:bodyPr wrap="none" rtlCol="0">
            <a:spAutoFit/>
          </a:bodyPr>
          <a:lstStyle/>
          <a:p>
            <a:r>
              <a:rPr lang="en-IE" sz="2800" b="1">
                <a:latin typeface="+mn-lt"/>
              </a:rPr>
              <a:t>THE ARRIVAL</a:t>
            </a:r>
          </a:p>
        </p:txBody>
      </p:sp>
    </p:spTree>
    <p:extLst>
      <p:ext uri="{BB962C8B-B14F-4D97-AF65-F5344CB8AC3E}">
        <p14:creationId xmlns:p14="http://schemas.microsoft.com/office/powerpoint/2010/main" val="4213458304"/>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 id="{55723B9D-4936-43E4-93A3-BFDFFBE17D67}" vid="{FCADBB41-3E23-436D-8FD8-40C85E715BD2}"/>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A5A0CB-5AEE-4D37-BB2A-F0C9B8CCE172}">
  <ds:schemaRefs>
    <ds:schemaRef ds:uri="http://www.w3.org/XML/1998/namespace"/>
    <ds:schemaRef ds:uri="2f2b1fa9-6155-42a0-939e-77327d739dee"/>
    <ds:schemaRef ds:uri="http://purl.org/dc/dcmityp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f146cff5-8d07-4361-a082-4e16c196f8ce"/>
    <ds:schemaRef ds:uri="http://purl.org/dc/elements/1.1/"/>
  </ds:schemaRefs>
</ds:datastoreItem>
</file>

<file path=customXml/itemProps2.xml><?xml version="1.0" encoding="utf-8"?>
<ds:datastoreItem xmlns:ds="http://schemas.openxmlformats.org/officeDocument/2006/customXml" ds:itemID="{BDD1F52D-C23E-48A4-B697-95CA9AAF2E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6cff5-8d07-4361-a082-4e16c196f8ce"/>
    <ds:schemaRef ds:uri="2f2b1fa9-6155-42a0-939e-77327d739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BA7830-3EA3-4CAD-8715-52458F07C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2989</Words>
  <Application>Microsoft Office PowerPoint</Application>
  <PresentationFormat>On-screen Show (16:9)</PresentationFormat>
  <Paragraphs>138</Paragraphs>
  <Slides>13</Slides>
  <Notes>13</Notes>
  <HiddenSlides>0</HiddenSlides>
  <MMClips>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Times New Roman</vt:lpstr>
      <vt:lpstr>Arial,Sans-Serif</vt:lpstr>
      <vt:lpstr>Univers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2</cp:revision>
  <dcterms:created xsi:type="dcterms:W3CDTF">2019-12-11T16:50:53Z</dcterms:created>
  <dcterms:modified xsi:type="dcterms:W3CDTF">2020-07-30T19:46:37Z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0x010100897754E0635435469BC05ED0011C52AB</vt:lpwstr>
  </property>
</Properties>
</file>