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4"/>
    <p:sldMasterId id="2147483709" r:id="rId5"/>
    <p:sldMasterId id="2147483740" r:id="rId6"/>
  </p:sldMasterIdLst>
  <p:notesMasterIdLst>
    <p:notesMasterId r:id="rId24"/>
  </p:notesMasterIdLst>
  <p:sldIdLst>
    <p:sldId id="362" r:id="rId7"/>
    <p:sldId id="363" r:id="rId8"/>
    <p:sldId id="348" r:id="rId9"/>
    <p:sldId id="349" r:id="rId10"/>
    <p:sldId id="364" r:id="rId11"/>
    <p:sldId id="366" r:id="rId12"/>
    <p:sldId id="367" r:id="rId13"/>
    <p:sldId id="368" r:id="rId14"/>
    <p:sldId id="361" r:id="rId15"/>
    <p:sldId id="350" r:id="rId16"/>
    <p:sldId id="369" r:id="rId17"/>
    <p:sldId id="370" r:id="rId18"/>
    <p:sldId id="371" r:id="rId19"/>
    <p:sldId id="353" r:id="rId20"/>
    <p:sldId id="357" r:id="rId21"/>
    <p:sldId id="354" r:id="rId22"/>
    <p:sldId id="373" r:id="rId23"/>
  </p:sldIdLst>
  <p:sldSz cx="9144000" cy="5143500" type="screen16x9"/>
  <p:notesSz cx="6858000" cy="3495675"/>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Univers" panose="020B0503020202020204" pitchFamily="3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vienne Parry" initials="VP" lastIdx="1" clrIdx="0">
    <p:extLst>
      <p:ext uri="{19B8F6BF-5375-455C-9EA6-DF929625EA0E}">
        <p15:presenceInfo xmlns:p15="http://schemas.microsoft.com/office/powerpoint/2012/main" userId="Vivienne Parry" providerId="None"/>
      </p:ext>
    </p:extLst>
  </p:cmAuthor>
  <p:cmAuthor id="2" name="Vivienne Parry" initials="VP [2]" lastIdx="1" clrIdx="1">
    <p:extLst>
      <p:ext uri="{19B8F6BF-5375-455C-9EA6-DF929625EA0E}">
        <p15:presenceInfo xmlns:p15="http://schemas.microsoft.com/office/powerpoint/2012/main" userId="S::vivienne@unicef.ie::522bcddf-614a-4630-9554-ce4744478a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990099"/>
    <a:srgbClr val="E9EBF5"/>
    <a:srgbClr val="FF6699"/>
    <a:srgbClr val="FFFFFF"/>
    <a:srgbClr val="FF33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0E043B-ADF2-486C-BA77-22342E82170D}" v="109" dt="2020-07-23T10:39:47.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114" autoAdjust="0"/>
  </p:normalViewPr>
  <p:slideViewPr>
    <p:cSldViewPr snapToGrid="0">
      <p:cViewPr varScale="1">
        <p:scale>
          <a:sx n="80" d="100"/>
          <a:sy n="80" d="100"/>
        </p:scale>
        <p:origin x="15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1.fntdata"/><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000" y="18605500"/>
            <a:ext cx="165352413" cy="93010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60416" y="117817598"/>
            <a:ext cx="5283304" cy="111616671"/>
          </a:xfrm>
          <a:prstGeom prst="rect">
            <a:avLst/>
          </a:prstGeom>
          <a:noFill/>
          <a:ln>
            <a:noFill/>
          </a:ln>
        </p:spPr>
        <p:txBody>
          <a:bodyPr spcFirstLastPara="1" wrap="square" lIns="329727" tIns="329727" rIns="329727" bIns="329727"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nicef.ie/app/uploads/2020/06/CRC-online-poster.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yellowflag.ie/" TargetMode="External"/><Relationship Id="rId3" Type="http://schemas.openxmlformats.org/officeDocument/2006/relationships/hyperlink" Target="https://www.gov.ie/en/publication/c2a87f-the-statistical-spotlight-series/" TargetMode="External"/><Relationship Id="rId7" Type="http://schemas.openxmlformats.org/officeDocument/2006/relationships/hyperlink" Target="https://itmtrav.ie/what-is-itm/irish-travellers/"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unicef.ie/app/uploads/2020/07/Irish-Times-Article-on-Halting-site-conditions.pdf" TargetMode="External"/><Relationship Id="rId5" Type="http://schemas.openxmlformats.org/officeDocument/2006/relationships/hyperlink" Target="https://magill.ie/society/over-1000-traveller-families-living-inhumane-conditions" TargetMode="External"/><Relationship Id="rId4" Type="http://schemas.openxmlformats.org/officeDocument/2006/relationships/hyperlink" Target="https://www.kildarestreet.com/debates/?id=2005-11-30.953.0" TargetMode="External"/><Relationship Id="rId9" Type="http://schemas.openxmlformats.org/officeDocument/2006/relationships/hyperlink" Target="https://itmtrav.i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nicef.ie/app/uploads/2020/07/Child-Rights-Globally.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nicef.ie/app/uploads/2020/07/Child-Rights-Globally.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ohchr.org/EN/ProfessionalInterest/Pages/OPACCRC.aspx"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unicef.org/sites/default/files/2019-11/Convention-rights-child-at-crossroads-2019_1.pdf" TargetMode="External"/><Relationship Id="rId5" Type="http://schemas.openxmlformats.org/officeDocument/2006/relationships/hyperlink" Target="http://tbinternet.ohchr.org/_layouts/treatybodyexternal/Download.aspx?symbolno=A/RES/66/138&amp;Lang=en" TargetMode="External"/><Relationship Id="rId4" Type="http://schemas.openxmlformats.org/officeDocument/2006/relationships/hyperlink" Target="https://www.ohchr.org/EN/ProfessionalInterest/Pages/OPSCCRC.aspx"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nicef.ie/app/uploads/2019/09/CRC-Childrens-Version-booklet-4pg.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Child_rights"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en.wikipedia.org/wiki/UN_Convention_on_the_Rights_of_the_Child" TargetMode="External"/><Relationship Id="rId4" Type="http://schemas.openxmlformats.org/officeDocument/2006/relationships/hyperlink" Target="https://en.wikipedia.org/wiki/Legal_principl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bg1"/>
              </a:buClr>
              <a:buNone/>
            </a:pPr>
            <a:r>
              <a:rPr lang="en-IE" sz="1550" b="1" u="none" dirty="0">
                <a:solidFill>
                  <a:schemeClr val="bg1"/>
                </a:solidFill>
                <a:latin typeface="Univers"/>
                <a:hlinkClick r:id="rId3">
                  <a:extLst>
                    <a:ext uri="{A12FA001-AC4F-418D-AE19-62706E023703}">
                      <ahyp:hlinkClr xmlns:ahyp="http://schemas.microsoft.com/office/drawing/2018/hyperlinkcolor" val="tx"/>
                    </a:ext>
                  </a:extLst>
                </a:hlinkClick>
              </a:rPr>
              <a:t>Delivering this Activity: </a:t>
            </a:r>
          </a:p>
          <a:p>
            <a:pPr marL="0" indent="0">
              <a:buClr>
                <a:schemeClr val="bg1"/>
              </a:buClr>
              <a:buNone/>
            </a:pPr>
            <a:endParaRPr lang="en-IE" sz="1550" b="1" u="none" dirty="0">
              <a:solidFill>
                <a:schemeClr val="bg1"/>
              </a:solidFill>
              <a:latin typeface="Univers"/>
              <a:hlinkClick r:id="rId3">
                <a:extLst>
                  <a:ext uri="{A12FA001-AC4F-418D-AE19-62706E023703}">
                    <ahyp:hlinkClr xmlns:ahyp="http://schemas.microsoft.com/office/drawing/2018/hyperlinkcolor" val="tx"/>
                  </a:ext>
                </a:extLst>
              </a:hlinkClick>
            </a:endParaRPr>
          </a:p>
          <a:p>
            <a:pPr marL="0" indent="0">
              <a:buClr>
                <a:schemeClr val="bg1"/>
              </a:buClr>
              <a:buNone/>
            </a:pPr>
            <a:r>
              <a:rPr lang="en-IE" sz="1550" b="1" u="none" dirty="0">
                <a:solidFill>
                  <a:schemeClr val="bg1"/>
                </a:solidFill>
                <a:latin typeface="Univers"/>
                <a:hlinkClick r:id="rId3">
                  <a:extLst>
                    <a:ext uri="{A12FA001-AC4F-418D-AE19-62706E023703}">
                      <ahyp:hlinkClr xmlns:ahyp="http://schemas.microsoft.com/office/drawing/2018/hyperlinkcolor" val="tx"/>
                    </a:ext>
                  </a:extLst>
                </a:hlinkClick>
              </a:rPr>
              <a:t>You will need: </a:t>
            </a:r>
          </a:p>
          <a:p>
            <a:pPr marL="0" indent="0">
              <a:buClr>
                <a:schemeClr val="bg1"/>
              </a:buClr>
              <a:buNone/>
            </a:pPr>
            <a:r>
              <a:rPr lang="en-IE" sz="1550" b="1" u="sng" dirty="0">
                <a:solidFill>
                  <a:schemeClr val="bg1"/>
                </a:solidFill>
                <a:latin typeface="Univers"/>
                <a:hlinkClick r:id="rId3">
                  <a:extLst>
                    <a:ext uri="{A12FA001-AC4F-418D-AE19-62706E023703}">
                      <ahyp:hlinkClr xmlns:ahyp="http://schemas.microsoft.com/office/drawing/2018/hyperlinkcolor" val="tx"/>
                    </a:ext>
                  </a:extLst>
                </a:hlinkClick>
              </a:rPr>
              <a:t>The United Nations Convention on the Rights of the Child</a:t>
            </a:r>
            <a:r>
              <a:rPr lang="en-IE" sz="1550" dirty="0">
                <a:solidFill>
                  <a:schemeClr val="bg1"/>
                </a:solidFill>
                <a:latin typeface="Univers"/>
              </a:rPr>
              <a:t> - a few double-sided printed copies</a:t>
            </a:r>
            <a:r>
              <a:rPr lang="en-US" sz="1550" dirty="0">
                <a:solidFill>
                  <a:schemeClr val="bg1"/>
                </a:solidFill>
                <a:latin typeface="Univers"/>
              </a:rPr>
              <a:t>  </a:t>
            </a:r>
          </a:p>
          <a:p>
            <a:pPr marL="0" indent="0">
              <a:buClr>
                <a:schemeClr val="bg1"/>
              </a:buClr>
              <a:buNone/>
            </a:pPr>
            <a:r>
              <a:rPr lang="en-US" sz="1550" dirty="0">
                <a:solidFill>
                  <a:schemeClr val="bg1"/>
                </a:solidFill>
                <a:latin typeface="Univers"/>
              </a:rPr>
              <a:t>A projector, a screen and a reliable internet connection to show the presentation.</a:t>
            </a:r>
          </a:p>
          <a:p>
            <a:pPr marL="158750" indent="0">
              <a:buNone/>
            </a:pPr>
            <a:endParaRPr lang="en-US" sz="1550" dirty="0">
              <a:solidFill>
                <a:schemeClr val="bg1"/>
              </a:solidFill>
              <a:latin typeface="Univers"/>
              <a:cs typeface="Segoe UI"/>
            </a:endParaRPr>
          </a:p>
          <a:p>
            <a:pPr marL="0" indent="0">
              <a:buClr>
                <a:schemeClr val="bg1"/>
              </a:buClr>
              <a:buFont typeface="Arial" panose="020B0604020202020204" pitchFamily="34" charset="0"/>
              <a:buNone/>
            </a:pPr>
            <a:r>
              <a:rPr lang="en-US" sz="1550" dirty="0">
                <a:solidFill>
                  <a:schemeClr val="bg1"/>
                </a:solidFill>
                <a:latin typeface="Univers"/>
              </a:rPr>
              <a:t>*Please Note: UNICEF encourages peer-led learning.  If you are a young person delivering this workshop to your peers, follow the steps below for a successful workshop!</a:t>
            </a:r>
          </a:p>
          <a:p>
            <a:pPr marL="342900" indent="-342900">
              <a:buClr>
                <a:schemeClr val="bg1"/>
              </a:buClr>
              <a:buFont typeface="+mj-lt"/>
              <a:buAutoNum type="arabicPeriod"/>
            </a:pPr>
            <a:r>
              <a:rPr lang="en-US" sz="1550" dirty="0">
                <a:solidFill>
                  <a:schemeClr val="bg1"/>
                </a:solidFill>
                <a:latin typeface="Univers"/>
              </a:rPr>
              <a:t>Get support from a teacher or adult to run through the workshop with you first.</a:t>
            </a:r>
          </a:p>
          <a:p>
            <a:pPr marL="342900" indent="-342900">
              <a:buClr>
                <a:schemeClr val="bg1"/>
              </a:buClr>
              <a:buFont typeface="+mj-lt"/>
              <a:buAutoNum type="arabicPeriod"/>
            </a:pPr>
            <a:r>
              <a:rPr lang="en-US" sz="1550" dirty="0">
                <a:solidFill>
                  <a:schemeClr val="bg1"/>
                </a:solidFill>
                <a:latin typeface="Univers"/>
              </a:rPr>
              <a:t>If it is a challenging issue, that might cause upset to people, only deliver it with the support of an adult in the room. And also give prior warning to the participants of topic you are covering as they may or may not wish to participate. </a:t>
            </a:r>
          </a:p>
          <a:p>
            <a:pPr marL="342900" indent="-342900">
              <a:buClr>
                <a:schemeClr val="bg1"/>
              </a:buClr>
              <a:buFont typeface="+mj-lt"/>
              <a:buAutoNum type="arabicPeriod"/>
            </a:pPr>
            <a:r>
              <a:rPr lang="en-US" sz="1550" dirty="0">
                <a:solidFill>
                  <a:schemeClr val="bg1"/>
                </a:solidFill>
                <a:latin typeface="Univers"/>
              </a:rPr>
              <a:t>Make sure all the technical things (internet, computer connections, </a:t>
            </a:r>
            <a:r>
              <a:rPr lang="en-US" sz="1550" dirty="0" err="1">
                <a:solidFill>
                  <a:schemeClr val="bg1"/>
                </a:solidFill>
                <a:latin typeface="Univers"/>
              </a:rPr>
              <a:t>etc</a:t>
            </a:r>
            <a:r>
              <a:rPr lang="en-US" sz="1550" dirty="0">
                <a:solidFill>
                  <a:schemeClr val="bg1"/>
                </a:solidFill>
                <a:latin typeface="Univers"/>
              </a:rPr>
              <a:t>) are working before the workshop</a:t>
            </a:r>
          </a:p>
          <a:p>
            <a:pPr marL="342900" indent="-342900">
              <a:buClr>
                <a:schemeClr val="bg1"/>
              </a:buClr>
              <a:buFont typeface="+mj-lt"/>
              <a:buAutoNum type="arabicPeriod"/>
            </a:pPr>
            <a:r>
              <a:rPr lang="en-US" sz="1550" dirty="0">
                <a:solidFill>
                  <a:schemeClr val="bg1"/>
                </a:solidFill>
                <a:latin typeface="Univers"/>
              </a:rPr>
              <a:t>Follow the notes and use them to talk through each of the slides and show the different videos. Most slides have notes with more info, b</a:t>
            </a:r>
            <a:r>
              <a:rPr lang="en-IE" sz="1550" dirty="0" err="1">
                <a:solidFill>
                  <a:schemeClr val="bg1"/>
                </a:solidFill>
              </a:rPr>
              <a:t>ut</a:t>
            </a:r>
            <a:r>
              <a:rPr lang="en-IE" sz="1550" dirty="0">
                <a:solidFill>
                  <a:schemeClr val="bg1"/>
                </a:solidFill>
              </a:rPr>
              <a:t> don’t worry if you don't share everything in the notes. </a:t>
            </a:r>
            <a:endParaRPr lang="en-US" sz="1550" dirty="0">
              <a:solidFill>
                <a:schemeClr val="bg1"/>
              </a:solidFill>
              <a:latin typeface="Arial"/>
            </a:endParaRPr>
          </a:p>
          <a:p>
            <a:pPr marL="342900" indent="-342900">
              <a:buClr>
                <a:schemeClr val="bg1"/>
              </a:buClr>
              <a:buFont typeface="+mj-lt"/>
              <a:buAutoNum type="arabicPeriod"/>
            </a:pPr>
            <a:r>
              <a:rPr lang="en-US" sz="1550" dirty="0">
                <a:solidFill>
                  <a:schemeClr val="bg1"/>
                </a:solidFill>
                <a:latin typeface="Univers"/>
              </a:rPr>
              <a:t>Always encourage discussion during the presentation – being sensitive to everyone’s personal experiences and perspectives.</a:t>
            </a:r>
          </a:p>
          <a:p>
            <a:pPr lvl="1" indent="0">
              <a:lnSpc>
                <a:spcPct val="150000"/>
              </a:lnSpc>
              <a:buNone/>
            </a:pPr>
            <a:endParaRPr lang="en-US" dirty="0"/>
          </a:p>
        </p:txBody>
      </p:sp>
    </p:spTree>
    <p:extLst>
      <p:ext uri="{BB962C8B-B14F-4D97-AF65-F5344CB8AC3E}">
        <p14:creationId xmlns:p14="http://schemas.microsoft.com/office/powerpoint/2010/main" val="574320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100" b="1" i="0" u="none" strike="noStrike" cap="none" dirty="0">
                <a:solidFill>
                  <a:srgbClr val="000000"/>
                </a:solidFill>
                <a:effectLst/>
                <a:latin typeface="Arial"/>
                <a:ea typeface="Arial"/>
                <a:cs typeface="Arial"/>
                <a:sym typeface="Arial"/>
              </a:rPr>
              <a:t>Activity:  </a:t>
            </a:r>
            <a:r>
              <a:rPr lang="en-GB" b="1" dirty="0"/>
              <a:t>Step One:</a:t>
            </a:r>
            <a:r>
              <a:rPr lang="en-GB" dirty="0"/>
              <a:t> Ask participants to take out a sheet of paper and a pen, ask the group to reflect for a few minutes on </a:t>
            </a:r>
            <a:r>
              <a:rPr lang="en-GB" b="1" i="1" dirty="0"/>
              <a:t>which children in Ireland are most likely to suffer from violations of their rights</a:t>
            </a:r>
            <a:r>
              <a:rPr lang="en-GB" b="1" dirty="0"/>
              <a:t> </a:t>
            </a:r>
            <a:r>
              <a:rPr lang="en-GB" dirty="0"/>
              <a:t>and write down their views on a sheet of paper. Ask for a show of hands, who wrote down "traveller children"?  There are many children whose rights are not adequately protected in Ireland as a group, however, Traveller children for many years have suffered from multiple forms of inequality.  According to a </a:t>
            </a:r>
            <a:r>
              <a:rPr lang="en-GB" dirty="0">
                <a:hlinkClick r:id="rId3"/>
              </a:rPr>
              <a:t>report</a:t>
            </a:r>
            <a:r>
              <a:rPr lang="en-GB" dirty="0"/>
              <a:t> published in 2020, Traveller babies are three times more likely to die in their first year than infants in the settled population. Traveller teenagers and young adults are significantly more likely to smoke, drink alcohol or use cannabis. They are more likely to leave school early, marry at a younger age and have lower health and wellbeing indicators than the majority of Irish children.</a:t>
            </a:r>
          </a:p>
          <a:p>
            <a:pPr marL="158750" indent="0">
              <a:buNone/>
            </a:pPr>
            <a:r>
              <a:rPr lang="en-GB" b="1" dirty="0"/>
              <a:t>Step Two:</a:t>
            </a:r>
            <a:r>
              <a:rPr lang="en-GB" dirty="0"/>
              <a:t> Ask participants to list what rights within the Convention on the Rights of the Child are likely jeopardised for Traveller children.</a:t>
            </a:r>
          </a:p>
          <a:p>
            <a:pPr marL="158750" indent="0">
              <a:buNone/>
            </a:pPr>
            <a:r>
              <a:rPr lang="en-GB" b="1" dirty="0"/>
              <a:t>Step Three:</a:t>
            </a:r>
            <a:r>
              <a:rPr lang="en-GB" dirty="0"/>
              <a:t> Ask participants to record the year they were born on the sheet of paper and the number of years they have left of childhood (until they are 18).</a:t>
            </a:r>
          </a:p>
          <a:p>
            <a:pPr marL="158750" indent="0">
              <a:buNone/>
            </a:pPr>
            <a:r>
              <a:rPr lang="en-GB" b="1" dirty="0"/>
              <a:t>Step Four: </a:t>
            </a:r>
            <a:r>
              <a:rPr lang="en-GB" dirty="0"/>
              <a:t>Read out the following excerpt from the Department of Justice Equality and Law Reform "FIRST PROGRESS REPORT OF THE COMMITTEE TO MONITOR AND CO-ORDINATE THE IMPLEMENTATION OF THE RECOMMENDATIONS OF THE TASK FORCE ON THE TRAVELLING COMMUNITY" 5 DECEMBER, 2000</a:t>
            </a:r>
          </a:p>
          <a:p>
            <a:pPr marL="158750" indent="0">
              <a:buNone/>
            </a:pPr>
            <a:r>
              <a:rPr lang="en-GB" b="1" dirty="0"/>
              <a:t>2000</a:t>
            </a:r>
            <a:endParaRPr lang="en-GB" dirty="0"/>
          </a:p>
          <a:p>
            <a:pPr marL="158750" indent="0">
              <a:buNone/>
            </a:pPr>
            <a:r>
              <a:rPr lang="en-GB" dirty="0"/>
              <a:t>"Life as a Traveller - The Reality</a:t>
            </a:r>
            <a:br>
              <a:rPr lang="en-GB" dirty="0"/>
            </a:br>
            <a:r>
              <a:rPr lang="en-GB" dirty="0"/>
              <a:t>About one-quarter of all Traveller families continue to live out their day to day lives in very poor conditions. Five years after the publication of the Task Force Report, there is a lack of real improvement on the ground. This and the daily reality of discrimination makes it very difficult for a large section of the Traveller community to have faith in the promises contained within the recommendations of the Task Force Report. The words of the 1986 ESRI report “the circumstances of the Irish Travelling people are intolerable. No decent or humane society once made aware of such circumstances, could permit them to persist.” are still relevant in the year 2000. This is the case despite the huge efforts made at informing the general public of the position of the Traveller over the past twenty years. It raises very serious questions both at home and abroad of our society and why we have been unable to make significant improvements in the quality of life for the Traveller community."</a:t>
            </a:r>
          </a:p>
          <a:p>
            <a:pPr marL="158750" indent="0">
              <a:buNone/>
            </a:pPr>
            <a:r>
              <a:rPr lang="en-GB" b="1" dirty="0"/>
              <a:t>Step Five:</a:t>
            </a:r>
            <a:r>
              <a:rPr lang="en-GB" dirty="0"/>
              <a:t> Ask participants to record their age in 2005 on the sheet of paper and the number of years of childhood (until they are 18) they have ahead of them.</a:t>
            </a:r>
          </a:p>
          <a:p>
            <a:pPr marL="158750" indent="0">
              <a:buNone/>
            </a:pPr>
            <a:r>
              <a:rPr lang="en-GB" b="1" dirty="0"/>
              <a:t>Step Six: </a:t>
            </a:r>
            <a:r>
              <a:rPr lang="en-GB" dirty="0"/>
              <a:t>Ask  a participant to read out the following </a:t>
            </a:r>
            <a:r>
              <a:rPr lang="en-GB" dirty="0">
                <a:hlinkClick r:id="rId4"/>
              </a:rPr>
              <a:t>excerpt from Michael D Higgins</a:t>
            </a:r>
            <a:r>
              <a:rPr lang="en-GB" dirty="0"/>
              <a:t> a Dáil debate on Wednesday, 30 November 2005</a:t>
            </a:r>
          </a:p>
          <a:p>
            <a:pPr marL="158750" indent="0">
              <a:buNone/>
            </a:pPr>
            <a:r>
              <a:rPr lang="en-GB" b="1" dirty="0"/>
              <a:t>2005</a:t>
            </a:r>
            <a:endParaRPr lang="en-GB" dirty="0"/>
          </a:p>
          <a:p>
            <a:pPr marL="158750" indent="0">
              <a:buNone/>
            </a:pPr>
            <a:r>
              <a:rPr lang="en-GB" dirty="0"/>
              <a:t>"A five-year strategy has been published but in what conditions are families living? The 18 families living on the </a:t>
            </a:r>
            <a:r>
              <a:rPr lang="en-GB" dirty="0" err="1"/>
              <a:t>Carrowbrowne</a:t>
            </a:r>
            <a:r>
              <a:rPr lang="en-GB" dirty="0"/>
              <a:t> halting site must wash using a cold tap because no electricity or toilets, apart from </a:t>
            </a:r>
            <a:r>
              <a:rPr lang="en-GB" dirty="0" err="1"/>
              <a:t>portakabins</a:t>
            </a:r>
            <a:r>
              <a:rPr lang="en-GB" dirty="0"/>
              <a:t>, are available. A recently widowed woman, whose family featured on the news recently, is trying to rear her 11 children in these conditions. This is a flagrant violation of human rights and should be reported to the Office of the United Nations High Commissioner for Human Rights in Geneva as a complete failure on the part of the authorities</a:t>
            </a:r>
          </a:p>
          <a:p>
            <a:pPr marL="158750" indent="0">
              <a:buNone/>
            </a:pPr>
            <a:r>
              <a:rPr lang="en-GB" dirty="0"/>
              <a:t>After the children at the site indicated that all they wanted for Christmas was electricity, my colleague, the former mayor of Galway, Councillor Catherine Connolly, proposed a resolution to this effect in Galway City Council. In fairness to the city councillors, the resolution was passed unanimously before last Christmas. When no action had been taken by March, councillors from all parties and independents unanimously passed a second resolution. The latest development is that council officials have produced a report on the state of the site suggesting that all the families at </a:t>
            </a:r>
            <a:r>
              <a:rPr lang="en-GB" dirty="0" err="1"/>
              <a:t>Carrowbrowne</a:t>
            </a:r>
            <a:r>
              <a:rPr lang="en-GB" dirty="0"/>
              <a:t> will have to move to another temporary site while work is carried out on the site. The proposed location to which the families are to be moved is in the control of Galway County Council. No planning permission has been approved for this site and no timescale has been given for the works at </a:t>
            </a:r>
            <a:r>
              <a:rPr lang="en-GB" dirty="0" err="1"/>
              <a:t>Carrowbrowne</a:t>
            </a:r>
            <a:r>
              <a:rPr lang="en-GB" dirty="0"/>
              <a:t>. Meanwhile, 18 families face Christmas with a cold tap and no electricity.</a:t>
            </a:r>
          </a:p>
          <a:p>
            <a:pPr marL="158750" indent="0">
              <a:buNone/>
            </a:pPr>
            <a:r>
              <a:rPr lang="en-GB" dirty="0"/>
              <a:t>An outrageous falsehood has been perpetrated that the conditions at the site are not safe, even for temporary generators. Those who have skills in this area have indicated this is simply not the case and that part of the site could be refurbished while other parts were occupied. Parts of the site are kept in a wonderful condition by individual occupants.</a:t>
            </a:r>
          </a:p>
          <a:p>
            <a:pPr marL="158750" indent="0">
              <a:buNone/>
            </a:pPr>
            <a:r>
              <a:rPr lang="en-GB" dirty="0"/>
              <a:t>I am not interested in hearing words about this issue. The families in question have been on the site for an average period of four years. Parents are trying to rear their children under the conditions I have described, which Galway City Council has addressed unanimously not once, but twice. Despite this, the council's decision has not been implemented.</a:t>
            </a:r>
          </a:p>
          <a:p>
            <a:pPr marL="158750" indent="0">
              <a:buNone/>
            </a:pPr>
            <a:r>
              <a:rPr lang="en-GB" dirty="0"/>
              <a:t>I welcome the Minister of State who will be aware that the Department has responsibility for requiring that local authorities meet their obligations on the housing of Travellers. What does the Government propose to do for the children in question this side of Christmas? As a Member of the Oireachtas who has drawn attention to conditions on the </a:t>
            </a:r>
            <a:r>
              <a:rPr lang="en-GB" dirty="0" err="1"/>
              <a:t>Carrowbrowne</a:t>
            </a:r>
            <a:r>
              <a:rPr lang="en-GB" dirty="0"/>
              <a:t> halting site in 1994, 2001, 2003 and again in 2005, I will try to seek advice to determine if we can legally prosecute the State for allowing conditions on the halting site to persist and the democratic will, as expressed by the local authority, to be frustrated and not implemented.</a:t>
            </a:r>
          </a:p>
          <a:p>
            <a:pPr marL="158750" indent="0">
              <a:buNone/>
            </a:pPr>
            <a:r>
              <a:rPr lang="en-GB" dirty="0"/>
              <a:t>In recent days, looking at one of the widows living on the site, I asked myself how she can handle what she is going through with 11 children, a cold tap, no hot water, no permanent generator, a Portakabin, no proper toilets and so forth. It is a badge of shame on this country that despite the publication of photographs of the site ten years ago, several unanimous resolutions by Galway City Council, and an indication given to me in this House on one of two occasions when I raised the issue that the National Building Agency would complete the most urgent repairs within a month, nothing has been done. I ask the Minister of State to give me a timescale for putting an end to this disgrace"</a:t>
            </a:r>
          </a:p>
          <a:p>
            <a:pPr marL="158750" indent="0">
              <a:buNone/>
            </a:pPr>
            <a:r>
              <a:rPr lang="en-GB" b="1" dirty="0"/>
              <a:t>Step Seven:</a:t>
            </a:r>
            <a:r>
              <a:rPr lang="en-GB" dirty="0"/>
              <a:t> Ask participants to record their age in 2010 on the sheet of paper and the number of years of childhood (until they are 18) they have ahead of them.</a:t>
            </a:r>
          </a:p>
          <a:p>
            <a:pPr marL="158750" indent="0">
              <a:buNone/>
            </a:pPr>
            <a:r>
              <a:rPr lang="en-GB" b="1" dirty="0"/>
              <a:t>Step Eight: </a:t>
            </a:r>
            <a:r>
              <a:rPr lang="en-GB" dirty="0"/>
              <a:t>Ask a participant to read out the following </a:t>
            </a:r>
            <a:r>
              <a:rPr lang="en-GB" dirty="0">
                <a:hlinkClick r:id="rId5"/>
              </a:rPr>
              <a:t>excerpt from Magill Magazine</a:t>
            </a:r>
            <a:r>
              <a:rPr lang="en-GB" dirty="0"/>
              <a:t> written on the 19th of February 2010.</a:t>
            </a:r>
          </a:p>
          <a:p>
            <a:pPr marL="158750" indent="0">
              <a:buNone/>
            </a:pPr>
            <a:r>
              <a:rPr lang="en-GB" b="1" dirty="0"/>
              <a:t>2010</a:t>
            </a:r>
            <a:endParaRPr lang="en-GB" dirty="0"/>
          </a:p>
          <a:p>
            <a:pPr marL="158750" indent="0">
              <a:buNone/>
            </a:pPr>
            <a:r>
              <a:rPr lang="en-GB" dirty="0"/>
              <a:t>"The Galway Traveller Movement carried out this research between 2007 and 2009 before the site was refurbished. It is a detailed analysis of the health of 101 residents on the site, with the findings a combination of residents' experiences and medical records. It found that:</a:t>
            </a:r>
          </a:p>
          <a:p>
            <a:pPr marL="158750" indent="0">
              <a:buNone/>
            </a:pPr>
            <a:r>
              <a:rPr lang="en-GB" dirty="0"/>
              <a:t>The site had no electricity except for a generator that was off at night and very expensive to run</a:t>
            </a:r>
          </a:p>
          <a:p>
            <a:pPr marL="158750" indent="0">
              <a:buNone/>
            </a:pPr>
            <a:r>
              <a:rPr lang="en-GB" dirty="0"/>
              <a:t>The site had no hot water and the cold water came from 2 external cold water taps and a fire hydrant</a:t>
            </a:r>
          </a:p>
          <a:p>
            <a:pPr marL="158750" indent="0">
              <a:buNone/>
            </a:pPr>
            <a:r>
              <a:rPr lang="en-GB" dirty="0"/>
              <a:t>There were no plumbed toilets – the toilets were 22 old portaloos that were emptied twice a week</a:t>
            </a:r>
          </a:p>
          <a:p>
            <a:pPr marL="158750" indent="0">
              <a:buNone/>
            </a:pPr>
            <a:r>
              <a:rPr lang="en-GB" dirty="0"/>
              <a:t>The site was rat-infested</a:t>
            </a:r>
          </a:p>
          <a:p>
            <a:pPr marL="158750" indent="0">
              <a:buNone/>
            </a:pPr>
            <a:r>
              <a:rPr lang="en-GB" dirty="0"/>
              <a:t>The site was beside </a:t>
            </a:r>
            <a:r>
              <a:rPr lang="en-GB" dirty="0" err="1"/>
              <a:t>Headford</a:t>
            </a:r>
            <a:r>
              <a:rPr lang="en-GB" dirty="0"/>
              <a:t> Road, which has a speed limit of 100km an hour</a:t>
            </a:r>
          </a:p>
          <a:p>
            <a:pPr marL="158750" indent="0">
              <a:buNone/>
            </a:pPr>
            <a:r>
              <a:rPr lang="en-GB" dirty="0"/>
              <a:t>The site was on an old landfill site and beside a composting site</a:t>
            </a:r>
          </a:p>
          <a:p>
            <a:pPr marL="158750" indent="0">
              <a:buNone/>
            </a:pPr>
            <a:r>
              <a:rPr lang="en-GB" dirty="0"/>
              <a:t>The surface of the site was mostly gravel, which made it prone to flooding and made access to portaloos impossible</a:t>
            </a:r>
          </a:p>
          <a:p>
            <a:pPr marL="158750" indent="0">
              <a:buNone/>
            </a:pPr>
            <a:r>
              <a:rPr lang="en-GB" dirty="0"/>
              <a:t>There were no green areas, no play areas, far from shops and services and no footpaths</a:t>
            </a:r>
          </a:p>
          <a:p>
            <a:pPr marL="158750" indent="0">
              <a:buNone/>
            </a:pPr>
            <a:r>
              <a:rPr lang="en-GB" dirty="0"/>
              <a:t>There was no caretaking provision on site</a:t>
            </a:r>
          </a:p>
          <a:p>
            <a:pPr marL="158750" indent="0">
              <a:buNone/>
            </a:pPr>
            <a:r>
              <a:rPr lang="en-GB" dirty="0"/>
              <a:t>Emergency services were not able to access the site</a:t>
            </a:r>
          </a:p>
          <a:p>
            <a:pPr marL="158750" indent="0">
              <a:buNone/>
            </a:pPr>
            <a:r>
              <a:rPr lang="en-GB" dirty="0"/>
              <a:t>While it is obvious living in such an environment would have very negative impacts on the residents’ health, what is significant about this research is that it is the first time that the relationship between Travellers' accommodation and their health has been examined.</a:t>
            </a:r>
          </a:p>
          <a:p>
            <a:pPr marL="158750" indent="0">
              <a:buNone/>
            </a:pPr>
            <a:r>
              <a:rPr lang="en-GB" dirty="0"/>
              <a:t>We know that Irish Travellers live about ten years fewer than their settled counterparts and that they experience greater levels of illness. This research clearly finds this from their medical records. Residents are much more likely to have higher rates of asthma, diabetes, kidney infections and anxiety and depression, as well as being more at risk of suffering accidental injury."</a:t>
            </a:r>
          </a:p>
          <a:p>
            <a:pPr marL="158750" indent="0">
              <a:buNone/>
            </a:pPr>
            <a:r>
              <a:rPr lang="en-GB" b="1" dirty="0"/>
              <a:t>Step Nine</a:t>
            </a:r>
            <a:r>
              <a:rPr lang="en-GB" dirty="0"/>
              <a:t> Ask participants to record their age in 2019 on the sheet of paper and the number of years of childhood (until they are 18) they have ahead of them.</a:t>
            </a:r>
          </a:p>
          <a:p>
            <a:pPr marL="158750" indent="0">
              <a:buNone/>
            </a:pPr>
            <a:r>
              <a:rPr lang="en-GB" b="1" dirty="0"/>
              <a:t>2019</a:t>
            </a:r>
            <a:endParaRPr lang="en-GB" dirty="0"/>
          </a:p>
          <a:p>
            <a:pPr marL="158750" indent="0">
              <a:buNone/>
            </a:pPr>
            <a:r>
              <a:rPr lang="en-GB" b="1" dirty="0"/>
              <a:t>Step Ten: </a:t>
            </a:r>
            <a:r>
              <a:rPr lang="en-GB" dirty="0"/>
              <a:t>Ask a participant to read the following article by </a:t>
            </a:r>
            <a:r>
              <a:rPr lang="en-GB" dirty="0">
                <a:hlinkClick r:id="rId6"/>
              </a:rPr>
              <a:t>Kitty Holland from The Irish Times</a:t>
            </a:r>
            <a:r>
              <a:rPr lang="en-GB" dirty="0"/>
              <a:t> written on the 19th of February 2010.</a:t>
            </a:r>
          </a:p>
          <a:p>
            <a:pPr marL="158750" indent="0">
              <a:buNone/>
            </a:pPr>
            <a:r>
              <a:rPr lang="en-GB" b="1" dirty="0"/>
              <a:t>Step Eleven: </a:t>
            </a:r>
            <a:r>
              <a:rPr lang="en-GB" dirty="0"/>
              <a:t>Ask participants to reflect on the children who had grown up on the halting site in </a:t>
            </a:r>
            <a:r>
              <a:rPr lang="en-GB" dirty="0" err="1"/>
              <a:t>Carrowbrowne</a:t>
            </a:r>
            <a:r>
              <a:rPr lang="en-GB" dirty="0"/>
              <a:t> and how the conditions they were having to live in might have impacted out their childhood. Might this have long term consequences for them? Ask them to record their thoughts and feelings.</a:t>
            </a:r>
          </a:p>
          <a:p>
            <a:pPr marL="158750" indent="0">
              <a:buNone/>
            </a:pPr>
            <a:r>
              <a:rPr lang="en-GB" b="1" dirty="0"/>
              <a:t>Step Twelve:</a:t>
            </a:r>
            <a:r>
              <a:rPr lang="en-GB" dirty="0"/>
              <a:t> End the activity with care and consideration for the information shared and the emotions that might have resulted. Ask participants what they could do to change the situation. Here are a few suggestions:</a:t>
            </a:r>
          </a:p>
          <a:p>
            <a:pPr marL="158750" indent="0">
              <a:buNone/>
            </a:pPr>
            <a:r>
              <a:rPr lang="en-GB" dirty="0"/>
              <a:t>Go to the </a:t>
            </a:r>
            <a:r>
              <a:rPr lang="en-GB" dirty="0">
                <a:hlinkClick r:id="rId7"/>
              </a:rPr>
              <a:t>Irish Traveller Movement</a:t>
            </a:r>
            <a:r>
              <a:rPr lang="en-GB" dirty="0"/>
              <a:t> and earn more about Traveller history and culture. Know the facts about their discrimination in Ireland</a:t>
            </a:r>
          </a:p>
          <a:p>
            <a:pPr marL="158750" indent="0">
              <a:buNone/>
            </a:pPr>
            <a:r>
              <a:rPr lang="en-GB" dirty="0"/>
              <a:t>Celebrate diversity and inclusion by following the </a:t>
            </a:r>
            <a:r>
              <a:rPr lang="en-GB" dirty="0">
                <a:hlinkClick r:id="rId8"/>
              </a:rPr>
              <a:t>Yellow Flag Programme</a:t>
            </a:r>
            <a:r>
              <a:rPr lang="en-GB" dirty="0"/>
              <a:t> in your school</a:t>
            </a:r>
          </a:p>
          <a:p>
            <a:pPr marL="158750" indent="0">
              <a:buNone/>
            </a:pPr>
            <a:r>
              <a:rPr lang="en-GB" dirty="0"/>
              <a:t>Challenge friends and family when you hear misinformation or discrimination</a:t>
            </a:r>
          </a:p>
          <a:p>
            <a:pPr marL="158750" indent="0">
              <a:buNone/>
            </a:pPr>
            <a:r>
              <a:rPr lang="en-GB" dirty="0"/>
              <a:t>Show your solidarity and support </a:t>
            </a:r>
            <a:r>
              <a:rPr lang="en-GB" dirty="0">
                <a:hlinkClick r:id="rId9"/>
              </a:rPr>
              <a:t>Traveller movements</a:t>
            </a:r>
            <a:endParaRPr lang="en-GB" dirty="0"/>
          </a:p>
          <a:p>
            <a:pPr marL="158750" indent="0">
              <a:buNone/>
            </a:pPr>
            <a:r>
              <a:rPr lang="en-GB" dirty="0"/>
              <a:t> </a:t>
            </a:r>
          </a:p>
          <a:p>
            <a:pPr marL="158750" indent="0">
              <a:buNone/>
            </a:pPr>
            <a:endParaRPr lang="en-GB" dirty="0">
              <a:effectLst/>
            </a:endParaRPr>
          </a:p>
        </p:txBody>
      </p:sp>
    </p:spTree>
    <p:extLst>
      <p:ext uri="{BB962C8B-B14F-4D97-AF65-F5344CB8AC3E}">
        <p14:creationId xmlns:p14="http://schemas.microsoft.com/office/powerpoint/2010/main" val="892120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i="0" u="none" strike="noStrike" cap="none" dirty="0">
                <a:solidFill>
                  <a:srgbClr val="000000"/>
                </a:solidFill>
                <a:effectLst/>
                <a:latin typeface="Arial"/>
                <a:ea typeface="Arial"/>
                <a:cs typeface="Arial"/>
                <a:sym typeface="Arial"/>
              </a:rPr>
              <a:t>Discussion:</a:t>
            </a:r>
            <a:r>
              <a:rPr lang="en-GB" b="1" dirty="0"/>
              <a:t> </a:t>
            </a:r>
            <a:r>
              <a:rPr lang="en-GB" dirty="0"/>
              <a:t>Children’s rights are violated around </a:t>
            </a:r>
            <a:r>
              <a:rPr lang="en-GB" b="1" dirty="0"/>
              <a:t>the world each and every day</a:t>
            </a:r>
            <a:r>
              <a:rPr lang="en-GB" dirty="0"/>
              <a:t>, Even in wealthy nations, not all children benefit from the same </a:t>
            </a:r>
            <a:r>
              <a:rPr lang="en-GB" b="1" dirty="0"/>
              <a:t>rights</a:t>
            </a:r>
            <a:r>
              <a:rPr lang="en-GB" dirty="0"/>
              <a:t>. Poverty is one of the main factors preventing children and young people from accessing their basic human needs: safety, water, food, healthcare and education. This compounded by inequality, violence, conflict, and the climate crisis.</a:t>
            </a:r>
          </a:p>
          <a:p>
            <a:r>
              <a:rPr lang="en-GB" sz="1100" b="1" i="0" u="none" strike="noStrike" cap="none" dirty="0">
                <a:solidFill>
                  <a:srgbClr val="000000"/>
                </a:solidFill>
                <a:effectLst/>
                <a:latin typeface="Arial"/>
                <a:ea typeface="Arial"/>
                <a:cs typeface="Arial"/>
                <a:sym typeface="Arial"/>
              </a:rPr>
              <a:t>Group Work:</a:t>
            </a:r>
            <a:r>
              <a:rPr lang="en-GB" sz="1100" b="0" i="0" u="none" strike="noStrike" cap="none" dirty="0">
                <a:solidFill>
                  <a:srgbClr val="000000"/>
                </a:solidFill>
                <a:effectLst/>
                <a:latin typeface="Arial"/>
                <a:ea typeface="Arial"/>
                <a:cs typeface="Arial"/>
                <a:sym typeface="Arial"/>
              </a:rPr>
              <a:t> </a:t>
            </a:r>
            <a:r>
              <a:rPr lang="en-GB" dirty="0"/>
              <a:t>Divide the group into smaller groups handout this </a:t>
            </a:r>
            <a:r>
              <a:rPr lang="en-GB" dirty="0">
                <a:hlinkClick r:id="rId3"/>
              </a:rPr>
              <a:t>worksheet</a:t>
            </a:r>
            <a:r>
              <a:rPr lang="en-GB" dirty="0"/>
              <a:t> and assign a video to each group. The videos depict a family or child from different regions of the world who are experiencing poverty and insecurity. Ask participants to complete the handout. They should describe the situation presented in the video in the circle marked CHILD. In the six circles around the CHILD, they are to describe how the situation is impacting that specific need for the child (the video might not describe the need, but they are to imagine and describe the impact based on the situation presented.) In the larger circle drawn around the 6 circles, participants can add a description of any long-term impact of missing out on these key survival needs. (e.g. brain development, mental health problems, lacking in knowledge, skills, training for employment or to escape poverty, forced marriage, disease, addiction,) In the RIGHTS boxes, participants are to use a copy of the UNCRC to determine the rights that are being violated.</a:t>
            </a:r>
          </a:p>
          <a:p>
            <a:r>
              <a:rPr lang="en-GB" sz="1100" b="1" i="0" u="none" strike="noStrike" cap="none" dirty="0">
                <a:solidFill>
                  <a:srgbClr val="000000"/>
                </a:solidFill>
                <a:effectLst/>
                <a:latin typeface="Arial"/>
                <a:ea typeface="Arial"/>
                <a:cs typeface="Arial"/>
                <a:sym typeface="Arial"/>
              </a:rPr>
              <a:t>Feedback: </a:t>
            </a:r>
            <a:r>
              <a:rPr lang="en-GB" dirty="0"/>
              <a:t>Bring the groups back to share their discussions.</a:t>
            </a:r>
          </a:p>
          <a:p>
            <a:pPr marL="158750" indent="0">
              <a:buNone/>
            </a:pPr>
            <a:endParaRPr lang="en-GB" dirty="0">
              <a:effectLst/>
            </a:endParaRPr>
          </a:p>
        </p:txBody>
      </p:sp>
    </p:spTree>
    <p:extLst>
      <p:ext uri="{BB962C8B-B14F-4D97-AF65-F5344CB8AC3E}">
        <p14:creationId xmlns:p14="http://schemas.microsoft.com/office/powerpoint/2010/main" val="2192158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i="0" u="none" strike="noStrike" cap="none" dirty="0">
                <a:solidFill>
                  <a:srgbClr val="000000"/>
                </a:solidFill>
                <a:effectLst/>
                <a:latin typeface="Arial"/>
                <a:ea typeface="Arial"/>
                <a:cs typeface="Arial"/>
                <a:sym typeface="Arial"/>
              </a:rPr>
              <a:t>Discussion:</a:t>
            </a:r>
            <a:r>
              <a:rPr lang="en-GB" b="1" dirty="0"/>
              <a:t> </a:t>
            </a:r>
            <a:r>
              <a:rPr lang="en-GB" dirty="0"/>
              <a:t>Children’s rights are violated around </a:t>
            </a:r>
            <a:r>
              <a:rPr lang="en-GB" b="1" dirty="0"/>
              <a:t>the world each and every day</a:t>
            </a:r>
            <a:r>
              <a:rPr lang="en-GB" dirty="0"/>
              <a:t>, Even in wealthy nations, not all children benefit from the same </a:t>
            </a:r>
            <a:r>
              <a:rPr lang="en-GB" b="1" dirty="0"/>
              <a:t>rights</a:t>
            </a:r>
            <a:r>
              <a:rPr lang="en-GB" dirty="0"/>
              <a:t>. Poverty is one of the main factors preventing children and young people from accessing their basic human needs: safety, water, food, healthcare and education. This compounded by inequality, violence, conflict, and the climate crisis.</a:t>
            </a:r>
          </a:p>
          <a:p>
            <a:r>
              <a:rPr lang="en-GB" sz="1100" b="1" i="0" u="none" strike="noStrike" cap="none" dirty="0">
                <a:solidFill>
                  <a:srgbClr val="000000"/>
                </a:solidFill>
                <a:effectLst/>
                <a:latin typeface="Arial"/>
                <a:ea typeface="Arial"/>
                <a:cs typeface="Arial"/>
                <a:sym typeface="Arial"/>
              </a:rPr>
              <a:t>Group Work:</a:t>
            </a:r>
            <a:r>
              <a:rPr lang="en-GB" sz="1100" b="0" i="0" u="none" strike="noStrike" cap="none" dirty="0">
                <a:solidFill>
                  <a:srgbClr val="000000"/>
                </a:solidFill>
                <a:effectLst/>
                <a:latin typeface="Arial"/>
                <a:ea typeface="Arial"/>
                <a:cs typeface="Arial"/>
                <a:sym typeface="Arial"/>
              </a:rPr>
              <a:t> </a:t>
            </a:r>
            <a:r>
              <a:rPr lang="en-GB" dirty="0"/>
              <a:t>Divide the group into smaller groups handout this </a:t>
            </a:r>
            <a:r>
              <a:rPr lang="en-GB" dirty="0">
                <a:hlinkClick r:id="rId3"/>
              </a:rPr>
              <a:t>worksheet</a:t>
            </a:r>
            <a:r>
              <a:rPr lang="en-GB" dirty="0"/>
              <a:t> and assign a video to each group. The videos depict a family or child from different regions of the world who are experiencing poverty and insecurity. Ask participants to complete the handout. They should describe the situation presented in the video in the circle marked CHILD. In the six circles around the CHILD, they are to describe how the situation is impacting that specific need for the child (the video might not describe the need, but they are to imagine and describe the impact based on the situation presented.) In the larger circle drawn around the 6 circles, participants can add a description of any long-term impact of missing out on these key survival needs. (e.g. brain development, mental health problems, lacking in knowledge, skills, training for employment or to escape poverty, forced marriage, disease, addiction,) In the RIGHTS boxes, participants are to use a copy of the UNCRC to determine the rights that are being violated.</a:t>
            </a:r>
          </a:p>
          <a:p>
            <a:r>
              <a:rPr lang="en-GB" sz="1100" b="1" i="0" u="none" strike="noStrike" cap="none" dirty="0">
                <a:solidFill>
                  <a:srgbClr val="000000"/>
                </a:solidFill>
                <a:effectLst/>
                <a:latin typeface="Arial"/>
                <a:ea typeface="Arial"/>
                <a:cs typeface="Arial"/>
                <a:sym typeface="Arial"/>
              </a:rPr>
              <a:t>Feedback: </a:t>
            </a:r>
            <a:r>
              <a:rPr lang="en-GB" dirty="0"/>
              <a:t>Bring the groups back to share their discussions.</a:t>
            </a:r>
          </a:p>
          <a:p>
            <a:endParaRPr lang="en-IE" dirty="0"/>
          </a:p>
        </p:txBody>
      </p:sp>
    </p:spTree>
    <p:extLst>
      <p:ext uri="{BB962C8B-B14F-4D97-AF65-F5344CB8AC3E}">
        <p14:creationId xmlns:p14="http://schemas.microsoft.com/office/powerpoint/2010/main" val="1288383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100" b="1" i="0" u="none" strike="noStrike" cap="none" dirty="0">
                <a:solidFill>
                  <a:srgbClr val="000000"/>
                </a:solidFill>
                <a:effectLst/>
                <a:latin typeface="Arial"/>
                <a:ea typeface="Arial"/>
                <a:cs typeface="Arial"/>
                <a:sym typeface="Arial"/>
              </a:rPr>
              <a:t>Discussion:</a:t>
            </a:r>
            <a:r>
              <a:rPr lang="en-GB" b="1" dirty="0"/>
              <a:t> </a:t>
            </a:r>
            <a:r>
              <a:rPr lang="en-GB" dirty="0"/>
              <a:t>It has been over 30 years since the UNCRC was written and nearly 30 years since Ireland ratified the treaty.  Having discussed the Convention from a local and global perspective, do you think the Convention needs to be reviewed? What would you add to it, to better protect children’s rights?</a:t>
            </a:r>
          </a:p>
          <a:p>
            <a:pPr marL="158750" lvl="0" indent="0">
              <a:buNone/>
            </a:pPr>
            <a:r>
              <a:rPr lang="en-GB" dirty="0"/>
              <a:t>The world is continually changing and as a result, people can face new challenges.   Treaties, in turn, need to adapt and change to meet those challenges. These changes to UN treaties are called Optional Protocols.  A protocol may be on any topic relevant to the original treaty and is used either to further address something in the original treaty, address a new or emerging concern or add a procedure for the operation and enforcement of the treaty.</a:t>
            </a:r>
          </a:p>
          <a:p>
            <a:pPr marL="158750" lvl="0" indent="0">
              <a:buNone/>
            </a:pPr>
            <a:r>
              <a:rPr lang="en-GB" dirty="0"/>
              <a:t>They are ‘optional’ because the obligations may be more demanding than those in the original convention, so States must independently choose whether or not to be bound by them. Optional Protocols are treaties in their own right and are open to signature, ratification or accession.</a:t>
            </a:r>
          </a:p>
          <a:p>
            <a:pPr marL="158750" lvl="0" indent="0">
              <a:buNone/>
            </a:pPr>
            <a:r>
              <a:rPr lang="en-GB" dirty="0"/>
              <a:t>For example, to help stem the abuse and exploitation of children worldwide, the United Nations General Assembly in 2000 adopted two Optional Protocols to the Convention on the Rights of the Child to increase the protection of children from involvement in </a:t>
            </a:r>
            <a:r>
              <a:rPr lang="en-GB" dirty="0">
                <a:hlinkClick r:id="rId3"/>
              </a:rPr>
              <a:t>armed conflicts</a:t>
            </a:r>
            <a:r>
              <a:rPr lang="en-GB" dirty="0"/>
              <a:t> and from </a:t>
            </a:r>
            <a:r>
              <a:rPr lang="en-GB" dirty="0">
                <a:hlinkClick r:id="rId4"/>
              </a:rPr>
              <a:t>sale, prostitution and pornography</a:t>
            </a:r>
            <a:r>
              <a:rPr lang="en-GB" dirty="0"/>
              <a:t>. In 2014, a </a:t>
            </a:r>
            <a:r>
              <a:rPr lang="en-GB" dirty="0">
                <a:hlinkClick r:id="rId5"/>
              </a:rPr>
              <a:t>third Optional Protocol</a:t>
            </a:r>
            <a:r>
              <a:rPr lang="en-GB" dirty="0"/>
              <a:t> was adopted, allowing children to bring complaints directly to the Committee on the Rights of the Child. The Committee then investigates the claims and can direct governments to take action.</a:t>
            </a:r>
          </a:p>
          <a:p>
            <a:pPr marL="158750" indent="0">
              <a:buNone/>
            </a:pPr>
            <a:endParaRPr lang="en-GB" sz="1100" b="1" i="0" u="none" strike="noStrike" cap="none" dirty="0">
              <a:solidFill>
                <a:srgbClr val="000000"/>
              </a:solidFill>
              <a:effectLst/>
              <a:latin typeface="Arial"/>
              <a:ea typeface="Arial"/>
              <a:cs typeface="Arial"/>
              <a:sym typeface="Arial"/>
            </a:endParaRPr>
          </a:p>
          <a:p>
            <a:pPr marL="158750" indent="0">
              <a:buNone/>
            </a:pPr>
            <a:r>
              <a:rPr lang="en-GB" sz="1100" b="1" i="0" u="none" strike="noStrike" cap="none" dirty="0">
                <a:solidFill>
                  <a:srgbClr val="000000"/>
                </a:solidFill>
                <a:effectLst/>
                <a:latin typeface="Arial"/>
                <a:ea typeface="Arial"/>
                <a:cs typeface="Arial"/>
                <a:sym typeface="Arial"/>
              </a:rPr>
              <a:t>Brainstorm: </a:t>
            </a:r>
            <a:r>
              <a:rPr lang="en-GB" dirty="0"/>
              <a:t> </a:t>
            </a:r>
            <a:r>
              <a:rPr lang="en-GB" b="1" dirty="0">
                <a:hlinkClick r:id="rId6"/>
              </a:rPr>
              <a:t>Today's Challenges</a:t>
            </a:r>
            <a:r>
              <a:rPr lang="en-GB" dirty="0"/>
              <a:t> - Create a list of challenges for children in Ireland and globally.   Ask participants to take the list and see if there is a corresponding right for that concern (e.g. concern:  bullying in school/ Article 19. Narrow the list down to highlight those issues that are not covered by the Convention or are not comprehensive enough to fully protect children. (e.g. Climate Change Environment, Digital rights, Gender and identity rights ) Divide the wider group into each issue and ask them to devise a new optional Protocol for the UNCRC or redraft an article to better protect children and young people.</a:t>
            </a:r>
          </a:p>
          <a:p>
            <a:endParaRPr lang="en-IE" dirty="0"/>
          </a:p>
        </p:txBody>
      </p:sp>
    </p:spTree>
    <p:extLst>
      <p:ext uri="{BB962C8B-B14F-4D97-AF65-F5344CB8AC3E}">
        <p14:creationId xmlns:p14="http://schemas.microsoft.com/office/powerpoint/2010/main" val="188901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u="sng">
                <a:latin typeface="Calibri"/>
                <a:cs typeface="Calibri"/>
              </a:rPr>
              <a:t>For reference if needed</a:t>
            </a:r>
            <a:endParaRPr lang="en-US">
              <a:latin typeface="Calibri"/>
              <a:cs typeface="Calibri"/>
            </a:endParaRPr>
          </a:p>
        </p:txBody>
      </p:sp>
    </p:spTree>
    <p:extLst>
      <p:ext uri="{BB962C8B-B14F-4D97-AF65-F5344CB8AC3E}">
        <p14:creationId xmlns:p14="http://schemas.microsoft.com/office/powerpoint/2010/main" val="1093398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u="sng"/>
              <a:t>For reference if needed</a:t>
            </a:r>
            <a:endParaRPr lang="en-US"/>
          </a:p>
        </p:txBody>
      </p:sp>
    </p:spTree>
    <p:extLst>
      <p:ext uri="{BB962C8B-B14F-4D97-AF65-F5344CB8AC3E}">
        <p14:creationId xmlns:p14="http://schemas.microsoft.com/office/powerpoint/2010/main" val="3944348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u="sng"/>
              <a:t>For reference if needed</a:t>
            </a:r>
            <a:endParaRPr lang="en-US"/>
          </a:p>
        </p:txBody>
      </p:sp>
    </p:spTree>
    <p:extLst>
      <p:ext uri="{BB962C8B-B14F-4D97-AF65-F5344CB8AC3E}">
        <p14:creationId xmlns:p14="http://schemas.microsoft.com/office/powerpoint/2010/main" val="439197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478963" y="60040838"/>
            <a:ext cx="533585738" cy="300142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63329" y="380196678"/>
            <a:ext cx="5306542" cy="360186313"/>
          </a:xfrm>
          <a:prstGeom prst="rect">
            <a:avLst/>
          </a:prstGeom>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IE" dirty="0"/>
              <a:t>https://create.kahoot.it/share/the-rights-of-a-child/5f4fff1a-d2db-4cc6-b1e9-7237ff74517f</a:t>
            </a:r>
          </a:p>
          <a:p>
            <a:endParaRPr lang="en-IE" dirty="0"/>
          </a:p>
        </p:txBody>
      </p:sp>
    </p:spTree>
    <p:extLst>
      <p:ext uri="{BB962C8B-B14F-4D97-AF65-F5344CB8AC3E}">
        <p14:creationId xmlns:p14="http://schemas.microsoft.com/office/powerpoint/2010/main" val="1049601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ts val="600"/>
              </a:spcAft>
              <a:buClr>
                <a:schemeClr val="bg1">
                  <a:lumMod val="95000"/>
                </a:schemeClr>
              </a:buClr>
              <a:buNone/>
            </a:pPr>
            <a:r>
              <a:rPr lang="en-US" sz="1100" b="1" dirty="0">
                <a:solidFill>
                  <a:schemeClr val="bg1"/>
                </a:solidFill>
                <a:latin typeface="Univers"/>
                <a:cs typeface="Segoe UI"/>
                <a:sym typeface="Arial"/>
              </a:rPr>
              <a:t>Working Well Together</a:t>
            </a:r>
            <a:r>
              <a:rPr lang="en-US" sz="1100" dirty="0">
                <a:solidFill>
                  <a:schemeClr val="bg1"/>
                </a:solidFill>
                <a:latin typeface="Univers"/>
                <a:ea typeface="+mj-lt"/>
                <a:cs typeface="+mj-lt"/>
              </a:rPr>
              <a:t> </a:t>
            </a:r>
            <a:r>
              <a:rPr lang="en-US" sz="1100" b="1" i="0" u="none" strike="noStrike" kern="1200" cap="none" dirty="0">
                <a:solidFill>
                  <a:schemeClr val="tx1"/>
                </a:solidFill>
                <a:latin typeface="Arial"/>
                <a:ea typeface="+mj-lt"/>
                <a:cs typeface="Arial"/>
                <a:sym typeface="Arial"/>
              </a:rPr>
              <a:t>- </a:t>
            </a:r>
            <a:r>
              <a:rPr lang="en-US" sz="1100" dirty="0">
                <a:solidFill>
                  <a:srgbClr val="FFFFFF"/>
                </a:solidFill>
                <a:latin typeface="Univers"/>
                <a:cs typeface="Segoe UI"/>
              </a:rPr>
              <a:t>This workshop might touch on some personal experiences you, a family member, or friend has dealt with. </a:t>
            </a:r>
            <a:r>
              <a:rPr lang="en-US" sz="1100" dirty="0">
                <a:latin typeface="Univers"/>
                <a:cs typeface="Segoe UI"/>
              </a:rPr>
              <a:t>​</a:t>
            </a:r>
            <a:r>
              <a:rPr lang="en-US" sz="1100" dirty="0">
                <a:solidFill>
                  <a:srgbClr val="FFFFFF"/>
                </a:solidFill>
                <a:latin typeface="Univers"/>
              </a:rPr>
              <a:t>Because this is an open forum and the discussion might be challenging, please keep in mind the following. </a:t>
            </a:r>
            <a:endParaRPr lang="en-US" sz="1100" dirty="0">
              <a:latin typeface="Univers"/>
            </a:endParaRPr>
          </a:p>
          <a:p>
            <a:pPr marL="158750" indent="0">
              <a:buNone/>
            </a:pPr>
            <a:r>
              <a:rPr lang="en-US" sz="1100" dirty="0">
                <a:latin typeface="Univers"/>
                <a:cs typeface="Segoe UI"/>
              </a:rPr>
              <a:t>​</a:t>
            </a:r>
            <a:endParaRPr lang="en-US" sz="1100" b="1" i="0" u="none" strike="noStrike" kern="1200" cap="none" dirty="0">
              <a:solidFill>
                <a:schemeClr val="tx1"/>
              </a:solidFill>
              <a:latin typeface="Arial"/>
              <a:ea typeface="Arial"/>
              <a:cs typeface="Arial"/>
              <a:sym typeface="Arial"/>
            </a:endParaRPr>
          </a:p>
          <a:p>
            <a:pPr marL="57150" marR="0" lvl="0" indent="-298450" algn="l" defTabSz="914400" rtl="0" eaLnBrk="1" fontAlgn="auto" latinLnBrk="0" hangingPunct="1">
              <a:lnSpc>
                <a:spcPct val="90000"/>
              </a:lnSpc>
              <a:spcBef>
                <a:spcPts val="0"/>
              </a:spcBef>
              <a:spcAft>
                <a:spcPts val="600"/>
              </a:spcAft>
              <a:buClr>
                <a:schemeClr val="bg1">
                  <a:lumMod val="95000"/>
                </a:schemeClr>
              </a:buClr>
              <a:buSzPts val="1100"/>
              <a:buFont typeface="Arial"/>
              <a:buChar char="●"/>
              <a:tabLst/>
              <a:defRPr/>
            </a:pPr>
            <a:r>
              <a:rPr lang="en-US" sz="1100" b="1" i="0" u="none" strike="noStrike" kern="1200" cap="none" dirty="0">
                <a:solidFill>
                  <a:schemeClr val="tx1"/>
                </a:solidFill>
                <a:latin typeface="Arial"/>
                <a:ea typeface="Arial"/>
                <a:cs typeface="Arial"/>
                <a:sym typeface="Arial"/>
              </a:rPr>
              <a:t>RESPECT</a:t>
            </a:r>
            <a:r>
              <a:rPr lang="en-US" sz="1100" b="0" i="0" u="none" strike="noStrike" kern="1200" cap="none" dirty="0">
                <a:solidFill>
                  <a:schemeClr val="bg1">
                    <a:lumMod val="95000"/>
                  </a:schemeClr>
                </a:solidFill>
                <a:latin typeface="Arial"/>
                <a:ea typeface="Arial"/>
                <a:cs typeface="Arial"/>
                <a:sym typeface="Arial"/>
              </a:rPr>
              <a:t>- Listen when people are speaking, be non-judgmental and respect difference, and don't laugh, deride or make fun of others</a:t>
            </a:r>
            <a:endParaRPr lang="en-US" sz="1100" b="1" i="0" u="none" strike="noStrike" kern="1200" cap="none" dirty="0">
              <a:solidFill>
                <a:schemeClr val="tx1"/>
              </a:solidFill>
              <a:latin typeface="Arial"/>
              <a:ea typeface="Arial"/>
              <a:cs typeface="Arial"/>
              <a:sym typeface="Arial"/>
            </a:endParaRPr>
          </a:p>
          <a:p>
            <a:pPr marL="57150">
              <a:lnSpc>
                <a:spcPct val="90000"/>
              </a:lnSpc>
              <a:spcAft>
                <a:spcPts val="600"/>
              </a:spcAft>
              <a:buClr>
                <a:schemeClr val="bg1">
                  <a:lumMod val="95000"/>
                </a:schemeClr>
              </a:buClr>
            </a:pPr>
            <a:r>
              <a:rPr lang="en-US" sz="1100" b="1" i="0" u="none" strike="noStrike" kern="1200" cap="none" dirty="0">
                <a:solidFill>
                  <a:schemeClr val="tx1"/>
                </a:solidFill>
                <a:latin typeface="Arial"/>
                <a:ea typeface="Arial"/>
                <a:cs typeface="Arial"/>
                <a:sym typeface="Arial"/>
              </a:rPr>
              <a:t>CONFIDENTIALITY</a:t>
            </a:r>
            <a:r>
              <a:rPr lang="en-US" sz="1100" b="0" i="0" u="none" strike="noStrike" kern="1200" cap="none" dirty="0">
                <a:solidFill>
                  <a:schemeClr val="bg1">
                    <a:lumMod val="95000"/>
                  </a:schemeClr>
                </a:solidFill>
                <a:latin typeface="Arial"/>
                <a:ea typeface="Arial"/>
                <a:cs typeface="Arial"/>
                <a:sym typeface="Arial"/>
              </a:rPr>
              <a:t> – Try to ensure that what is said in the room stays in the room</a:t>
            </a:r>
          </a:p>
          <a:p>
            <a:pPr marL="57150" marR="0" lvl="0" indent="-298450" algn="l" defTabSz="914400" rtl="0" eaLnBrk="1" fontAlgn="auto" latinLnBrk="0" hangingPunct="1">
              <a:lnSpc>
                <a:spcPct val="90000"/>
              </a:lnSpc>
              <a:spcBef>
                <a:spcPts val="0"/>
              </a:spcBef>
              <a:spcAft>
                <a:spcPts val="600"/>
              </a:spcAft>
              <a:buClr>
                <a:schemeClr val="bg1">
                  <a:lumMod val="95000"/>
                </a:schemeClr>
              </a:buClr>
              <a:buSzPts val="1100"/>
              <a:buFont typeface="Arial"/>
              <a:buChar char="●"/>
              <a:tabLst/>
              <a:defRPr/>
            </a:pPr>
            <a:r>
              <a:rPr lang="en-US" sz="1100" b="1" i="0" u="none" strike="noStrike" kern="1200" cap="none" dirty="0">
                <a:solidFill>
                  <a:schemeClr val="tx1"/>
                </a:solidFill>
                <a:latin typeface="Arial"/>
                <a:ea typeface="Arial"/>
                <a:cs typeface="Arial"/>
                <a:sym typeface="Arial"/>
              </a:rPr>
              <a:t>PRIVACY</a:t>
            </a:r>
            <a:r>
              <a:rPr lang="en-US" sz="1100" b="0" i="0" u="none" strike="noStrike" kern="1200" cap="none" dirty="0">
                <a:solidFill>
                  <a:schemeClr val="bg1">
                    <a:lumMod val="95000"/>
                  </a:schemeClr>
                </a:solidFill>
                <a:latin typeface="Arial"/>
                <a:ea typeface="Arial"/>
                <a:cs typeface="Arial"/>
                <a:sym typeface="Arial"/>
              </a:rPr>
              <a:t> - Only share what we want to share with the group, though we ask for confidentiality, we cannot guarantee it. </a:t>
            </a:r>
            <a:endParaRPr lang="en-US" sz="1100" b="1" i="0" u="none" strike="noStrike" kern="1200" cap="none" dirty="0">
              <a:solidFill>
                <a:schemeClr val="bg1">
                  <a:lumMod val="95000"/>
                </a:schemeClr>
              </a:solidFill>
              <a:latin typeface="Arial"/>
              <a:ea typeface="Arial"/>
              <a:cs typeface="Arial"/>
              <a:sym typeface="Arial"/>
            </a:endParaRPr>
          </a:p>
          <a:p>
            <a:pPr marL="57150">
              <a:lnSpc>
                <a:spcPct val="90000"/>
              </a:lnSpc>
              <a:spcAft>
                <a:spcPts val="600"/>
              </a:spcAft>
              <a:buClr>
                <a:schemeClr val="bg1">
                  <a:lumMod val="95000"/>
                </a:schemeClr>
              </a:buClr>
            </a:pPr>
            <a:r>
              <a:rPr lang="en-US" sz="1100" b="1" i="0" u="none" strike="noStrike" kern="1200" cap="none" dirty="0">
                <a:solidFill>
                  <a:schemeClr val="tx1"/>
                </a:solidFill>
                <a:latin typeface="Arial"/>
                <a:ea typeface="Arial"/>
                <a:cs typeface="Arial"/>
                <a:sym typeface="Arial"/>
              </a:rPr>
              <a:t>INCLUSION</a:t>
            </a:r>
            <a:r>
              <a:rPr lang="en-US" sz="1100" b="0" i="0" u="none" strike="noStrike" kern="1200" cap="none" dirty="0">
                <a:solidFill>
                  <a:schemeClr val="bg1">
                    <a:lumMod val="95000"/>
                  </a:schemeClr>
                </a:solidFill>
                <a:latin typeface="Arial"/>
                <a:ea typeface="Arial"/>
                <a:cs typeface="Arial"/>
                <a:sym typeface="Arial"/>
              </a:rPr>
              <a:t> – Include everyone, let’s all make sure everybody has an opportunity to contribute if they want to and no one is left out of a group or discussion.</a:t>
            </a:r>
          </a:p>
          <a:p>
            <a:pPr marL="57150">
              <a:lnSpc>
                <a:spcPct val="90000"/>
              </a:lnSpc>
              <a:spcAft>
                <a:spcPts val="600"/>
              </a:spcAft>
              <a:buClr>
                <a:schemeClr val="bg1">
                  <a:lumMod val="95000"/>
                </a:schemeClr>
              </a:buClr>
            </a:pPr>
            <a:r>
              <a:rPr lang="en-IE" sz="1100" b="1" i="0" u="none" strike="noStrike" kern="1200" cap="none" dirty="0">
                <a:solidFill>
                  <a:schemeClr val="tx1"/>
                </a:solidFill>
                <a:latin typeface="Arial"/>
                <a:ea typeface="Arial"/>
                <a:cs typeface="Arial"/>
                <a:sym typeface="Arial"/>
              </a:rPr>
              <a:t>AWARENESS- Be aware this topic might be upsetting </a:t>
            </a:r>
            <a:r>
              <a:rPr lang="en-IE" sz="1100" b="0" i="0" u="none" strike="noStrike" kern="1200" cap="none" dirty="0">
                <a:solidFill>
                  <a:schemeClr val="tx1"/>
                </a:solidFill>
                <a:latin typeface="Arial"/>
                <a:ea typeface="Arial"/>
                <a:cs typeface="Arial"/>
                <a:sym typeface="Arial"/>
              </a:rPr>
              <a:t>If you find the discussion is upsetting you and or you need support please feel free to excuse yourself and find an adult who can support you, be that a teacher, guidance counsellor or a support organisation.  </a:t>
            </a:r>
            <a:endParaRPr lang="en-IE" dirty="0"/>
          </a:p>
        </p:txBody>
      </p:sp>
    </p:spTree>
    <p:extLst>
      <p:ext uri="{BB962C8B-B14F-4D97-AF65-F5344CB8AC3E}">
        <p14:creationId xmlns:p14="http://schemas.microsoft.com/office/powerpoint/2010/main" val="504526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u="none" dirty="0"/>
              <a:t>2</a:t>
            </a:r>
            <a:r>
              <a:rPr lang="en-GB" b="1" u="none" baseline="0" dirty="0"/>
              <a:t> </a:t>
            </a:r>
            <a:r>
              <a:rPr lang="en-GB" b="1" u="none" dirty="0"/>
              <a:t>minutes </a:t>
            </a:r>
            <a:endParaRPr lang="en-US" b="1" u="none" dirty="0"/>
          </a:p>
          <a:p>
            <a:pPr marL="158750" indent="0">
              <a:buNone/>
            </a:pPr>
            <a:endParaRPr lang="en-GB" dirty="0"/>
          </a:p>
          <a:p>
            <a:pPr marL="158750" indent="0">
              <a:buNone/>
            </a:pPr>
            <a:r>
              <a:rPr lang="en-GB" sz="1100" b="0" i="0" u="none" strike="noStrike" cap="none" dirty="0">
                <a:solidFill>
                  <a:srgbClr val="000000"/>
                </a:solidFill>
                <a:effectLst/>
                <a:latin typeface="Arial"/>
                <a:ea typeface="Arial"/>
                <a:cs typeface="Arial"/>
                <a:sym typeface="Arial"/>
              </a:rPr>
              <a:t>Every human is entitled to rights, these rights are called your human rights. Children however have special rights, because being young makes them more vulnerable and dependent on adults to survive. Up until they reach the age 18, these right adults and governments are duty bound to protect children's rights. Children's rights include civil, political, social and cultural rights.</a:t>
            </a:r>
          </a:p>
          <a:p>
            <a:pPr marL="158750" indent="0">
              <a:buNone/>
            </a:pPr>
            <a:endParaRPr lang="en-US" sz="1100" dirty="0">
              <a:solidFill>
                <a:schemeClr val="tx1"/>
              </a:solidFill>
            </a:endParaRPr>
          </a:p>
        </p:txBody>
      </p:sp>
    </p:spTree>
    <p:extLst>
      <p:ext uri="{BB962C8B-B14F-4D97-AF65-F5344CB8AC3E}">
        <p14:creationId xmlns:p14="http://schemas.microsoft.com/office/powerpoint/2010/main" val="3338125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u="none" dirty="0"/>
              <a:t>4 minutes </a:t>
            </a:r>
          </a:p>
          <a:p>
            <a:pPr marL="158750" indent="0">
              <a:buNone/>
            </a:pPr>
            <a:endParaRPr lang="en-US" u="sng" dirty="0"/>
          </a:p>
          <a:p>
            <a:pPr marL="158750" indent="0">
              <a:buNone/>
            </a:pPr>
            <a:r>
              <a:rPr lang="en-GB" sz="1100" b="0" i="0" u="none" strike="noStrike" cap="none" dirty="0">
                <a:solidFill>
                  <a:srgbClr val="000000"/>
                </a:solidFill>
                <a:effectLst/>
                <a:latin typeface="Arial"/>
                <a:ea typeface="Arial"/>
                <a:cs typeface="Arial"/>
                <a:sym typeface="Arial"/>
              </a:rPr>
              <a:t>These rights are universal, meaning all children have the same rights. No matter where they live or who they are. No matter their race. No matter their sex or any other status. </a:t>
            </a:r>
          </a:p>
          <a:p>
            <a:pPr marL="158750" indent="0">
              <a:buNone/>
            </a:pPr>
            <a:r>
              <a:rPr lang="en-GB" sz="1100" b="0" i="0" u="none" strike="noStrike" cap="none" dirty="0">
                <a:solidFill>
                  <a:srgbClr val="000000"/>
                </a:solidFill>
                <a:effectLst/>
                <a:latin typeface="Arial"/>
                <a:ea typeface="Arial"/>
                <a:cs typeface="Arial"/>
                <a:sym typeface="Arial"/>
              </a:rPr>
              <a:t>A child is a child. </a:t>
            </a:r>
          </a:p>
          <a:p>
            <a:pPr marL="158750" indent="0">
              <a:buNone/>
            </a:pPr>
            <a:r>
              <a:rPr lang="en-GB" sz="1100" b="0" i="0" u="none" strike="noStrike" cap="none" dirty="0">
                <a:solidFill>
                  <a:srgbClr val="000000"/>
                </a:solidFill>
                <a:effectLst/>
                <a:latin typeface="Arial"/>
                <a:ea typeface="Arial"/>
                <a:cs typeface="Arial"/>
                <a:sym typeface="Arial"/>
              </a:rPr>
              <a:t>All children in Ireland, and around the world, have the same rights – the right to survive, to thrive and to </a:t>
            </a:r>
            <a:r>
              <a:rPr lang="en-GB" sz="1100" b="0" i="0" u="none" strike="noStrike" cap="none" dirty="0" err="1">
                <a:solidFill>
                  <a:srgbClr val="000000"/>
                </a:solidFill>
                <a:effectLst/>
                <a:latin typeface="Arial"/>
                <a:ea typeface="Arial"/>
                <a:cs typeface="Arial"/>
                <a:sym typeface="Arial"/>
              </a:rPr>
              <a:t>fulfill</a:t>
            </a:r>
            <a:r>
              <a:rPr lang="en-GB" sz="1100" b="0" i="0" u="none" strike="noStrike" cap="none" dirty="0">
                <a:solidFill>
                  <a:srgbClr val="000000"/>
                </a:solidFill>
                <a:effectLst/>
                <a:latin typeface="Arial"/>
                <a:ea typeface="Arial"/>
                <a:cs typeface="Arial"/>
                <a:sym typeface="Arial"/>
              </a:rPr>
              <a:t> their potential. </a:t>
            </a:r>
          </a:p>
          <a:p>
            <a:pPr marL="158750" indent="0">
              <a:buNone/>
            </a:pPr>
            <a:r>
              <a:rPr lang="en-GB" sz="1100" b="0" i="0" u="none" strike="noStrike" cap="none" dirty="0">
                <a:solidFill>
                  <a:srgbClr val="000000"/>
                </a:solidFill>
                <a:effectLst/>
                <a:latin typeface="Arial"/>
                <a:ea typeface="Arial"/>
                <a:cs typeface="Arial"/>
                <a:sym typeface="Arial"/>
              </a:rPr>
              <a:t>No matter who they are, where they live, what language they speak, what their religion is, what they think, what they look like, if they are a boy or girl, if they have a disability, if they are rich or poor, and no matter who their parents or families are or what their parents or families believe or do.</a:t>
            </a:r>
          </a:p>
          <a:p>
            <a:pPr marL="158750" indent="0">
              <a:buNone/>
            </a:pPr>
            <a:br>
              <a:rPr lang="en-GB" sz="1100" b="0" i="0" u="none" strike="noStrike" cap="none" dirty="0">
                <a:solidFill>
                  <a:srgbClr val="000000"/>
                </a:solidFill>
                <a:effectLst/>
                <a:latin typeface="Arial"/>
                <a:ea typeface="Arial"/>
                <a:cs typeface="Arial"/>
                <a:sym typeface="Arial"/>
              </a:rPr>
            </a:br>
            <a:endParaRPr lang="en-GB" sz="1100" b="0" i="0" u="none" strike="noStrike" cap="none" dirty="0">
              <a:solidFill>
                <a:srgbClr val="000000"/>
              </a:solidFill>
              <a:effectLst/>
              <a:latin typeface="Arial"/>
              <a:ea typeface="Arial"/>
              <a:cs typeface="Arial"/>
              <a:sym typeface="Arial"/>
            </a:endParaRPr>
          </a:p>
          <a:p>
            <a:pPr marL="158750" indent="0">
              <a:buNone/>
            </a:pPr>
            <a:r>
              <a:rPr lang="en-GB" sz="1100" b="0" i="0" u="none" strike="noStrike" cap="none" dirty="0">
                <a:solidFill>
                  <a:srgbClr val="000000"/>
                </a:solidFill>
                <a:effectLst/>
                <a:latin typeface="Arial"/>
                <a:ea typeface="Arial"/>
                <a:cs typeface="Arial"/>
                <a:sym typeface="Arial"/>
              </a:rPr>
              <a:t>Play the video – explaining that today we're going to be talking specifically about non-discrimination 3-minute </a:t>
            </a:r>
          </a:p>
          <a:p>
            <a:pPr marL="158750" indent="0">
              <a:buNone/>
            </a:pPr>
            <a:br>
              <a:rPr lang="en-GB" sz="1100" b="0" i="0" u="none" strike="noStrike" cap="none" dirty="0">
                <a:solidFill>
                  <a:srgbClr val="000000"/>
                </a:solidFill>
                <a:effectLst/>
                <a:latin typeface="Arial"/>
                <a:ea typeface="Arial"/>
                <a:cs typeface="Arial"/>
                <a:sym typeface="Arial"/>
              </a:rPr>
            </a:br>
            <a:endParaRPr lang="en-US" dirty="0"/>
          </a:p>
        </p:txBody>
      </p:sp>
    </p:spTree>
    <p:extLst>
      <p:ext uri="{BB962C8B-B14F-4D97-AF65-F5344CB8AC3E}">
        <p14:creationId xmlns:p14="http://schemas.microsoft.com/office/powerpoint/2010/main" val="380051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100" b="1" i="0" u="none" strike="noStrike" cap="none" dirty="0">
                <a:solidFill>
                  <a:srgbClr val="000000"/>
                </a:solidFill>
                <a:effectLst/>
                <a:latin typeface="Arial"/>
                <a:ea typeface="Arial"/>
                <a:cs typeface="Arial"/>
                <a:sym typeface="Arial"/>
              </a:rPr>
              <a:t>Activity:</a:t>
            </a:r>
            <a:r>
              <a:rPr lang="en-GB" b="1" dirty="0"/>
              <a:t> Rights versus Charity </a:t>
            </a:r>
            <a:r>
              <a:rPr lang="en-GB" dirty="0"/>
              <a:t>Understanding the important distinction between rights and charity. Take a bag of supplies that can be divided among the group (individually wrapped Fair Trade sweets like Maltesers, jellies or crisps work well).</a:t>
            </a:r>
          </a:p>
          <a:p>
            <a:pPr marL="158750" indent="0">
              <a:buNone/>
            </a:pPr>
            <a:endParaRPr lang="en-GB" dirty="0"/>
          </a:p>
          <a:p>
            <a:pPr marL="158750" indent="0">
              <a:buNone/>
            </a:pPr>
            <a:r>
              <a:rPr lang="en-GB" dirty="0"/>
              <a:t>Make sure you only put out enough for half the class.</a:t>
            </a:r>
          </a:p>
          <a:p>
            <a:pPr marL="158750" indent="0">
              <a:buNone/>
            </a:pPr>
            <a:endParaRPr lang="en-GB" dirty="0"/>
          </a:p>
          <a:p>
            <a:pPr marL="387350" indent="-228600">
              <a:buFont typeface="+mj-lt"/>
              <a:buAutoNum type="arabicPeriod"/>
            </a:pPr>
            <a:r>
              <a:rPr lang="en-GB" dirty="0"/>
              <a:t>Ask participants to come up to the front of the room, to grab a packet of sweets/crisps etc., sit down but don’t open them.</a:t>
            </a:r>
          </a:p>
          <a:p>
            <a:pPr marL="387350" indent="-228600">
              <a:buFont typeface="+mj-lt"/>
              <a:buAutoNum type="arabicPeriod"/>
            </a:pPr>
            <a:endParaRPr lang="en-GB" dirty="0"/>
          </a:p>
          <a:p>
            <a:pPr marL="387350" indent="-228600">
              <a:buFont typeface="+mj-lt"/>
              <a:buAutoNum type="arabicPeriod"/>
            </a:pPr>
            <a:r>
              <a:rPr lang="en-GB" dirty="0"/>
              <a:t>When everyone is seated they can open their bag.</a:t>
            </a:r>
          </a:p>
          <a:p>
            <a:pPr marL="387350" indent="-228600">
              <a:buFont typeface="+mj-lt"/>
              <a:buAutoNum type="arabicPeriod"/>
            </a:pPr>
            <a:endParaRPr lang="en-GB" dirty="0"/>
          </a:p>
          <a:p>
            <a:pPr marL="387350" indent="-228600">
              <a:buFont typeface="+mj-lt"/>
              <a:buAutoNum type="arabicPeriod"/>
            </a:pPr>
            <a:r>
              <a:rPr lang="en-GB" dirty="0"/>
              <a:t>For those who did not get a bag of sweets, tell them to ask the person next to them if they will share.</a:t>
            </a:r>
          </a:p>
          <a:p>
            <a:pPr marL="387350" indent="-228600">
              <a:buFont typeface="+mj-lt"/>
              <a:buAutoNum type="arabicPeriod"/>
            </a:pPr>
            <a:endParaRPr lang="en-GB" dirty="0"/>
          </a:p>
          <a:p>
            <a:pPr marL="387350" indent="-228600">
              <a:buFont typeface="+mj-lt"/>
              <a:buAutoNum type="arabicPeriod"/>
            </a:pPr>
            <a:r>
              <a:rPr lang="en-GB" dirty="0"/>
              <a:t>People can now eat their sweets or crisps.</a:t>
            </a:r>
          </a:p>
          <a:p>
            <a:pPr marL="158750" indent="0">
              <a:buNone/>
            </a:pPr>
            <a:endParaRPr lang="en-GB" dirty="0"/>
          </a:p>
          <a:p>
            <a:pPr marL="158750" indent="0">
              <a:buNone/>
            </a:pPr>
            <a:r>
              <a:rPr lang="en-GB" dirty="0"/>
              <a:t>Explain to participants that the sweets represent a person's needs (something that is necessary to live a safe and healthy life.) Needs differ from wants (something your wish to have). Every person has a right to have their needs met.  A right is not something that is deserved, you don't have to be worthy to receive it or earn it. The following questions will help explain the difference.</a:t>
            </a:r>
          </a:p>
        </p:txBody>
      </p:sp>
    </p:spTree>
    <p:extLst>
      <p:ext uri="{BB962C8B-B14F-4D97-AF65-F5344CB8AC3E}">
        <p14:creationId xmlns:p14="http://schemas.microsoft.com/office/powerpoint/2010/main" val="309694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686246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204725" y="14427200"/>
            <a:ext cx="128223963" cy="72126475"/>
          </a:xfrm>
        </p:spPr>
      </p:sp>
      <p:sp>
        <p:nvSpPr>
          <p:cNvPr id="3" name="Notes Placeholder 2"/>
          <p:cNvSpPr>
            <a:spLocks noGrp="1"/>
          </p:cNvSpPr>
          <p:nvPr>
            <p:ph type="body" idx="1"/>
          </p:nvPr>
        </p:nvSpPr>
        <p:spPr/>
        <p:txBody>
          <a:bodyPr/>
          <a:lstStyle/>
          <a:p>
            <a:pPr marL="158750" indent="0">
              <a:buNone/>
            </a:pPr>
            <a:r>
              <a:rPr lang="en-GB" sz="1100" b="1" i="0" u="none" strike="noStrike" cap="none" dirty="0">
                <a:solidFill>
                  <a:srgbClr val="000000"/>
                </a:solidFill>
                <a:effectLst/>
                <a:latin typeface="Arial"/>
                <a:ea typeface="Arial"/>
                <a:cs typeface="Arial"/>
                <a:sym typeface="Arial"/>
              </a:rPr>
              <a:t>Duration:</a:t>
            </a:r>
            <a:r>
              <a:rPr lang="en-GB" dirty="0">
                <a:effectLst/>
              </a:rPr>
              <a:t> 30 Mins</a:t>
            </a:r>
          </a:p>
          <a:p>
            <a:pPr marL="158750" indent="0">
              <a:buNone/>
            </a:pPr>
            <a:r>
              <a:rPr lang="en-GB" b="1" dirty="0">
                <a:effectLst/>
              </a:rPr>
              <a:t>This activity provides participants with a deeper understanding of the Convention and children’s rights.</a:t>
            </a:r>
            <a:endParaRPr lang="en-GB" dirty="0">
              <a:effectLst/>
            </a:endParaRPr>
          </a:p>
          <a:p>
            <a:pPr marL="158750" indent="0">
              <a:buNone/>
            </a:pPr>
            <a:r>
              <a:rPr lang="en-GB" sz="1100" b="1" i="0" u="none" strike="noStrike" cap="none" dirty="0">
                <a:solidFill>
                  <a:srgbClr val="000000"/>
                </a:solidFill>
                <a:effectLst/>
                <a:latin typeface="Arial"/>
                <a:ea typeface="Arial"/>
                <a:cs typeface="Arial"/>
                <a:sym typeface="Arial"/>
              </a:rPr>
              <a:t>Group work: </a:t>
            </a:r>
            <a:r>
              <a:rPr lang="en-GB" dirty="0">
                <a:effectLst/>
              </a:rPr>
              <a:t>Divide participants into 6 groups and give each group a copy of the </a:t>
            </a:r>
            <a:r>
              <a:rPr lang="en-GB" sz="1100" b="1" i="0" u="none" strike="noStrike" cap="none" dirty="0">
                <a:solidFill>
                  <a:srgbClr val="000000"/>
                </a:solidFill>
                <a:effectLst/>
                <a:latin typeface="Arial"/>
                <a:ea typeface="Arial"/>
                <a:cs typeface="Arial"/>
                <a:sym typeface="Arial"/>
                <a:hlinkClick r:id="rId3"/>
              </a:rPr>
              <a:t>United Nations Convention on the Rights of the Child</a:t>
            </a:r>
            <a:r>
              <a:rPr lang="en-GB" dirty="0">
                <a:effectLst/>
              </a:rPr>
              <a:t>. Ask participants to discuss the following:</a:t>
            </a:r>
          </a:p>
          <a:p>
            <a:r>
              <a:rPr lang="en-GB" b="1" dirty="0">
                <a:effectLst/>
              </a:rPr>
              <a:t>Group 1: </a:t>
            </a:r>
            <a:r>
              <a:rPr lang="en-GB" dirty="0">
                <a:effectLst/>
              </a:rPr>
              <a:t>Read Article 4 and 42 – discuss</a:t>
            </a:r>
            <a:r>
              <a:rPr lang="en-GB" b="1" dirty="0">
                <a:effectLst/>
              </a:rPr>
              <a:t>, </a:t>
            </a:r>
            <a:r>
              <a:rPr lang="en-GB" dirty="0">
                <a:effectLst/>
              </a:rPr>
              <a:t>summarise and rate your knowledge of the Convention. Do you know who in Ireland is tasked with upholding your rights? Where do you go if your rights are not being protected? Where do children learn about their rights?</a:t>
            </a:r>
          </a:p>
          <a:p>
            <a:r>
              <a:rPr lang="en-GB" b="1" dirty="0">
                <a:effectLst/>
              </a:rPr>
              <a:t>Group 2:</a:t>
            </a:r>
            <a:r>
              <a:rPr lang="en-GB" dirty="0">
                <a:effectLst/>
              </a:rPr>
              <a:t> Read Article 3 &amp; 6, discuss, define and summarise why children need to have their own human rights treaty and why are the best interests of the child important. Why does childhood need to be protected?  Are their any other groups that have their own human rights treaty, what ties these groups together?</a:t>
            </a:r>
          </a:p>
          <a:p>
            <a:r>
              <a:rPr lang="en-GB" b="1" dirty="0">
                <a:effectLst/>
              </a:rPr>
              <a:t>Group 3</a:t>
            </a:r>
            <a:r>
              <a:rPr lang="en-GB" dirty="0">
                <a:effectLst/>
              </a:rPr>
              <a:t>: Read Article 2, discuss and summarise why is this one of the four general principles of the Convention and why rights are for all children, cannot be taken away and are unconditional. Describe any groups of children who are vulnerable and who can face discrimination in Ireland?</a:t>
            </a:r>
          </a:p>
          <a:p>
            <a:r>
              <a:rPr lang="en-GB" i="1" dirty="0">
                <a:effectLst/>
              </a:rPr>
              <a:t>Immigrant children, traveller, LGBTI children and children with a disability are some groups in Ireland that can face difficulties in being treated equally.</a:t>
            </a:r>
            <a:endParaRPr lang="en-GB" dirty="0">
              <a:effectLst/>
            </a:endParaRPr>
          </a:p>
          <a:p>
            <a:r>
              <a:rPr lang="en-GB" b="1" dirty="0">
                <a:effectLst/>
              </a:rPr>
              <a:t>Group 4:</a:t>
            </a:r>
            <a:r>
              <a:rPr lang="en-GB" dirty="0">
                <a:effectLst/>
              </a:rPr>
              <a:t> Discuss, define and summarise the concept of “needs” versus “wants” and how they relate to rights. Create a list of needs and a list of wants. Do some wants feel like needs?</a:t>
            </a:r>
          </a:p>
          <a:p>
            <a:r>
              <a:rPr lang="en-GB" b="1" dirty="0">
                <a:effectLst/>
              </a:rPr>
              <a:t>Group 5: </a:t>
            </a:r>
            <a:r>
              <a:rPr lang="en-GB" dirty="0">
                <a:effectLst/>
              </a:rPr>
              <a:t>Read article 12, discuss and summarise, why is this one of the four general principles of the Convention. What does this mean exactly? Do you feel this right is upheld in Ireland, in school, at home?</a:t>
            </a:r>
          </a:p>
          <a:p>
            <a:r>
              <a:rPr lang="en-GB" b="1" dirty="0">
                <a:effectLst/>
              </a:rPr>
              <a:t>Group 6:</a:t>
            </a:r>
            <a:r>
              <a:rPr lang="en-GB" dirty="0">
                <a:effectLst/>
              </a:rPr>
              <a:t> Discuss and summarise what has changed for children in Ireland over the last 30 years, what are today’s challenges and what would you add to the Convention if you could?</a:t>
            </a:r>
          </a:p>
          <a:p>
            <a:r>
              <a:rPr lang="en-GB" sz="1100" b="1" i="0" u="none" strike="noStrike" cap="none" dirty="0">
                <a:solidFill>
                  <a:srgbClr val="000000"/>
                </a:solidFill>
                <a:effectLst/>
                <a:latin typeface="Arial"/>
                <a:ea typeface="Arial"/>
                <a:cs typeface="Arial"/>
                <a:sym typeface="Arial"/>
              </a:rPr>
              <a:t>Feedback: </a:t>
            </a:r>
            <a:r>
              <a:rPr lang="en-GB" dirty="0">
                <a:effectLst/>
              </a:rPr>
              <a:t>Ask each group to feedback their summaries, clarify and add any additional information that gives participants a better understanding of the Convention and its purpose.</a:t>
            </a:r>
            <a:endParaRPr lang="en-US" sz="1100" dirty="0"/>
          </a:p>
        </p:txBody>
      </p:sp>
    </p:spTree>
    <p:extLst>
      <p:ext uri="{BB962C8B-B14F-4D97-AF65-F5344CB8AC3E}">
        <p14:creationId xmlns:p14="http://schemas.microsoft.com/office/powerpoint/2010/main" val="669604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ffectLst/>
              </a:rPr>
              <a:t>Group 1: </a:t>
            </a:r>
            <a:r>
              <a:rPr lang="en-GB" dirty="0">
                <a:effectLst/>
              </a:rPr>
              <a:t>Read Article 4 and 42 – discuss</a:t>
            </a:r>
            <a:r>
              <a:rPr lang="en-GB" b="1" dirty="0">
                <a:effectLst/>
              </a:rPr>
              <a:t>, </a:t>
            </a:r>
            <a:r>
              <a:rPr lang="en-GB" dirty="0">
                <a:effectLst/>
              </a:rPr>
              <a:t>summarise and rate your knowledge of the Convention. Do you know who in Ireland is tasked with upholding your rights? Where do you go if your rights are not being protected? Where do children learn about their rights?</a:t>
            </a:r>
          </a:p>
          <a:p>
            <a:pPr marL="914400" lvl="1" indent="-298450"/>
            <a:r>
              <a:rPr lang="en-GB" i="1" dirty="0">
                <a:effectLst/>
              </a:rPr>
              <a:t>The OCO is tasked with protecting children’s rights in Ireland (watch the video) Children should be learning about their rights particularly in school, the community or online</a:t>
            </a:r>
          </a:p>
          <a:p>
            <a:endParaRPr lang="en-GB" dirty="0">
              <a:effectLst/>
            </a:endParaRPr>
          </a:p>
          <a:p>
            <a:r>
              <a:rPr lang="en-GB" b="1" dirty="0">
                <a:effectLst/>
              </a:rPr>
              <a:t>Group 2:</a:t>
            </a:r>
            <a:r>
              <a:rPr lang="en-GB" dirty="0">
                <a:effectLst/>
              </a:rPr>
              <a:t> Read Article 3 &amp; 6, discuss, define and summarise why children need to have their own human rights treaty and why are the best interests of the child important. Why does childhood need to be protected?  Are their any other groups that have their own human rights treaty, what ties these groups together?</a:t>
            </a:r>
          </a:p>
          <a:p>
            <a:pPr marL="914400" lvl="1" indent="-298450"/>
            <a:r>
              <a:rPr lang="en-GB" sz="1100" b="0" i="1" u="none" strike="noStrike" cap="none" dirty="0">
                <a:solidFill>
                  <a:srgbClr val="000000"/>
                </a:solidFill>
                <a:effectLst/>
                <a:latin typeface="Arial"/>
                <a:ea typeface="Arial"/>
                <a:cs typeface="Arial"/>
                <a:sym typeface="Arial"/>
              </a:rPr>
              <a:t>Children have special rights, because being young makes them more vulnerable and dependent on adults to survive</a:t>
            </a:r>
            <a:endParaRPr lang="en-GB" i="1" dirty="0">
              <a:effectLst/>
            </a:endParaRPr>
          </a:p>
          <a:p>
            <a:pPr lvl="1"/>
            <a:r>
              <a:rPr lang="en-GB" sz="1100" b="1" i="1" u="none" strike="noStrike" cap="none" dirty="0">
                <a:solidFill>
                  <a:srgbClr val="000000"/>
                </a:solidFill>
                <a:effectLst/>
                <a:latin typeface="Arial"/>
                <a:ea typeface="Arial"/>
                <a:cs typeface="Arial"/>
                <a:sym typeface="Arial"/>
              </a:rPr>
              <a:t>best interests of the child</a:t>
            </a:r>
            <a:r>
              <a:rPr lang="en-GB" sz="1100" b="0" i="1" u="none" strike="noStrike" cap="none" dirty="0">
                <a:solidFill>
                  <a:srgbClr val="000000"/>
                </a:solidFill>
                <a:effectLst/>
                <a:latin typeface="Arial"/>
                <a:ea typeface="Arial"/>
                <a:cs typeface="Arial"/>
                <a:sym typeface="Arial"/>
              </a:rPr>
              <a:t> is a </a:t>
            </a:r>
            <a:r>
              <a:rPr lang="en-GB" sz="1100" b="0" i="1" u="none" strike="noStrike" cap="none" dirty="0">
                <a:solidFill>
                  <a:srgbClr val="000000"/>
                </a:solidFill>
                <a:effectLst/>
                <a:latin typeface="Arial"/>
                <a:ea typeface="Arial"/>
                <a:cs typeface="Arial"/>
                <a:sym typeface="Arial"/>
                <a:hlinkClick r:id="rId3" tooltip="Child rights"/>
              </a:rPr>
              <a:t>child rights</a:t>
            </a:r>
            <a:r>
              <a:rPr lang="en-GB" sz="1100" b="0" i="1" u="none" strike="noStrike" cap="none" dirty="0">
                <a:solidFill>
                  <a:srgbClr val="000000"/>
                </a:solidFill>
                <a:effectLst/>
                <a:latin typeface="Arial"/>
                <a:ea typeface="Arial"/>
                <a:cs typeface="Arial"/>
                <a:sym typeface="Arial"/>
              </a:rPr>
              <a:t> </a:t>
            </a:r>
            <a:r>
              <a:rPr lang="en-GB" sz="1100" b="0" i="1" u="none" strike="noStrike" cap="none" dirty="0">
                <a:solidFill>
                  <a:srgbClr val="000000"/>
                </a:solidFill>
                <a:effectLst/>
                <a:latin typeface="Arial"/>
                <a:ea typeface="Arial"/>
                <a:cs typeface="Arial"/>
                <a:sym typeface="Arial"/>
                <a:hlinkClick r:id="rId4" tooltip="Legal principle"/>
              </a:rPr>
              <a:t>principle</a:t>
            </a:r>
            <a:r>
              <a:rPr lang="en-GB" sz="1100" b="0" i="1" u="none" strike="noStrike" cap="none" dirty="0">
                <a:solidFill>
                  <a:srgbClr val="000000"/>
                </a:solidFill>
                <a:effectLst/>
                <a:latin typeface="Arial"/>
                <a:ea typeface="Arial"/>
                <a:cs typeface="Arial"/>
                <a:sym typeface="Arial"/>
              </a:rPr>
              <a:t>, which derives from Article 3 of the </a:t>
            </a:r>
            <a:r>
              <a:rPr lang="en-GB" sz="1100" b="0" i="1" u="none" strike="noStrike" cap="none" dirty="0">
                <a:solidFill>
                  <a:srgbClr val="000000"/>
                </a:solidFill>
                <a:effectLst/>
                <a:latin typeface="Arial"/>
                <a:ea typeface="Arial"/>
                <a:cs typeface="Arial"/>
                <a:sym typeface="Arial"/>
                <a:hlinkClick r:id="rId5" tooltip="UN Convention on the Rights of the Child"/>
              </a:rPr>
              <a:t>UN Convention on the Rights of the Child</a:t>
            </a:r>
            <a:r>
              <a:rPr lang="en-GB" sz="1100" b="0" i="1" u="none" strike="noStrike" cap="none" dirty="0">
                <a:solidFill>
                  <a:srgbClr val="000000"/>
                </a:solidFill>
                <a:effectLst/>
                <a:latin typeface="Arial"/>
                <a:ea typeface="Arial"/>
                <a:cs typeface="Arial"/>
                <a:sym typeface="Arial"/>
              </a:rPr>
              <a:t>, which says that “in all actions concerning children, whether undertaken by public or private social welfare institutions, courts of law, administrative authorities or legislative bodies, the best interests of the child shall be a primary consideration”. Assessing the best interests of a child means to evaluate and balance “all the elements necessary to make a decision in a specific situation for a specific individual child or group of children”.</a:t>
            </a:r>
          </a:p>
          <a:p>
            <a:pPr lvl="1"/>
            <a:r>
              <a:rPr lang="en-GB" sz="1100" b="0" i="1" u="none" strike="noStrike" cap="none" dirty="0">
                <a:solidFill>
                  <a:srgbClr val="000000"/>
                </a:solidFill>
                <a:effectLst/>
                <a:latin typeface="Arial"/>
                <a:ea typeface="Arial"/>
                <a:cs typeface="Arial"/>
                <a:sym typeface="Arial"/>
              </a:rPr>
              <a:t>We all only have one childhood. Childhood is the time for children to be in school and at play, to grow strong and confident with the love and encouragement of their family and an extended community of caring adults. It is a precious time in which children should live free from fear, safe from violence and protected from abuse and exploitation. As such, childhood means much more than just the space between birth and the attainment of adulthood. It refers to the state and condition of a child’s life, to the quality of those years.</a:t>
            </a:r>
          </a:p>
          <a:p>
            <a:pPr lvl="1"/>
            <a:endParaRPr lang="en-GB" i="1" dirty="0">
              <a:effectLst/>
            </a:endParaRPr>
          </a:p>
          <a:p>
            <a:r>
              <a:rPr lang="en-GB" b="1" dirty="0">
                <a:effectLst/>
              </a:rPr>
              <a:t>Group 3</a:t>
            </a:r>
            <a:r>
              <a:rPr lang="en-GB" dirty="0">
                <a:effectLst/>
              </a:rPr>
              <a:t>: Read Article 2, discuss and summarise why is this one of the four general principles of the Convention and why rights are for all children, cannot be taken away and are unconditional. Describe any groups of children who are vulnerable and who can face discrimination in Ireland?</a:t>
            </a:r>
          </a:p>
          <a:p>
            <a:pPr lvl="1"/>
            <a:r>
              <a:rPr lang="en-GB" sz="1100" b="0" i="1" u="none" strike="noStrike" cap="none" dirty="0">
                <a:solidFill>
                  <a:srgbClr val="000000"/>
                </a:solidFill>
                <a:effectLst/>
                <a:latin typeface="Arial"/>
                <a:ea typeface="Arial"/>
                <a:cs typeface="Arial"/>
                <a:sym typeface="Arial"/>
              </a:rPr>
              <a:t>All the rights guaranteed by the Convention must be available to all children without discrimination of any kind (Article 2) all children have equal value and as such are equally entitled to rights without discrimination, you are born with rights as human beings. Article 1 of the Universal Declaration of Human Rights: “All human beings are born free and equal in dignity and rights.” It is unconditional in that you do not have to be worthy of rights or have to ask for your rights. </a:t>
            </a:r>
          </a:p>
          <a:p>
            <a:pPr marL="914400" lvl="1" indent="-298450"/>
            <a:r>
              <a:rPr lang="en-GB" i="1" dirty="0">
                <a:effectLst/>
              </a:rPr>
              <a:t>Immigrant children, traveller, LGBTI children and children with a disability are some groups in Ireland that can face difficulties in being treated equally.</a:t>
            </a:r>
          </a:p>
          <a:p>
            <a:pPr marL="158750" indent="0">
              <a:buNone/>
            </a:pPr>
            <a:endParaRPr lang="en-GB" dirty="0">
              <a:effectLst/>
            </a:endParaRPr>
          </a:p>
          <a:p>
            <a:r>
              <a:rPr lang="en-GB" b="1" dirty="0">
                <a:effectLst/>
              </a:rPr>
              <a:t>Group 4:</a:t>
            </a:r>
            <a:r>
              <a:rPr lang="en-GB" dirty="0">
                <a:effectLst/>
              </a:rPr>
              <a:t> Discuss, define and summarise the concept of “needs” versus “wants” and how they relate to rights. Create a list of needs and a list of wants. Do some wants feel like needs?</a:t>
            </a:r>
          </a:p>
          <a:p>
            <a:pPr lvl="1"/>
            <a:r>
              <a:rPr lang="en-GB" i="1" dirty="0"/>
              <a:t>A need is something that is necessary to live a safe and healthy life.) Needs differ from wants (something your wish to have). Every person has a right to have their needs met.  A right is not something that is deserved, you don't have to be worthy to receive it or earn it. </a:t>
            </a:r>
            <a:endParaRPr lang="en-GB" i="1" dirty="0">
              <a:effectLst/>
            </a:endParaRPr>
          </a:p>
          <a:p>
            <a:endParaRPr lang="en-GB" b="1" dirty="0">
              <a:effectLst/>
            </a:endParaRPr>
          </a:p>
          <a:p>
            <a:r>
              <a:rPr lang="en-GB" b="1" dirty="0">
                <a:effectLst/>
              </a:rPr>
              <a:t>Group 5: </a:t>
            </a:r>
            <a:r>
              <a:rPr lang="en-GB" dirty="0">
                <a:effectLst/>
              </a:rPr>
              <a:t>Read article 12, discuss and summarise, why is this one of the four general principles of the Convention. What does this mean exactly? Do you feel this right is upheld in Ireland, in school, at home?</a:t>
            </a:r>
          </a:p>
          <a:p>
            <a:pPr lvl="1"/>
            <a:r>
              <a:rPr lang="en-GB" sz="1100" b="0" i="1" u="none" strike="noStrike" cap="none" dirty="0">
                <a:solidFill>
                  <a:srgbClr val="000000"/>
                </a:solidFill>
                <a:effectLst/>
                <a:latin typeface="Arial"/>
                <a:ea typeface="Arial"/>
                <a:cs typeface="Arial"/>
                <a:sym typeface="Arial"/>
              </a:rPr>
              <a:t>children are the holders of their own rights and are therefore not passive recipients of charity but empowered actors in their own development. You need to have a say in your life. </a:t>
            </a:r>
          </a:p>
          <a:p>
            <a:pPr lvl="1"/>
            <a:endParaRPr lang="en-GB" b="1" i="1" dirty="0">
              <a:effectLst/>
            </a:endParaRPr>
          </a:p>
          <a:p>
            <a:r>
              <a:rPr lang="en-GB" b="1" dirty="0">
                <a:effectLst/>
              </a:rPr>
              <a:t>Group 6:</a:t>
            </a:r>
            <a:r>
              <a:rPr lang="en-GB" dirty="0">
                <a:effectLst/>
              </a:rPr>
              <a:t> Discuss and summarise what has changed for children in Ireland over the last 30 years, what are today’s challenges and what would you add to the Convention if you could?</a:t>
            </a:r>
          </a:p>
          <a:p>
            <a:endParaRPr lang="en-GB" sz="1100" b="1" i="0" u="none" strike="noStrike" cap="none" dirty="0">
              <a:solidFill>
                <a:srgbClr val="000000"/>
              </a:solidFill>
              <a:effectLst/>
              <a:latin typeface="Arial"/>
              <a:ea typeface="Arial"/>
              <a:cs typeface="Arial"/>
              <a:sym typeface="Arial"/>
            </a:endParaRPr>
          </a:p>
          <a:p>
            <a:r>
              <a:rPr lang="en-GB" sz="1100" b="1" i="0" u="none" strike="noStrike" cap="none" dirty="0">
                <a:solidFill>
                  <a:srgbClr val="000000"/>
                </a:solidFill>
                <a:effectLst/>
                <a:latin typeface="Arial"/>
                <a:ea typeface="Arial"/>
                <a:cs typeface="Arial"/>
                <a:sym typeface="Arial"/>
              </a:rPr>
              <a:t>Feedback: </a:t>
            </a:r>
            <a:r>
              <a:rPr lang="en-GB" dirty="0">
                <a:effectLst/>
              </a:rPr>
              <a:t>Ask each group to feedback their summaries, clarify and add any additional information that gives participants a better understanding of the Convention and its purpose.</a:t>
            </a:r>
            <a:endParaRPr lang="en-US" sz="1100" dirty="0"/>
          </a:p>
          <a:p>
            <a:endParaRPr lang="en-IE" dirty="0"/>
          </a:p>
        </p:txBody>
      </p:sp>
    </p:spTree>
    <p:extLst>
      <p:ext uri="{BB962C8B-B14F-4D97-AF65-F5344CB8AC3E}">
        <p14:creationId xmlns:p14="http://schemas.microsoft.com/office/powerpoint/2010/main" val="2800149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100" b="1" i="0" u="none" strike="noStrike" cap="none" dirty="0">
                <a:solidFill>
                  <a:srgbClr val="000000"/>
                </a:solidFill>
                <a:effectLst/>
                <a:latin typeface="Arial"/>
                <a:ea typeface="Arial"/>
                <a:cs typeface="Arial"/>
                <a:sym typeface="Arial"/>
              </a:rPr>
              <a:t>3 minutes </a:t>
            </a:r>
          </a:p>
          <a:p>
            <a:pPr marL="158750" indent="0">
              <a:buNone/>
            </a:pPr>
            <a:endParaRPr lang="en-US" sz="1100" b="1" i="0" u="none" strike="noStrike" cap="none" dirty="0">
              <a:solidFill>
                <a:srgbClr val="000000"/>
              </a:solidFill>
              <a:effectLst/>
              <a:latin typeface="Arial"/>
              <a:ea typeface="Arial"/>
              <a:cs typeface="Arial"/>
              <a:sym typeface="Arial"/>
            </a:endParaRPr>
          </a:p>
          <a:p>
            <a:pPr marL="158750" indent="0">
              <a:buNone/>
            </a:pPr>
            <a:r>
              <a:rPr lang="en-US" sz="1600" b="1" i="0" u="none" strike="noStrike" cap="none" dirty="0">
                <a:solidFill>
                  <a:srgbClr val="000000"/>
                </a:solidFill>
                <a:effectLst/>
                <a:latin typeface="Arial"/>
                <a:ea typeface="Arial"/>
                <a:cs typeface="Arial"/>
                <a:sym typeface="Arial"/>
              </a:rPr>
              <a:t>What is the Convention on the Rights of the Child?</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600" b="0" i="0" u="none" strike="noStrike" cap="none" dirty="0">
                <a:solidFill>
                  <a:srgbClr val="000000"/>
                </a:solidFill>
                <a:effectLst/>
                <a:latin typeface="Arial"/>
                <a:ea typeface="Arial"/>
                <a:cs typeface="Arial"/>
                <a:sym typeface="Arial"/>
              </a:rPr>
              <a:t>Adopted on November 20th 1989, 30 years ago this year, the Convention on the Rights of the Child or CRC, </a:t>
            </a:r>
            <a:r>
              <a:rPr lang="en-US" sz="1600" b="0" i="0" u="none" strike="noStrike" cap="none" dirty="0" err="1">
                <a:solidFill>
                  <a:srgbClr val="000000"/>
                </a:solidFill>
                <a:effectLst/>
                <a:latin typeface="Arial"/>
                <a:ea typeface="Arial"/>
                <a:cs typeface="Arial"/>
                <a:sym typeface="Arial"/>
              </a:rPr>
              <a:t>recognised</a:t>
            </a:r>
            <a:r>
              <a:rPr lang="en-US" sz="1600" b="0" i="0" u="none" strike="noStrike" cap="none" dirty="0">
                <a:solidFill>
                  <a:srgbClr val="000000"/>
                </a:solidFill>
                <a:effectLst/>
                <a:latin typeface="Arial"/>
                <a:ea typeface="Arial"/>
                <a:cs typeface="Arial"/>
                <a:sym typeface="Arial"/>
              </a:rPr>
              <a:t> that while children are entitled to the same human rights as adults, they also have specific rights that </a:t>
            </a:r>
            <a:r>
              <a:rPr lang="en-US" sz="1600" b="0" i="0" u="none" strike="noStrike" cap="none" dirty="0" err="1">
                <a:solidFill>
                  <a:srgbClr val="000000"/>
                </a:solidFill>
                <a:effectLst/>
                <a:latin typeface="Arial"/>
                <a:ea typeface="Arial"/>
                <a:cs typeface="Arial"/>
                <a:sym typeface="Arial"/>
              </a:rPr>
              <a:t>recognise</a:t>
            </a:r>
            <a:r>
              <a:rPr lang="en-US" sz="1600" b="0" i="0" u="none" strike="noStrike" cap="none" dirty="0">
                <a:solidFill>
                  <a:srgbClr val="000000"/>
                </a:solidFill>
                <a:effectLst/>
                <a:latin typeface="Arial"/>
                <a:ea typeface="Arial"/>
                <a:cs typeface="Arial"/>
                <a:sym typeface="Arial"/>
              </a:rPr>
              <a:t> their special needs and evolving capacities. </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600" b="0" i="0" u="none" strike="noStrike" cap="none" dirty="0">
              <a:solidFill>
                <a:srgbClr val="000000"/>
              </a:solidFill>
              <a:effectLst/>
              <a:latin typeface="Arial"/>
              <a:ea typeface="Arial"/>
              <a:cs typeface="Arial"/>
              <a:sym typeface="Arial"/>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600" b="0" i="0" u="none" strike="noStrike" cap="none" dirty="0">
                <a:solidFill>
                  <a:srgbClr val="000000"/>
                </a:solidFill>
                <a:effectLst/>
                <a:latin typeface="Arial"/>
                <a:ea typeface="Arial"/>
                <a:cs typeface="Arial"/>
                <a:sym typeface="Arial"/>
              </a:rPr>
              <a:t>The Convention on the Rights of the Child is the world’s most ratified human rights treaty and Ireland ratified the CRC in 1992.</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600" b="0" i="0" u="none" strike="noStrike" cap="none" dirty="0">
              <a:solidFill>
                <a:srgbClr val="000000"/>
              </a:solidFill>
              <a:effectLst/>
              <a:latin typeface="Arial"/>
              <a:ea typeface="Arial"/>
              <a:cs typeface="Arial"/>
              <a:sym typeface="Arial"/>
            </a:endParaRPr>
          </a:p>
          <a:p>
            <a:r>
              <a:rPr lang="en-US" sz="1600" b="0" i="0" u="none" strike="noStrike" cap="none" dirty="0">
                <a:solidFill>
                  <a:srgbClr val="000000"/>
                </a:solidFill>
                <a:effectLst/>
                <a:latin typeface="Arial"/>
                <a:ea typeface="Arial"/>
                <a:cs typeface="Arial"/>
                <a:sym typeface="Arial"/>
              </a:rPr>
              <a:t>Children are neither the property of their parents nor are they helpless objects of charity. They are human beings and are the subject of their own rights. The Convention provides the legal and moral framework for all of UNICEF’s work.</a:t>
            </a:r>
          </a:p>
          <a:p>
            <a:endParaRPr lang="en-US" sz="1600" b="0" i="0" u="none" strike="noStrike" cap="none" dirty="0">
              <a:solidFill>
                <a:srgbClr val="000000"/>
              </a:solidFill>
              <a:effectLst/>
              <a:latin typeface="Arial"/>
              <a:ea typeface="Arial"/>
              <a:cs typeface="Arial"/>
              <a:sym typeface="Arial"/>
            </a:endParaRPr>
          </a:p>
          <a:p>
            <a:r>
              <a:rPr lang="en-US" sz="1600" b="0" i="0" u="none" strike="noStrike" cap="none" dirty="0">
                <a:solidFill>
                  <a:srgbClr val="000000"/>
                </a:solidFill>
                <a:effectLst/>
                <a:latin typeface="Arial"/>
                <a:ea typeface="Arial"/>
                <a:cs typeface="Arial"/>
                <a:sym typeface="Arial"/>
              </a:rPr>
              <a:t>The CRC </a:t>
            </a:r>
            <a:r>
              <a:rPr lang="en-US" sz="1600" b="0" i="0" u="none" strike="noStrike" cap="none" dirty="0" err="1">
                <a:solidFill>
                  <a:srgbClr val="000000"/>
                </a:solidFill>
                <a:effectLst/>
                <a:latin typeface="Arial"/>
                <a:ea typeface="Arial"/>
                <a:cs typeface="Arial"/>
                <a:sym typeface="Arial"/>
              </a:rPr>
              <a:t>recognises</a:t>
            </a:r>
            <a:r>
              <a:rPr lang="en-US" sz="1600" b="0" i="0" u="none" strike="noStrike" cap="none" dirty="0">
                <a:solidFill>
                  <a:srgbClr val="000000"/>
                </a:solidFill>
                <a:effectLst/>
                <a:latin typeface="Arial"/>
                <a:ea typeface="Arial"/>
                <a:cs typeface="Arial"/>
                <a:sym typeface="Arial"/>
              </a:rPr>
              <a:t> the fundamental human dignity of all children and the urgency of ensuring their well-being and development. </a:t>
            </a:r>
          </a:p>
          <a:p>
            <a:endParaRPr lang="en-US" sz="1600" b="0" i="0" u="none" strike="noStrike" cap="none" dirty="0">
              <a:solidFill>
                <a:srgbClr val="000000"/>
              </a:solidFill>
              <a:effectLst/>
              <a:latin typeface="Arial"/>
              <a:ea typeface="Arial"/>
              <a:cs typeface="Arial"/>
              <a:sym typeface="Arial"/>
            </a:endParaRPr>
          </a:p>
          <a:p>
            <a:r>
              <a:rPr lang="en-US" sz="1600" b="0" i="0" u="none" strike="noStrike" cap="none" dirty="0">
                <a:solidFill>
                  <a:srgbClr val="000000"/>
                </a:solidFill>
                <a:effectLst/>
                <a:latin typeface="Arial"/>
                <a:ea typeface="Arial"/>
                <a:cs typeface="Arial"/>
                <a:sym typeface="Arial"/>
              </a:rPr>
              <a:t>It clearly states that children’s views should be heard and considered in the political process and that a basic quality of life should be the right of all children, rather than a privilege enjoyed by a few.</a:t>
            </a:r>
          </a:p>
          <a:p>
            <a:endParaRPr lang="en-US" sz="1600" b="0" i="0" u="none" strike="noStrike" cap="none" dirty="0">
              <a:solidFill>
                <a:srgbClr val="000000"/>
              </a:solidFill>
              <a:effectLst/>
              <a:latin typeface="Arial"/>
              <a:ea typeface="Arial"/>
              <a:cs typeface="Arial"/>
              <a:sym typeface="Arial"/>
            </a:endParaRPr>
          </a:p>
          <a:p>
            <a:r>
              <a:rPr lang="en-US" sz="1600" b="0" i="0" u="none" strike="noStrike" cap="none" dirty="0">
                <a:solidFill>
                  <a:srgbClr val="000000"/>
                </a:solidFill>
                <a:effectLst/>
                <a:latin typeface="Arial"/>
                <a:ea typeface="Arial"/>
                <a:cs typeface="Arial"/>
                <a:sym typeface="Arial"/>
              </a:rPr>
              <a:t>The CRC is based around four general principles: no child should experience discrimination (article 2); the best interests of the child should be the primary consideration in all actions concerning children (article 3); children have a right to survive and develop to their full potential (article 6); and children have a right to be heard in all matters affecting them (article 12).</a:t>
            </a:r>
          </a:p>
          <a:p>
            <a:pPr marL="330200" indent="-171450"/>
            <a:endParaRPr lang="en-GB" dirty="0"/>
          </a:p>
        </p:txBody>
      </p:sp>
    </p:spTree>
    <p:extLst>
      <p:ext uri="{BB962C8B-B14F-4D97-AF65-F5344CB8AC3E}">
        <p14:creationId xmlns:p14="http://schemas.microsoft.com/office/powerpoint/2010/main" val="2495119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AEF4-52C2-49C4-AC85-843FE50AC82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IE"/>
          </a:p>
        </p:txBody>
      </p:sp>
      <p:sp>
        <p:nvSpPr>
          <p:cNvPr id="3" name="Subtitle 2">
            <a:extLst>
              <a:ext uri="{FF2B5EF4-FFF2-40B4-BE49-F238E27FC236}">
                <a16:creationId xmlns:a16="http://schemas.microsoft.com/office/drawing/2014/main" id="{291A57AC-47F1-40C6-B86A-5E499CAC1AE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E"/>
          </a:p>
        </p:txBody>
      </p:sp>
      <p:sp>
        <p:nvSpPr>
          <p:cNvPr id="9" name="Date Placeholder 8">
            <a:extLst>
              <a:ext uri="{FF2B5EF4-FFF2-40B4-BE49-F238E27FC236}">
                <a16:creationId xmlns:a16="http://schemas.microsoft.com/office/drawing/2014/main" id="{107431C2-62B6-4B40-B32D-659241472DE9}"/>
              </a:ext>
            </a:extLst>
          </p:cNvPr>
          <p:cNvSpPr>
            <a:spLocks noGrp="1"/>
          </p:cNvSpPr>
          <p:nvPr>
            <p:ph type="dt" sz="half" idx="10"/>
          </p:nvPr>
        </p:nvSpPr>
        <p:spPr/>
        <p:txBody>
          <a:bodyPr/>
          <a:lstStyle/>
          <a:p>
            <a:fld id="{E31D58C3-6A20-4B7F-941B-17E6611043DB}" type="datetimeFigureOut">
              <a:rPr lang="en-IE" smtClean="0"/>
              <a:t>23/07/2020</a:t>
            </a:fld>
            <a:endParaRPr lang="en-IE"/>
          </a:p>
        </p:txBody>
      </p:sp>
      <p:sp>
        <p:nvSpPr>
          <p:cNvPr id="10" name="Footer Placeholder 9">
            <a:extLst>
              <a:ext uri="{FF2B5EF4-FFF2-40B4-BE49-F238E27FC236}">
                <a16:creationId xmlns:a16="http://schemas.microsoft.com/office/drawing/2014/main" id="{593B9E00-A46A-4F30-8737-9317F5365644}"/>
              </a:ext>
            </a:extLst>
          </p:cNvPr>
          <p:cNvSpPr>
            <a:spLocks noGrp="1"/>
          </p:cNvSpPr>
          <p:nvPr>
            <p:ph type="ftr" sz="quarter" idx="11"/>
          </p:nvPr>
        </p:nvSpPr>
        <p:spPr>
          <a:xfrm>
            <a:off x="3028950" y="4600575"/>
            <a:ext cx="3086100" cy="440532"/>
          </a:xfrm>
        </p:spPr>
        <p:txBody>
          <a:bodyPr/>
          <a:lstStyle/>
          <a:p>
            <a:endParaRPr lang="en-IE"/>
          </a:p>
        </p:txBody>
      </p:sp>
      <p:sp>
        <p:nvSpPr>
          <p:cNvPr id="11" name="Slide Number Placeholder 10">
            <a:extLst>
              <a:ext uri="{FF2B5EF4-FFF2-40B4-BE49-F238E27FC236}">
                <a16:creationId xmlns:a16="http://schemas.microsoft.com/office/drawing/2014/main" id="{5F3D8009-17A3-4EB2-A687-703C9834732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12" name="Picture 11">
            <a:extLst>
              <a:ext uri="{FF2B5EF4-FFF2-40B4-BE49-F238E27FC236}">
                <a16:creationId xmlns:a16="http://schemas.microsoft.com/office/drawing/2014/main" id="{7E92F5FF-B4C0-42D0-A803-84002FC45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57950" y="4405077"/>
            <a:ext cx="2321719" cy="499108"/>
          </a:xfrm>
          <a:prstGeom prst="rect">
            <a:avLst/>
          </a:prstGeom>
        </p:spPr>
      </p:pic>
    </p:spTree>
    <p:extLst>
      <p:ext uri="{BB962C8B-B14F-4D97-AF65-F5344CB8AC3E}">
        <p14:creationId xmlns:p14="http://schemas.microsoft.com/office/powerpoint/2010/main" val="71556964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3E1E4-372F-4700-8493-84DE300811B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A9D8B8CF-B18F-4F60-99F1-C98B4915DE3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IE"/>
          </a:p>
        </p:txBody>
      </p:sp>
      <p:sp>
        <p:nvSpPr>
          <p:cNvPr id="4" name="Text Placeholder 3">
            <a:extLst>
              <a:ext uri="{FF2B5EF4-FFF2-40B4-BE49-F238E27FC236}">
                <a16:creationId xmlns:a16="http://schemas.microsoft.com/office/drawing/2014/main" id="{FD290549-C66F-4675-9224-4524CCD127E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0D1992F-268F-44E8-A84B-360CBC435881}"/>
              </a:ext>
            </a:extLst>
          </p:cNvPr>
          <p:cNvSpPr>
            <a:spLocks noGrp="1"/>
          </p:cNvSpPr>
          <p:nvPr>
            <p:ph type="dt" sz="half" idx="10"/>
          </p:nvPr>
        </p:nvSpPr>
        <p:spPr/>
        <p:txBody>
          <a:bodyPr/>
          <a:lstStyle/>
          <a:p>
            <a:fld id="{C9CAD897-D46E-4AD2-BD9B-49DD3E640873}" type="datetimeFigureOut">
              <a:rPr lang="en-US" smtClean="0"/>
              <a:t>7/23/2020</a:t>
            </a:fld>
            <a:endParaRPr lang="en-US"/>
          </a:p>
        </p:txBody>
      </p:sp>
      <p:sp>
        <p:nvSpPr>
          <p:cNvPr id="6" name="Footer Placeholder 5">
            <a:extLst>
              <a:ext uri="{FF2B5EF4-FFF2-40B4-BE49-F238E27FC236}">
                <a16:creationId xmlns:a16="http://schemas.microsoft.com/office/drawing/2014/main" id="{DDC87312-8061-42EF-86C3-5C7EB9B85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0E0EB8-9607-4DDB-BB26-B06A0C65204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2F1D5AF9-E43F-47D9-A04F-05A54CC87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22461384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F485-088C-4115-910F-ABD2D0DF603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AF59405-7295-4186-8B6D-F05B44DA82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F221EF-8C66-4A5B-9FDD-3C7F0E1758E5}"/>
              </a:ext>
            </a:extLst>
          </p:cNvPr>
          <p:cNvSpPr>
            <a:spLocks noGrp="1"/>
          </p:cNvSpPr>
          <p:nvPr>
            <p:ph type="dt" sz="half" idx="10"/>
          </p:nvPr>
        </p:nvSpPr>
        <p:spPr/>
        <p:txBody>
          <a:bodyPr/>
          <a:lstStyle/>
          <a:p>
            <a:fld id="{2E2D6473-DF6D-4702-B328-E0DD40540A4E}" type="datetimeFigureOut">
              <a:rPr lang="en-US" smtClean="0"/>
              <a:t>7/23/2020</a:t>
            </a:fld>
            <a:endParaRPr lang="en-US"/>
          </a:p>
        </p:txBody>
      </p:sp>
      <p:sp>
        <p:nvSpPr>
          <p:cNvPr id="5" name="Footer Placeholder 4">
            <a:extLst>
              <a:ext uri="{FF2B5EF4-FFF2-40B4-BE49-F238E27FC236}">
                <a16:creationId xmlns:a16="http://schemas.microsoft.com/office/drawing/2014/main" id="{EF734C08-8AB2-44BB-87CB-451FA3A29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A9E23-F043-4A74-A3B3-A009026146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2070748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F944A-E917-49EA-B1A6-07D5F82A0C8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5C31936-8EBB-463F-AE68-263387A3CAD1}"/>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53C4D16-6288-4612-908C-46748DC45E4C}"/>
              </a:ext>
            </a:extLst>
          </p:cNvPr>
          <p:cNvSpPr>
            <a:spLocks noGrp="1"/>
          </p:cNvSpPr>
          <p:nvPr>
            <p:ph type="dt" sz="half" idx="10"/>
          </p:nvPr>
        </p:nvSpPr>
        <p:spPr/>
        <p:txBody>
          <a:bodyPr/>
          <a:lstStyle/>
          <a:p>
            <a:fld id="{E26F7E3A-B166-407D-9866-32884E7D5B37}" type="datetimeFigureOut">
              <a:rPr lang="en-US" smtClean="0"/>
              <a:t>7/23/2020</a:t>
            </a:fld>
            <a:endParaRPr lang="en-US"/>
          </a:p>
        </p:txBody>
      </p:sp>
      <p:sp>
        <p:nvSpPr>
          <p:cNvPr id="5" name="Footer Placeholder 4">
            <a:extLst>
              <a:ext uri="{FF2B5EF4-FFF2-40B4-BE49-F238E27FC236}">
                <a16:creationId xmlns:a16="http://schemas.microsoft.com/office/drawing/2014/main" id="{108FB3DA-A1B1-46D9-A858-8184CB127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55968-9CD7-47C1-B904-E03658FD269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3983025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 name="Picture 3">
            <a:extLst>
              <a:ext uri="{FF2B5EF4-FFF2-40B4-BE49-F238E27FC236}">
                <a16:creationId xmlns:a16="http://schemas.microsoft.com/office/drawing/2014/main" id="{610E8B15-6397-4672-B01A-BE47373836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3682055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en-US"/>
              <a:t>Edit Master text styles</a:t>
            </a: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D5556B08-C387-48FF-BFB5-27DA865A54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052" y="4366492"/>
            <a:ext cx="2321719" cy="499108"/>
          </a:xfrm>
          <a:prstGeom prst="rect">
            <a:avLst/>
          </a:prstGeom>
        </p:spPr>
      </p:pic>
    </p:spTree>
    <p:extLst>
      <p:ext uri="{BB962C8B-B14F-4D97-AF65-F5344CB8AC3E}">
        <p14:creationId xmlns:p14="http://schemas.microsoft.com/office/powerpoint/2010/main" val="2095574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7/23/2020</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705578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7/23/2020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A1FA293C-B1DF-4C06-9D7D-364D5A5C9414}"/>
              </a:ext>
            </a:extLst>
          </p:cNvPr>
          <p:cNvPicPr>
            <a:picLocks noChangeAspect="1"/>
          </p:cNvPicPr>
          <p:nvPr userDrawn="1"/>
        </p:nvPicPr>
        <p:blipFill>
          <a:blip r:embed="rId2"/>
          <a:stretch>
            <a:fillRect/>
          </a:stretch>
        </p:blipFill>
        <p:spPr>
          <a:xfrm>
            <a:off x="628651" y="4405077"/>
            <a:ext cx="2321719" cy="499108"/>
          </a:xfrm>
          <a:prstGeom prst="rect">
            <a:avLst/>
          </a:prstGeom>
        </p:spPr>
      </p:pic>
    </p:spTree>
    <p:extLst>
      <p:ext uri="{BB962C8B-B14F-4D97-AF65-F5344CB8AC3E}">
        <p14:creationId xmlns:p14="http://schemas.microsoft.com/office/powerpoint/2010/main" val="228424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NICE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9C10F-D180-4E7A-8261-835AA65AD47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BA6D0A58-ED1C-4999-81D6-7E9D73D37111}"/>
              </a:ext>
            </a:extLst>
          </p:cNvPr>
          <p:cNvSpPr>
            <a:spLocks noGrp="1"/>
          </p:cNvSpPr>
          <p:nvPr>
            <p:ph type="dt" sz="half" idx="10"/>
          </p:nvPr>
        </p:nvSpPr>
        <p:spPr/>
        <p:txBody>
          <a:bodyPr/>
          <a:lstStyle/>
          <a:p>
            <a:fld id="{E31D58C3-6A20-4B7F-941B-17E6611043DB}" type="datetimeFigureOut">
              <a:rPr lang="en-IE" smtClean="0"/>
              <a:t>23/07/2020</a:t>
            </a:fld>
            <a:endParaRPr lang="en-IE"/>
          </a:p>
        </p:txBody>
      </p:sp>
      <p:sp>
        <p:nvSpPr>
          <p:cNvPr id="4" name="Footer Placeholder 3">
            <a:extLst>
              <a:ext uri="{FF2B5EF4-FFF2-40B4-BE49-F238E27FC236}">
                <a16:creationId xmlns:a16="http://schemas.microsoft.com/office/drawing/2014/main" id="{C7F5AA18-2E0C-4532-9741-EFD59417F939}"/>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22487C0-B77D-46B1-9CD6-2ABB19D0BB2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43062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2DCFB-A58D-4869-BB61-0188D36149E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F57C521-A598-40E0-89C0-8F8A0749F8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C0EA695-BC72-4803-882D-9C486F8F5B5B}"/>
              </a:ext>
            </a:extLst>
          </p:cNvPr>
          <p:cNvSpPr>
            <a:spLocks noGrp="1"/>
          </p:cNvSpPr>
          <p:nvPr>
            <p:ph type="dt" sz="half" idx="10"/>
          </p:nvPr>
        </p:nvSpPr>
        <p:spPr/>
        <p:txBody>
          <a:bodyPr/>
          <a:lstStyle/>
          <a:p>
            <a:fld id="{528FC5F6-F338-4AE4-BB23-26385BCFC423}" type="datetimeFigureOut">
              <a:rPr lang="en-US" smtClean="0"/>
              <a:t>7/23/2020</a:t>
            </a:fld>
            <a:endParaRPr lang="en-US"/>
          </a:p>
        </p:txBody>
      </p:sp>
      <p:sp>
        <p:nvSpPr>
          <p:cNvPr id="5" name="Footer Placeholder 4">
            <a:extLst>
              <a:ext uri="{FF2B5EF4-FFF2-40B4-BE49-F238E27FC236}">
                <a16:creationId xmlns:a16="http://schemas.microsoft.com/office/drawing/2014/main" id="{91E5A44A-F111-4299-8C77-6255910DB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43D10-48F0-408E-B50C-AB195737BDF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06AAC871-D94C-4556-B570-A96FE948D1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49411581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ED37-D410-451B-91BB-3BB9910E293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8C480FF-A851-48E8-AC17-359A35E17D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4338E5-18FA-4BCA-8170-8F54F09BB9C2}"/>
              </a:ext>
            </a:extLst>
          </p:cNvPr>
          <p:cNvSpPr>
            <a:spLocks noGrp="1"/>
          </p:cNvSpPr>
          <p:nvPr>
            <p:ph type="dt" sz="half" idx="10"/>
          </p:nvPr>
        </p:nvSpPr>
        <p:spPr/>
        <p:txBody>
          <a:bodyPr/>
          <a:lstStyle/>
          <a:p>
            <a:fld id="{20EBB0C4-6273-4C6E-B9BD-2EDC30F1CD52}" type="datetimeFigureOut">
              <a:rPr lang="en-US" smtClean="0"/>
              <a:t>7/23/2020</a:t>
            </a:fld>
            <a:endParaRPr lang="en-US"/>
          </a:p>
        </p:txBody>
      </p:sp>
      <p:sp>
        <p:nvSpPr>
          <p:cNvPr id="5" name="Footer Placeholder 4">
            <a:extLst>
              <a:ext uri="{FF2B5EF4-FFF2-40B4-BE49-F238E27FC236}">
                <a16:creationId xmlns:a16="http://schemas.microsoft.com/office/drawing/2014/main" id="{A18F0297-F705-4C9B-86CF-E3BBC0FF3F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E3322-C88D-48A1-85B8-993992ECAF4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C882AB6F-F250-48E2-99B9-2FE0631775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98678973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4B7A-E8E4-41D9-B0FF-45B687EC715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C271382-5DA0-4C95-A3A4-E200F2444621}"/>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C5831DA-114C-4A21-9F29-B56CD87B0DB1}"/>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1A0607F-F0F1-48D7-B547-4A01F9CDBCD8}"/>
              </a:ext>
            </a:extLst>
          </p:cNvPr>
          <p:cNvSpPr>
            <a:spLocks noGrp="1"/>
          </p:cNvSpPr>
          <p:nvPr>
            <p:ph type="dt" sz="half" idx="10"/>
          </p:nvPr>
        </p:nvSpPr>
        <p:spPr/>
        <p:txBody>
          <a:bodyPr/>
          <a:lstStyle/>
          <a:p>
            <a:fld id="{19AB4D41-86C1-4908-B66A-0B50CEB3BF29}" type="datetimeFigureOut">
              <a:rPr lang="en-US" smtClean="0"/>
              <a:t>7/23/2020</a:t>
            </a:fld>
            <a:endParaRPr lang="en-US"/>
          </a:p>
        </p:txBody>
      </p:sp>
      <p:sp>
        <p:nvSpPr>
          <p:cNvPr id="6" name="Footer Placeholder 5">
            <a:extLst>
              <a:ext uri="{FF2B5EF4-FFF2-40B4-BE49-F238E27FC236}">
                <a16:creationId xmlns:a16="http://schemas.microsoft.com/office/drawing/2014/main" id="{549F0CD9-819F-4077-BC2E-A19CA9776E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701528-B58F-4FC2-8EEC-3E92517AE45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28047D3D-286B-4DCE-A8B8-778E45EC23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06478802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0FE9-4A21-410D-81E6-98E08AC97E3E}"/>
              </a:ext>
            </a:extLst>
          </p:cNvPr>
          <p:cNvSpPr>
            <a:spLocks noGrp="1"/>
          </p:cNvSpPr>
          <p:nvPr>
            <p:ph type="title"/>
          </p:nvPr>
        </p:nvSpPr>
        <p:spPr>
          <a:xfrm>
            <a:off x="629841" y="273844"/>
            <a:ext cx="7886700" cy="994172"/>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FE6BDDA-6719-4971-A0F6-236854C21DD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9035733-2509-456A-9FA5-941EA9828D3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D6F692A-3650-4365-AD56-40AAE722A6A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63E7EBF-937B-4E9D-B079-1684716290FD}"/>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2B7FB8A-3F74-48FB-A1CB-CCFCCAAA5759}"/>
              </a:ext>
            </a:extLst>
          </p:cNvPr>
          <p:cNvSpPr>
            <a:spLocks noGrp="1"/>
          </p:cNvSpPr>
          <p:nvPr>
            <p:ph type="dt" sz="half" idx="10"/>
          </p:nvPr>
        </p:nvSpPr>
        <p:spPr/>
        <p:txBody>
          <a:bodyPr/>
          <a:lstStyle/>
          <a:p>
            <a:fld id="{E6426E2C-56C1-4E0D-A793-0088A7FDD37E}" type="datetimeFigureOut">
              <a:rPr lang="en-US" smtClean="0"/>
              <a:t>7/23/2020</a:t>
            </a:fld>
            <a:endParaRPr lang="en-US"/>
          </a:p>
        </p:txBody>
      </p:sp>
      <p:sp>
        <p:nvSpPr>
          <p:cNvPr id="8" name="Footer Placeholder 7">
            <a:extLst>
              <a:ext uri="{FF2B5EF4-FFF2-40B4-BE49-F238E27FC236}">
                <a16:creationId xmlns:a16="http://schemas.microsoft.com/office/drawing/2014/main" id="{ADA8F08B-91EB-4412-B98E-7993ADE304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6550C-F965-4310-9D6F-DE8D8AB518D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10" name="Picture 9">
            <a:extLst>
              <a:ext uri="{FF2B5EF4-FFF2-40B4-BE49-F238E27FC236}">
                <a16:creationId xmlns:a16="http://schemas.microsoft.com/office/drawing/2014/main" id="{C307BBF7-2787-476E-AB57-2935E9EC4E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81691249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1ECA-134D-4895-B3BC-F1494AA2DA2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BBD2BF7-FE87-46B0-AA9C-0EBAAA11E67F}"/>
              </a:ext>
            </a:extLst>
          </p:cNvPr>
          <p:cNvSpPr>
            <a:spLocks noGrp="1"/>
          </p:cNvSpPr>
          <p:nvPr>
            <p:ph type="dt" sz="half" idx="10"/>
          </p:nvPr>
        </p:nvSpPr>
        <p:spPr/>
        <p:txBody>
          <a:bodyPr/>
          <a:lstStyle/>
          <a:p>
            <a:fld id="{C8C39B41-D8B5-4052-B551-9B5525EAA8B6}" type="datetimeFigureOut">
              <a:rPr lang="en-US" smtClean="0"/>
              <a:t>7/23/2020</a:t>
            </a:fld>
            <a:endParaRPr lang="en-US"/>
          </a:p>
        </p:txBody>
      </p:sp>
      <p:sp>
        <p:nvSpPr>
          <p:cNvPr id="4" name="Footer Placeholder 3">
            <a:extLst>
              <a:ext uri="{FF2B5EF4-FFF2-40B4-BE49-F238E27FC236}">
                <a16:creationId xmlns:a16="http://schemas.microsoft.com/office/drawing/2014/main" id="{65FB2D49-0BC7-4BF7-A8AF-44B7289363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F1A63-656D-4C17-BE1E-F8AB1140DFB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6" name="Picture 5">
            <a:extLst>
              <a:ext uri="{FF2B5EF4-FFF2-40B4-BE49-F238E27FC236}">
                <a16:creationId xmlns:a16="http://schemas.microsoft.com/office/drawing/2014/main" id="{8155327D-BC42-4894-999A-6DE53F4E2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23152656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7/23/2020</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5" name="Picture 4">
            <a:extLst>
              <a:ext uri="{FF2B5EF4-FFF2-40B4-BE49-F238E27FC236}">
                <a16:creationId xmlns:a16="http://schemas.microsoft.com/office/drawing/2014/main" id="{0707B466-701F-49DA-AED2-CBAC06A170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650" y="4405077"/>
            <a:ext cx="2321719" cy="499108"/>
          </a:xfrm>
          <a:prstGeom prst="rect">
            <a:avLst/>
          </a:prstGeom>
        </p:spPr>
      </p:pic>
    </p:spTree>
    <p:extLst>
      <p:ext uri="{BB962C8B-B14F-4D97-AF65-F5344CB8AC3E}">
        <p14:creationId xmlns:p14="http://schemas.microsoft.com/office/powerpoint/2010/main" val="170557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456BC-56C6-45A4-B0E6-01917D9885F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BB85E17F-4724-4E53-8BD0-5FF6F7EAAD2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EA3ECEC-A47D-4051-A967-43C47213EF0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8BB27EC-9F09-4CC8-AF61-E9887DFFA7F3}"/>
              </a:ext>
            </a:extLst>
          </p:cNvPr>
          <p:cNvSpPr>
            <a:spLocks noGrp="1"/>
          </p:cNvSpPr>
          <p:nvPr>
            <p:ph type="dt" sz="half" idx="10"/>
          </p:nvPr>
        </p:nvSpPr>
        <p:spPr/>
        <p:txBody>
          <a:bodyPr/>
          <a:lstStyle/>
          <a:p>
            <a:fld id="{32ABBEA6-7C60-4B02-AE87-00D78D8422AF}" type="datetimeFigureOut">
              <a:rPr lang="en-US" smtClean="0"/>
              <a:t>7/23/2020</a:t>
            </a:fld>
            <a:endParaRPr lang="en-US"/>
          </a:p>
        </p:txBody>
      </p:sp>
      <p:sp>
        <p:nvSpPr>
          <p:cNvPr id="6" name="Footer Placeholder 5">
            <a:extLst>
              <a:ext uri="{FF2B5EF4-FFF2-40B4-BE49-F238E27FC236}">
                <a16:creationId xmlns:a16="http://schemas.microsoft.com/office/drawing/2014/main" id="{1982A64B-1E97-4662-B5C7-D5C793FA8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4C9C6-8AC9-49E4-B333-3D8A1684941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10962B6F-E5ED-4916-895A-936AB485F6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256929048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23/07/2020</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687" r:id="rId1"/>
    <p:sldLayoutId id="2147483700"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628655" y="273844"/>
            <a:ext cx="7886700" cy="99417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628655"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23/07/2020</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3028955"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703" r:id="rId1"/>
  </p:sldLayoutIdLst>
  <p:hf sldNum="0" hdr="0" ftr="0" dt="0"/>
  <p:txStyles>
    <p:titleStyle>
      <a:lvl1pPr algn="l" defTabSz="68579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9" indent="-171449" algn="l" defTabSz="68579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7" indent="-171449" algn="l" defTabSz="68579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5" indent="-171449" algn="l" defTabSz="68579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3"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1"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39"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37"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5"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3"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6" rtl="0" eaLnBrk="1" latinLnBrk="0" hangingPunct="1">
        <a:defRPr sz="1350" kern="1200">
          <a:solidFill>
            <a:schemeClr val="tx1"/>
          </a:solidFill>
          <a:latin typeface="+mn-lt"/>
          <a:ea typeface="+mn-ea"/>
          <a:cs typeface="+mn-cs"/>
        </a:defRPr>
      </a:lvl1pPr>
      <a:lvl2pPr marL="342898" algn="l" defTabSz="685796" rtl="0" eaLnBrk="1" latinLnBrk="0" hangingPunct="1">
        <a:defRPr sz="1350" kern="1200">
          <a:solidFill>
            <a:schemeClr val="tx1"/>
          </a:solidFill>
          <a:latin typeface="+mn-lt"/>
          <a:ea typeface="+mn-ea"/>
          <a:cs typeface="+mn-cs"/>
        </a:defRPr>
      </a:lvl2pPr>
      <a:lvl3pPr marL="685796" algn="l" defTabSz="685796" rtl="0" eaLnBrk="1" latinLnBrk="0" hangingPunct="1">
        <a:defRPr sz="1350" kern="1200">
          <a:solidFill>
            <a:schemeClr val="tx1"/>
          </a:solidFill>
          <a:latin typeface="+mn-lt"/>
          <a:ea typeface="+mn-ea"/>
          <a:cs typeface="+mn-cs"/>
        </a:defRPr>
      </a:lvl3pPr>
      <a:lvl4pPr marL="1028694" algn="l" defTabSz="685796" rtl="0" eaLnBrk="1" latinLnBrk="0" hangingPunct="1">
        <a:defRPr sz="1350" kern="1200">
          <a:solidFill>
            <a:schemeClr val="tx1"/>
          </a:solidFill>
          <a:latin typeface="+mn-lt"/>
          <a:ea typeface="+mn-ea"/>
          <a:cs typeface="+mn-cs"/>
        </a:defRPr>
      </a:lvl4pPr>
      <a:lvl5pPr marL="1371592" algn="l" defTabSz="685796" rtl="0" eaLnBrk="1" latinLnBrk="0" hangingPunct="1">
        <a:defRPr sz="1350" kern="1200">
          <a:solidFill>
            <a:schemeClr val="tx1"/>
          </a:solidFill>
          <a:latin typeface="+mn-lt"/>
          <a:ea typeface="+mn-ea"/>
          <a:cs typeface="+mn-cs"/>
        </a:defRPr>
      </a:lvl5pPr>
      <a:lvl6pPr marL="1714490" algn="l" defTabSz="685796" rtl="0" eaLnBrk="1" latinLnBrk="0" hangingPunct="1">
        <a:defRPr sz="1350" kern="1200">
          <a:solidFill>
            <a:schemeClr val="tx1"/>
          </a:solidFill>
          <a:latin typeface="+mn-lt"/>
          <a:ea typeface="+mn-ea"/>
          <a:cs typeface="+mn-cs"/>
        </a:defRPr>
      </a:lvl6pPr>
      <a:lvl7pPr marL="2057388" algn="l" defTabSz="685796" rtl="0" eaLnBrk="1" latinLnBrk="0" hangingPunct="1">
        <a:defRPr sz="1350" kern="1200">
          <a:solidFill>
            <a:schemeClr val="tx1"/>
          </a:solidFill>
          <a:latin typeface="+mn-lt"/>
          <a:ea typeface="+mn-ea"/>
          <a:cs typeface="+mn-cs"/>
        </a:defRPr>
      </a:lvl7pPr>
      <a:lvl8pPr marL="2400286" algn="l" defTabSz="685796" rtl="0" eaLnBrk="1" latinLnBrk="0" hangingPunct="1">
        <a:defRPr sz="1350" kern="1200">
          <a:solidFill>
            <a:schemeClr val="tx1"/>
          </a:solidFill>
          <a:latin typeface="+mn-lt"/>
          <a:ea typeface="+mn-ea"/>
          <a:cs typeface="+mn-cs"/>
        </a:defRPr>
      </a:lvl8pPr>
      <a:lvl9pPr marL="2743185" algn="l" defTabSz="685796"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1"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23/07/2020</a:t>
            </a:fld>
            <a:endParaRPr lang="en-IE"/>
          </a:p>
        </p:txBody>
      </p:sp>
      <p:sp>
        <p:nvSpPr>
          <p:cNvPr id="5" name="Footer Placeholder 4"/>
          <p:cNvSpPr>
            <a:spLocks noGrp="1"/>
          </p:cNvSpPr>
          <p:nvPr>
            <p:ph type="ftr" sz="quarter" idx="3"/>
          </p:nvPr>
        </p:nvSpPr>
        <p:spPr>
          <a:xfrm>
            <a:off x="3028951"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1"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106542947"/>
      </p:ext>
    </p:extLst>
  </p:cSld>
  <p:clrMap bg1="lt1" tx1="dk1" bg2="lt2" tx2="dk2" accent1="accent1" accent2="accent2" accent3="accent3" accent4="accent4" accent5="accent5" accent6="accent6" hlink="hlink" folHlink="folHlink"/>
  <p:sldLayoutIdLst>
    <p:sldLayoutId id="2147483747" r:id="rId1"/>
  </p:sldLayoutIdLst>
  <p:hf sldNum="0"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hyperlink" Target="https://create.kahoot.it/share/the-rights-of-a-child/5f4fff1a-d2db-4cc6-b1e9-7237ff74517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www.youtube.com/embed/KCWaBrEaLRY?feature=oembed" TargetMode="Externa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unicef.ie/support-us/schools/global-issues/end-homelessness/rights-game-questions-2/"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person, indoor, sky&#10;&#10;Description generated with very high confidence">
            <a:extLst>
              <a:ext uri="{FF2B5EF4-FFF2-40B4-BE49-F238E27FC236}">
                <a16:creationId xmlns:a16="http://schemas.microsoft.com/office/drawing/2014/main" id="{B8991295-AA0F-4C25-AE1F-144C38CD0E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4" y="-742"/>
            <a:ext cx="2854531" cy="2131621"/>
          </a:xfrm>
          <a:prstGeom prst="rect">
            <a:avLst/>
          </a:prstGeom>
        </p:spPr>
      </p:pic>
      <p:pic>
        <p:nvPicPr>
          <p:cNvPr id="14" name="Picture 14" descr="A picture containing building, outdoor, person, man&#10;&#10;Description generated with very high confidence">
            <a:extLst>
              <a:ext uri="{FF2B5EF4-FFF2-40B4-BE49-F238E27FC236}">
                <a16:creationId xmlns:a16="http://schemas.microsoft.com/office/drawing/2014/main" id="{E8C6F18E-EEB4-4DEF-8126-804FE4BEDF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0452" y="3089811"/>
            <a:ext cx="3084615" cy="2051462"/>
          </a:xfrm>
          <a:prstGeom prst="rect">
            <a:avLst/>
          </a:prstGeom>
        </p:spPr>
      </p:pic>
      <p:pic>
        <p:nvPicPr>
          <p:cNvPr id="20" name="Picture 20" descr="A person wearing a mask&#10;&#10;Description generated with high confidence">
            <a:extLst>
              <a:ext uri="{FF2B5EF4-FFF2-40B4-BE49-F238E27FC236}">
                <a16:creationId xmlns:a16="http://schemas.microsoft.com/office/drawing/2014/main" id="{F286D72F-FE1B-4BE6-9F2F-60F7B068E5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7900" y="3089811"/>
            <a:ext cx="3084616" cy="2051462"/>
          </a:xfrm>
          <a:prstGeom prst="rect">
            <a:avLst/>
          </a:prstGeom>
        </p:spPr>
      </p:pic>
      <p:pic>
        <p:nvPicPr>
          <p:cNvPr id="18" name="Picture 18" descr="A girl sitting at a table&#10;&#10;Description generated with very high confidence">
            <a:extLst>
              <a:ext uri="{FF2B5EF4-FFF2-40B4-BE49-F238E27FC236}">
                <a16:creationId xmlns:a16="http://schemas.microsoft.com/office/drawing/2014/main" id="{7D9CD22D-C0D3-4635-9FAD-6CCEFC3E13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58984" y="1334"/>
            <a:ext cx="3225633" cy="2127468"/>
          </a:xfrm>
          <a:prstGeom prst="rect">
            <a:avLst/>
          </a:prstGeom>
        </p:spPr>
      </p:pic>
      <p:pic>
        <p:nvPicPr>
          <p:cNvPr id="16" name="Picture 16" descr="A person sitting on a bench&#10;&#10;Description generated with high confidence">
            <a:extLst>
              <a:ext uri="{FF2B5EF4-FFF2-40B4-BE49-F238E27FC236}">
                <a16:creationId xmlns:a16="http://schemas.microsoft.com/office/drawing/2014/main" id="{D8C00BAD-3E4A-4ABA-96B3-717417354A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39147" y="2226"/>
            <a:ext cx="3203368" cy="2125683"/>
          </a:xfrm>
          <a:prstGeom prst="rect">
            <a:avLst/>
          </a:prstGeom>
        </p:spPr>
      </p:pic>
      <p:pic>
        <p:nvPicPr>
          <p:cNvPr id="29" name="Picture 29" descr="A young girl standing in front of a building&#10;&#10;Description generated with high confidence">
            <a:extLst>
              <a:ext uri="{FF2B5EF4-FFF2-40B4-BE49-F238E27FC236}">
                <a16:creationId xmlns:a16="http://schemas.microsoft.com/office/drawing/2014/main" id="{7028FA6A-0D71-43F3-8E8C-1625146896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85" y="3088918"/>
            <a:ext cx="3062349" cy="2053248"/>
          </a:xfrm>
          <a:prstGeom prst="rect">
            <a:avLst/>
          </a:prstGeom>
        </p:spPr>
      </p:pic>
      <p:sp>
        <p:nvSpPr>
          <p:cNvPr id="2" name="TextBox 1">
            <a:extLst>
              <a:ext uri="{FF2B5EF4-FFF2-40B4-BE49-F238E27FC236}">
                <a16:creationId xmlns:a16="http://schemas.microsoft.com/office/drawing/2014/main" id="{53FC511C-70D5-447A-8EE8-10AD4C25427D}"/>
              </a:ext>
            </a:extLst>
          </p:cNvPr>
          <p:cNvSpPr txBox="1"/>
          <p:nvPr/>
        </p:nvSpPr>
        <p:spPr>
          <a:xfrm>
            <a:off x="743861" y="2346357"/>
            <a:ext cx="7455877" cy="523220"/>
          </a:xfrm>
          <a:prstGeom prst="rect">
            <a:avLst/>
          </a:prstGeom>
          <a:noFill/>
        </p:spPr>
        <p:txBody>
          <a:bodyPr wrap="square" rtlCol="0">
            <a:spAutoFit/>
          </a:bodyPr>
          <a:lstStyle/>
          <a:p>
            <a:pPr algn="ctr"/>
            <a:r>
              <a:rPr lang="en-IE" sz="2800" dirty="0">
                <a:solidFill>
                  <a:srgbClr val="00B0F0"/>
                </a:solidFill>
                <a:latin typeface="+mj-lt"/>
              </a:rPr>
              <a:t>CHILDREN’S RIGHTS</a:t>
            </a:r>
          </a:p>
        </p:txBody>
      </p:sp>
    </p:spTree>
    <p:extLst>
      <p:ext uri="{BB962C8B-B14F-4D97-AF65-F5344CB8AC3E}">
        <p14:creationId xmlns:p14="http://schemas.microsoft.com/office/powerpoint/2010/main" val="1367437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that is standing in the grass&#10;&#10;Description automatically generated">
            <a:extLst>
              <a:ext uri="{FF2B5EF4-FFF2-40B4-BE49-F238E27FC236}">
                <a16:creationId xmlns:a16="http://schemas.microsoft.com/office/drawing/2014/main" id="{88E8AA78-5C2A-447F-867E-3C3D11B41452}"/>
              </a:ext>
            </a:extLst>
          </p:cNvPr>
          <p:cNvPicPr>
            <a:picLocks noChangeAspect="1"/>
          </p:cNvPicPr>
          <p:nvPr/>
        </p:nvPicPr>
        <p:blipFill>
          <a:blip r:embed="rId3"/>
          <a:stretch>
            <a:fillRect/>
          </a:stretch>
        </p:blipFill>
        <p:spPr>
          <a:xfrm>
            <a:off x="0" y="0"/>
            <a:ext cx="9144000" cy="6093618"/>
          </a:xfrm>
          <a:prstGeom prst="rect">
            <a:avLst/>
          </a:prstGeom>
        </p:spPr>
      </p:pic>
      <p:sp>
        <p:nvSpPr>
          <p:cNvPr id="2" name="TextBox 1">
            <a:extLst>
              <a:ext uri="{FF2B5EF4-FFF2-40B4-BE49-F238E27FC236}">
                <a16:creationId xmlns:a16="http://schemas.microsoft.com/office/drawing/2014/main" id="{DC43F387-A8A9-4EB4-941D-CDCD960BD1D5}"/>
              </a:ext>
            </a:extLst>
          </p:cNvPr>
          <p:cNvSpPr txBox="1"/>
          <p:nvPr/>
        </p:nvSpPr>
        <p:spPr>
          <a:xfrm>
            <a:off x="1" y="304801"/>
            <a:ext cx="5209674" cy="523220"/>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800" b="1" kern="1200" dirty="0">
                <a:solidFill>
                  <a:schemeClr val="tx2"/>
                </a:solidFill>
                <a:latin typeface="Univers"/>
                <a:cs typeface="Segoe UI"/>
              </a:rPr>
              <a:t>CHILD RIGHTS CHALLENGES </a:t>
            </a:r>
          </a:p>
        </p:txBody>
      </p:sp>
      <p:sp>
        <p:nvSpPr>
          <p:cNvPr id="4" name="AutoShape 2" descr="data:image/jpg;base64,%20/9j/4AAQSkZJRgABAQEAYABgAAD/2wBDAAUDBAQEAwUEBAQFBQUGBwwIBwcHBw8LCwkMEQ8SEhEPERETFhwXExQaFRERGCEYGh0dHx8fExciJCIeJBweHx7/2wBDAQUFBQcGBw4ICA4eFBEUHh4eHh4eHh4eHh4eHh4eHh4eHh4eHh4eHh4eHh4eHh4eHh4eHh4eHh4eHh4eHh4eHh7/wAARCAG5Ad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RwQgK9qkT0J/OgAbT6U7bkfSoIAYyBmpNvGegpiY61KOEzzmgBo5Gc47fWua8VIrTOpYIDauCTwK6gg4rB8QIrX8asmSY2BBGc8UmB5rczwyRrb3c64YdPMHJ9c01YbBpFErRMUHL8V28Wkrcbf3NsIwpIUQhjjtzT30+SF8W5hUknAECkL19ulXcRwr2NjJGZ98TR9QygEY/Cuck0Y2ub3SLprNicusR3K2OgZen416+9jd4bHkYPDLHEBxiqNxbr0k4TcFUiMccc8d+c800wPVbOTfp9u/96FD/wCOivn79oOS4tdRimggWYvdmMqc9ChPGO/Fe1Wmr20VhaxPuDmJQoJALcCvMfiLcQ33iWGHAV1mVwHUEHKkZpyJueV6ZdT5RpklC4G4qhG1f7p9a39L1GZZd9xZMLdWx5rKSSPXGPpXfaLYmVC0TlUfDeW2Nrcj06cA/nWna2rW8Yjy5iVtgVmBEg9/fGfxFMe5yerPLJY20qwNIFjCiJY/mYZPI9BzVAreFQ9vBcMqj542Q8emT616ZdWqCNnikKvs2ZUDr2Jx3ql9lmjgZHYTOMEMM5fj6cjP5UldBZHnkcUl1cBobW5WZMhWWNspzyKu6vaXt1qTz2um3Ehwuf3LDJwBxmuvt7GZZ1mlmuNzoM4UAj2JHB5HWtNYT9pmZZiBIDjGeMjv+H86V2FkeazaZ4hCYh0O5Y85ZwMj/GqDWniNiynSp435y+zPHoBXq0lkskTRm4ZlkUB1YnkHr7j/AOtTBpKtFtUNG6MWVtvJA6Yo1A8zl0XU79Y/tFlLGyrx8uM4FKPDWpR8iyug45I2nFelnT7dbhNiqURWUAruyxGevvj9KtfZVeAK+0MF3HAJbrnBB/zzT1A8zh0jV4XaNtOuG3qQ0mP4ec4pJdD1VUJs9MlZmP3ndRj2616Rc6basd8g3HDY5z+I7CnDS0GPNCgk5IAyPbHocDrS1CyPOrfwTrCxuWt4yCcYMinafpmp/wDhD9SkHltaR7EGADKoGR1wc9RXd2un8/MyqxbewjYDJGenv/XNTm1iIClkQkZBI77uTz3p6gcDL4L1FWMkdz8pxvT7Rnv6545qKfwprEbNt1QLCegN0pKj1Gea79LWDbhkw7KVy3XI4P8AiarzWUUrH5BECi5LnPlt3I9sdqeoWRy1no+oppJsWYmQOXEzzKPlxgjPr+FU38L6/KPs8piMQJ/dCbkr9f1r0G2tY/IQMqFdx254AyelSsyk/wAJGSTleR7j9KS0A8qb4aTMw3WVsCOVYSDJ9uoqa38Ea9bTIYJcO+QBJcAgD2HNepRqEX5ZFA2YbapznsR70KgaNGm3BgRuUHI/+tT1A80Hg3UVKNJqUayE4O6cHBPt0/CpIfB2pYJj1mDGcBywIz16etegQ2wjliaaFRIrHOwfJ1+97Hn8c1OYvkQPGSC/II+bp1HvS1A85k8H6vc8ya1EzZxHGrbFbH6/rVe08P6sztG19aoyj7wmPA6c9c16XIu1VTy8EL5nK9GJ65/PNUDZtt3BgUeQoBjgAA8Z9KTQzjLLwtf/AGm23aqHjRh8yzlsjOSMY5FW9T8P3z39xLZtA1q8jOpMpXqTz0ruBawhQWXeVAxIR0yKT7OqRbYlCoc5+6cg4J4/KnZ9xM8/h8N3okDm4t1BBO1pi2B6461qaRol/bXaTJNZtIoO7LEH7p/xrsY412n5SMDaB1xwO/4VWuo1Vz8oUnjcTwARj6npRqKx58vhG8Z28/VIY0H8KIzBfr70qeBbeZSza4WTHGVYD+VegQoGJWTc3yg474H/AOupzBGsZXaSVH8HXjtRr3Ged/8ACBoibk1Y7QP7pIHt0p1p4IVpdqakrtyOY2II+uK9DdImVUQZAPIByMnj86itU4LDbwSOCQSMdT9OKF6gcT/wiSwt+5vlWQ4yZEbGPap49HmbS2sWubOSOR/NwquOBkfX3/CupuFRn8sFh8vzbQPmPUj+dSRojSEZ5OCRnBA57/hVbgcrb+FrpWSSTUECbuVKMcenU1dv/DH2pwt1dxh2A2lISDjtXTwYkVQw2bvvNu4IPYU6/wAK8Tb239nGMH2Hend9xHEQ+D47aPMOotuLllcJkNnGc84qdvDcsqiOfVLhgB/yzjAz16nNdO0ebZo/L+QgnAA7jkY+veoJEdpF/dgFv4QvfJPJ7Z/rSCxxmoeD4LV/PjvX4AwvkDOT+PSn6joVpcyxySX1wNqIhAiHUAAd811F7g2CwshZlwQ3YHI49aqhS+4NDmRG4YNgr6H9KLeYjl5vD+nxbnOqTrHnkiEY/n1rOi0nT5rpidSufmbaJPs4z9OvFdsqqY0knkWVHPynbxn0x68frVePT4WB6KScNkdCc5/D3oAwJvD1k8GxNR1BGKFt3kLkjn39qpafoelPK/k6rchyoaQPABj368V3T28bA7WDJ91sqQMdxx3psumxBZWjjCyHKjc2cE4A/KgDi00iDe8I1KdguW5gGFHtzzSf2PbzW4K3UzliV2i2+bjqeuO4rp5YY40SWUuTGGyAB1J5z3rQtIY1TbHCUQISDgcj2zSsBwqeE7RLhppL+dXA5EkIO7GOnPFFd5iFiI3+csed6iinZD3OjXBBz61JGMA9qbF06DB9aePvEc4rEsay4bPrTwNv5UDvxmn9h60AIenTNZGtf8flu3c7h/Ktntzk1i69uElq3J+cj9KTAggZcLtBVSOmRlcHr/KmocyklwcHCsMADPauEm8UItxJEYC5RiCJbh88HjofamN4klkIb7KgHcfaJP8AGrV+wj0IyMhUMNx77ex6kVm6puwyxPFFheGbnBJ46dRXLjxAVRWntoREpzkTyd+uPmrOvtejLMVt4yoXPzSv+H8VDuB6Rp2g65qWnWd6NQsIzs3J/ohYgdv4q8/+JLX3hfxNbaprUkd5ZkpG0sEBDRk5xlRnIz3HI969h+HV59s8D6ZcsoQvEflyT0JHU15z+0EgFnJM0aOFEJwwyD+8ArSTexKS3IfCupNdRi5kmAR5XMQaHYSvPBHt0564FdPFJCYvL4Z25AJz1HPNeWadqslvDEU02zI55KHJ4+taMOq3cuJJrSzDAjP7nFTqM9MWRfNyG+8o5HAPGMVWkvGV1ZWUtg78EYI9Pb8K4Zr+aQ5e0tn3NnBiwBUclxMH2/ZrIrwwIgFDTGd19qRp1XcjKcYJYIMjI61ZE1qHKvdx5DfMGdcEHkZ7GuKsdYuI4gJdP03YP71uM/U0258RyCPy4bDTIiextxg+lLUDu3msY2x9oi47M+M/jTItQsvMZWvIy6HJHmAZGPvf0/CvNodd1SWU+dZ2J52kC0UY+hrSsdQvpLiGNo7aNPMVX/0dcuCenA9KFcLo7Waa03Jtuo1TdwVcEN7delEmpWKHb9sQKCQGaVeOM5PPI7V5zL4gvYJp1W5MaRyMD8oA4bHpVa48SXEzsyyqiIRhGVScE9c46dad2B6e2pWrSb47qDpwvmrtwf8AJ/OgahYsFX7ZChPzZEmOAe9eZpruocYmA64VEQkD8BUjeINS3HbdSRAeqjP8uKNQPRbbU7MeaWuIt645JVlz7H+tTPqViyujXsBMhPVsEDP+T+Arza117UvL8s386dSxYYGO/wDStC11XUJdKv7s38s0kRQIFIJAJ5pAdo91aZDtPGV8z++cDPfOPWov7SslVY3nXYd2e/fvxnPvXAyeI7yaLzv7SvI1wR94ge4xUdt4n1AyJGL64JYZBaY/h3ppMR6JHfW0k4mjYFhnJAJO3kjse9RnVLVZBI6SyPtAJEbnBJ5yce9cJJqmq4dpNQuQGPA84gVWOqXnlmRNTv3kzuALnHHYZNAHoqajFlTiYhxgjyWx36ccf/qqwdSs0gRGM2DhSRA2Tg+w615VJrd88TeZPcCQ8KPN/nzW9bXdyIbWT7S0jtbJvAyQDzzRqM7N7uKRWDw3Y3SZKrHJnHbHGMU+S7WNSwiuI2b5m2Qt83OCDx1/irjYpnddxuCDnO1ic01ridb63RZpnEkoU84JGeufbNOwjtpZPOhdo7e4zImE3I2OvP8AL9aQySCJWlhkMYdiylT6ccdyT/OuG16OSPX7qPzZAkMrAbnOAO5rN86aaYqkzsvDfOSetTZvqB6bHqEPnlRayxtgHcycH8+hqSKbywFUyAY6EAFj6e1ebGeVlMkz71U5JGQAP8KoySS3kouDyucoe/HtTs+4rnrjXB2lTE7enK4P1561G6ySbpPIckjAyF4/WvOLRpBuZZMh/vYPA9fpSTySbwMu6sememKLMZ6HAZ4yG8lxs7F1J/nTWuLgPkWsrDHKsFU5GMd8eua88hiYzqzS7SBknPSluDOXBkuJGWQctux1+lOzA7+5vpo5WdoSi55dpEwB+fB/wqmNSfhQC4ABwkkeCcc556GuMuFK6MYnYYa5TGF6/KeDmqskPk3ii2VZOPmXcBkY/nSS8wO9bUmX5hHHkN3njUAH/gXsKhXVJOJXgTBAxGLuPBIzk5zz16Vwkkcxgf7RCLXacZZw3t271QWOcuQo+dePfFOz7geqSX6SQ/M8UXHAaZN2CeejfXmpdT11SiyQwRSBcMF+0R4PGASc15Q811b7WdTNH/eA+7+HerkOp23zxyI7grtVM4+hzRqB37eIP3MTTW8FszDbg3iZzxkn26VR1HxKY7Teq2cpYgfLeKxI57Dvya5jXZEguisqqxIGwk+wNZ32dSSY/lQ4bOM/gPaiwHaza5ZT2wxcJGyFQiSzgg8gn8aUa7CJBse2Y9yHzn+lcI1vucOSkwA53dB9KakLyuLfKoxOSW5wPalyvuB0njHxva+HNNbVLy0NzAhCuY5BuUngcZFcZbfHvwzFmMaXe7B907kz0xzz+tZXxj06L/hX2o28L5YqgRs53EuMnNfNj6Dcbh+8/nWdSbgZudmfVy/H7wyu/wD4luoLkkgh06dh1+tMX9oDwydxFhqMgJzkugJ/I18pnQrgnHmY+uaP7Bn5/eVj7ZvqL2ke59Qn47+H2EiNp92Qx5G5eRnoeeKtn4++GURUXS7/AGADCBkAB/OvlIaDcZ/1uDQdCuf7/wDOj2z7h7RH1Svx+8PBeNKuwQw6snP60V8sHQp8DEnzd/aipdVvqHtY9z9MF6U5Vwd2aIxhRjPvmlA+aug3FX5vQGnjnimLjHU/0pynI4oAO1ZGvqfLhPpJWsRnOcnms3xGoFqjZxiUc/nQB4rrlosusXbTRK5892wOD97rVdYliVkZSJX6AMSqiui1S3i/t++S4uNz+aSSIeVB5HO7nrVBIbNrlla6umOSpYwrx+vFVfQNDIltpjAWa4JyTs2dQPftVa3ssEhn3qRwCpGD7V0UltpoIzcXshB4+RRkfnUUyWnneZHNdLg5y0akDH40X1FY9m+EqgfD3TEUYC+YMZ/22rlvj7AH0CcnI/cqcjrw4NdT8IZYZ/BUDQs7oJpBlgAevoKw/jtCZ/Ds0a/eaB8fhg1pISPLrWBSkcfLLs4JYVes4ntVO8b8jnB6H156iszSDM1um50QkAnKDmtGW8t7WBXCs53DcBk59cd8UgLE2oG2C4Xex42oNzE59qltZmmCybWj5ON4wR+FVf7SmZitrp8Me7JwZTz9DVNL65Scw3ieWCcoWOSf6YoA2bstIMQOiqRyQOT74qGLSrfKtMxdiPkJPQ/0oiaILujjkZx1KjC/TFPS6jlXzUlAYjlW4/z6ZoAntYRHcGOL9674y7DgVYjhZNTt1i5QSru7DOemaqedcxiTYxEhyRg5GD04qvYRSSXEM88zb/MAQ7iAOaAIdVs9PE9xJefcjmYnDYI5NZu2yIy21QpG0tyce/p9DXT3raWXkM9ggPmNhjIwA5PPFQWcmhBvLbQ7QyeplfBz9TwanWw9DnYpNo22soRW55IyFHf/APVVq18tSskbbkIyxY4z+Fb5uNLkfb/YNoQGwcO3NSS6jZo6+TodsseehZ+f1ou+waHPSRqx+ZMk9OOau6fE9vpOqNGQpKoeSD/HzWvBfWsgYPotmW6DBcfzNMjvrVbe4X+yYCjgI4ErjJBzjr0o17Bocrc7vJ8tWO3HOcEHuabawwFGSOOMoxyxOMgn27V0CGyWU79BtRjO0Cd/w4qaJdNWU/8AFPwEkbiVkfPv35p3fYNDm4bN47gSQuu1QQFeQmPv09Pwqws0gAWWDIxnC963L97CO1gkfRLcpMxCDzJDgKfrVb7ZbyARrpcKYJyWlkxj/vr6/nRd9g0OdFlLI7SSK7ljkDoAPSukluJo7W1iijfAgTc236j+lJDdWrA7bS0kHQbWkP8A7NUp1dbWDyv7PslUcqMnp7/NS1AzZLl1mDiUKo+/8v8AjVnTLlm1e2a3aJkjlVmHQ8EZwahufFVpKXhittOMp43CHKmrOmalJctHE1rZxh2UH/RgCD7GndhoaGtjfrN07MH3TN3zg/TvVGKDbbjiR2kOWZh0FWbuFo9UnIwcvuBIAH1OKiVm3sBhOeoz/wDqoWyF1Gywo5MbZUd1Iz5h/oKDaqrFo8RHuT3wPTtSsVgib978zY4YjrUYIkMaSjJOQcnp7ZFMBw2R5wyKcjaPXPWn/KGjZSqgjkZyPrUU8oz5KkScHaqnhPr6UsksZ8uOGN5H2YlG3hT6Z78UATzD1ZW7ZPpURYMUQc+pzyKSH7QxPmkIm7aB3IH8qtSP5UY+Vd3bjt70wINRt1vPDIXyy5e8yWQn5cKeuOlZEcd5Zg/ZWaTjG1gSR9PX6d63m1E6f4eilZ2t42u2yY/vEFaih1zywsqXdxIGOQSx6/nxSVwOfnnvlASSC4DLjBWHBFPgdjMscEE+7nczIcc9TzxXQnW5JgxS6dpDxgytn8qjhub1gGE1wOoY7sf1p6hcy3hupBtitWZs+v8AOgWl1HEJrmApHkLwO/0rpIbi7Dj/AEqduOCr4FXjeSgETTSLhfl3nKn1oC5zmrLJPP8AaobMvI2CV6lMAAdqqXkkn2cqbVy3G8Hovt0rprnW41QQrcxxvtxuBI3Y9cVltqYZgI7yVpWzgI5wfzo1AwJ7pIgPKVwwHI8o9PXpxUMN0t0P3KtE44Z2U4bnpiuoiu5rh+ZZFVUJfHpg8Hn+VZUGqyiI4mdcnnPGfz6UtQOS+Jku3wZdq0mQ0iBOMZOecflXjr20bxqxjQHHpzXsnxUvYLjwvJAbl5pBcJ8pJIHrzXlToQwBHauDFN8x5+KnaRRSzjIH7tTnvtqf7HCf+WaflVlQEU5UkkcADmk3f9MpPyrkucntCl9ljwflHHtTWtlJxsGM+lXypP8Ayzb8qURtn7jflRzMPaGeLJMZ2j8qK1AGx/qm49qKaDnXU+4U5FOHfoeeKZH0HcH8KcD616h7ouP4R+VSADG2mbvalXA4BoAM81na+C9kcDOHU/rWi3bmqOtDdp0hB7g/qKAPLfGUssHiS7McAJIQ5J6goORWOZlZWfy5EPI+YgZP1rpPF+m3NxrTSQeQm6FGJZ8HpjpXOvokl1KEmurZsDokhwP0p3EUnuDdSxwIGii3D5xjj8qXUrW/tQ4MwaML8rFeW/z71rQeH/KVRHcQx78Bd0o5qefS5ntTE17C3Ubw27Jp3GejfAmYv4KkUoU2XbjB9wppvxljaTw/KR1+zzD/AMdqb4L2otPD13CsqS/6Tv3KcjlQP6VY+KUe7Q+cYw4OfdTVvUlHimkyA2sD+dIFYYyOR0/StSNo2X55FkQfKVODj+vSszRFto7KNZdStFUqNyB2x0z/AHetbFrFo7ASR6pbKW64DZz9dtSmgIxHAhAjwTjgqcj6Y9Kf9nuLrb9pig2ryisvXPoavwDQ43H/ABN4t3qqP/hzVmJdMkcxwapA+RlQQwz7fdp3Q7GPDG8JK5AXumOhBpY3gkuHwrRzYwcrncK1ZE0fYFfUkD85ARj0/DiliTQhEGF8qY/iCuP5rzScgsV4YPNj2xgo4wVwOhHpn1pREqTDbKu0su7A6HjIFXUksQjGO7jIOCCyt0/KleXT8BY7iEucMoETkE5p3CxnX8aG7m3cIruyjb3ycfhUSwoSVwGYH5mI5J9qmvF/0yd93m4kJK9hUAkkMWVjG3nC4wSPehbCK5t98rSSqiD6ct6U+6jPlqfu9t2ev+FPdmWMuu5CAPl9j2+tLdABGTO9lIb2pgQJHMoHmSs3Ykn7vp9acA7MEbchj4Yn+I+pPf6VImG3FsrxzmmxuAAVUsxJIGevrQBBLDLLcblYAqOAB7+9Mto5DOCzmUocFg2f1q7IYwA3mbxt+VV6g555p2nbZF8wIyAZ4xzQAzxEJv7KsI4VAAeXcc44+XBHvXNubpQzyPhP7uAxx9eMmu1PlvbQR35yPMZgQcdduB/Sq91baNICs1rNJuJ2/vwAfYArUpjOSgtdQmYnztkeBt2cce4Her72i+UY0OS397nJrobSCyiG/wCwzbMkBGnAz+Q5q5/xLYpVCaWoyvV5WJBo+QHMfYrdLTHyNICA2EDbvYen1plrD9nvInhmaPDrhck/hjpXQardWNnZzXBsomK7cKJW6HjJwc1kjX9MjjydHs2YcqTK/Xtzmi9+gWNTXin2uVZ1UDecHn2yfesMS3GPLKvIMkMGIztParM3iFbubz/7NtJGyWY+ZIM/hnip4tXhbEqaZak4GT5jkH8KFe2wEAuH8qTCnpty3YexqodQvLdX85YzHkgAHkfWtCbW7WOVTFo1uzH+9K+F/DNOXULSRPMm0OzJPU5bj6809ewGWupXDbY/LKA/d245pqT3klwU27U++Ceue4rc1G40+1mht/7MtGMtsk6iR2Xls8Ag+1JHq0G1C+iWCY6rvkGB7HPNGvYNDNhkvXdT5gynXI/xq000y/M6kBh6fkKuR66IZFC6Xp4Ujo2//wCKqS/1e3eMA6XaNu6L5zgY/wC+qYIgneE+HU328gY3D5RRkMQo5+lNsrC3mhS4hbakqZ28Uk91HeaQku4wRgv03FOMepNUkuY44RC7SRRpxsKkYz6eueaUXoBfi0N/tPmQxo4zguGx+A96szWB8w7V/fDgE8rj1PoapHVGtoNsMDyqB8ig7cH/AGqy7zV51ti12slqD94qpYsPQAVQjXZ9Ts18re8jkgZiQbUH1PWtWGAsVeZ9zkch2zn6D1rk7PxdY27LB5Opgf8APRolxg/8Cz+lasevaVJGWnmeKNzkO4GWHc5GaA1J73TFdnlhjZWk5JeU7c+4+lU7i2sUHltIHkPy78AgH2rct54Z4leAq8JHysHzmq0tnZ/aQzRlDjgh8c/SgTZTtbeO3dptv7xYmwpXGRg9a5uW8mMrH7Errk/MXAB/Pmu0R4o5CHXc+w54zgYqJpJfPVY44Ei2jYrRJ8w79qWtxnlfxAZW8Oo3lhGa4XKqMqOD3rgV2yIrY6gZzXqvxuuvL8JbkWI+XcBl/dgHO09x9K8sgYtbRHABKLwPXArz8VfmPKxj98VFHPA4FK6kp75H86dF0b6U5ACuPeuTY4xrL8vFOC/ORTs8GiPl+aAJAo2gbcGinoPmJ96KpJspH2eg+TPtQPfmmWz+ZAjg9VB5+lPjxtyBwTXpo+hQ48YxmlI5zRj3+uKQD5s9+9MdhzA89TVPUDmwm64C/lVxj8p+tQXm02knYbTQFjz3xbceTqdupRm3wqG9MZOKqWvkSvI0aRyEKP4SuCD0rS8UqGurRsIR5OOevXtWGsMdvcAbPMDE5JbAHf61cdiTQMJMZ8xlXjpsBbFZD3YhuJFjiYovB5ACn3rTuL2MoVe3ZUVeCWHJ4/z1rnxJLJqd2HxHGSuA3oFFMD1v4PyLJos5CqMuDx35PNXPiVGZNBK+rY/MGsr4Nv8A6LdRDkIq8gYHU1u+Pl3aIT6SKaG9BHzNZeX5KecuwLgZ6Z+tW7cgTlhI6KR91u/09Kp6P4c8TSI3+lWvll2IDyqvGfrW5D4Z8RY8uZdOyOgmuFU/zqeYqxXRo1BaRwGI+VQTgVp+HsPr1nIxICyBdpyc9e9Rjwvr0wALacmMkAX6Z/LNX9H8Naza6lb3U0+nJHFIrMGuF3YB6jBwaAKkkS/aZG3R7wW6f55+lSAIqgmVEbuGUf5FX77w7rc87CJrJR5jN5hukVtp7Yz+tZ1x4Ju4nZ/t0CybsgvfABj6Z3U2wsNuX2DyPMKnPC4xx1zVW0ubiTUYwLopH5qhVzgAcdRSy+ApZmzcXNqJ8n/V3wHH/fXWtHRfC0lidgurBljOQHvFz1z1yaLoLGtdXkMOrXNslxGsnmYdN22msuCPm3BRuz1GPSm6lprX95LKVsdjnOZLhOuKzW0W6iQ/6ZagvxsW9CgfhnrSTQWL5ws0eXLswxzx644+lTsVjIEhQEHkHIH4VjTeGbmaWPzNQgnVBja14uT75znimxaDqSgG18QW0Z5UI12snf8A2s8UXFY2IB5jsTIw3c/MMY56flUd58qyyQhtxHyc/ifas9rLWv8AVt4g0ogjBAnQ4H1xUN9oF7LbvBJ4msHR+CDcBdv0IGTT5gsyyFVFEkmSmSTxxV+1urWCKNZbuEbuVVnClvTg1mRaJfhI4H1/T5oQABIZwDj0rUTSLFtlve3mmyIeASxcsffjFK42iRkjbToljKSs8rEliVC5A4NVVtL2K5aWUAuCdrcFQPpWxLbW8OnKp8mSDeVBikwo49+prKub6KKNI2dkVgf3gPDY4HPWmthNFhFLSi5meLgYG1jx9c9Kr3moxR7vLk82YArsT+97k/8A66zm8rVNsdoxeU4BcggL74x1+tNsLWNboLtZzHjO5f69+poYiwsCyaNfyPIzTM0ZLFg4Jya59bWOSTY4WPYOGxw3412kEdne6RfrIJ2RCh2IoG7nA6j1wc1XOhaTJH5a3F7G4xhS68D1xS6lGBbbLIFh5eDnLF+v585qK9vhtDQeXGh4yy5OO+PStyfwZp8pV5Lu9YdSWkTH41R/sHQYEFxNPqT2zMUV4ymCQM8fhRdgYkbSKjPZCYcE7pCSPqM5p8V1qce1orXcqcndJlSfXGK6ddG8NsiMsmreVwRkoQ2fxqyIfDcUaobnUFDDPMUfQdc/NTuIy/E95HBcWs2oCLyZLSJST1Q7c4A9Oaxl1q0syVuCscbH9yWlBP6V1uow+FtU8vfJqDybAi7EQfKvH97iqT+FfB/kzPJ9tKIR5uAjNk9B165oTewaGO2p6fIWkgkFy3dg3yr9ff2qH7Ta3zlRelGzymznj3xXSRaF4LtVEccmpquOUIRgf/r1Ktj4QU4335cYydqjj355p3YaEcVrbt4Zh82HzVDyFUzgnp9KZp8kcq7ZNLnRwPvT4Oe2AQa1bWbR1gjt4odRaJSzIflAOTVe6k02S6XY9/CB3+TaaSYGVeaItwryxyiDjqjFSv5ckVQgsdQt5lt3uZbuNs8zc1039pac524nZFHzk7cY96v3lxpNnN5B+2SS+WrEJGmADyOpp3A5SfTVMm1ef720YVao/wCmK5it7SMwg43SqOcfxDHNdbHd6NIPs+y9jycdEXn86seTpzxqojugEPDErkn1IouFzh/tXiCH/jxFrbnkbQhYMPpmtK11LXEBFxa2dyeBmPKkZ+vFbkn2ORyA94y45QhAOO/1qjDc6eGd/wDSmQdDvXLeppXYjQ0qS5YOZreKIlCcKxOOOhpYTLC4WWQzBxlcnpjt9Kz7K8ga6MFvLOrCNn+ZQQAa0oI7ZUM2yF3H3Qp5A/z71W7B6HnXxzt44vCkW2TMkk7bsfdX5T/jXmtuMQp67R/KvSPjWyXvhm2tVQwF53zkZ/h9a89hjYQoGYMwABPrXnYr4jycXrNjUX5HPehOGFS7QI39eKjI57VyXONgo3H04p0X3/xoH3SR6U+3HzimC3Jo13HPvRUsCk7T0oq0aWPrrRZml0ezmbjfAh/QVfGMA1i+DJPP8J6XJnObVM8e1bAOO9en1PfjshxFNYhevT+dZviTVYdIsBPM4Us21PQnrgntXFeJPiBY2+n/APIQjSfGTCiEv6kflWcqiiaxg5bHc6nrGm6dbmW8uordPWRwB+GaydR8XaIujXd5Ff28kcUTMSGxxjvXyt428X3PivX5LS41KYRrzHAPlVh/U1z9+v8AYcL7dTe3aRQrxrIzBh6Njt+dYPEI6Fhme/6v8Q9AvLaO4+0xBYk+eHeDIOemKfpuq2ut2q6lpl2kmWKLuXCg9Dx1z/hXy/qF3JDPBMxSOcRsFC8ocn+WcGui8EeIZbTTwXvktGlJlV1cAhs8jHbv2rSNZx1ZLoK+h9BzoFkRJpZbyZgcqo4wDn5gOMe1Qql8jnbapbsxxyu4Yx/OsTwTqF9dWgmttUSRmzvzGGbjtkYzxXQ3epXbIqlUxnHmxrgj8D3/ABrpUk1c5nFpnoXwdZ1mvIpJA7FMk4x0I/xrqvGq7tBm/wB5f51x3wfkb+1LpZGJZ4yVGc8ZHNdr4tXdoVz7AH9aroSfOtpNvurlZIRMUncAlccBjwMelXdfPla2FYr5Two7bjj5tue/0qGGJl1q9WGGTIuH3FUPXNXvE1vNdXNtLabHmSBQ5MecEZzkHv0qdLjKSTW29Z5G2jBbbjkgenHWpUeNnZpTI6nlS7AZ9uKzTF4oaUvFZJMh+7GYCM46c8k+tVm0/wATX07Qzaa8YyCytA20E9x0p8yCx0cs/wC4fy0+bZhS3BGf/wBdT6zGttpGms0rGTa/OMbyGrE0zwh4jin89bedAP4Y4SQ/1yP0FdVqml6pdaDYWsNtMZoxKHDxMNqk8HPPPfFK6Cxh20u9lmh8kgHHHc0pZjK+YUyeC/fPbpUI8L+I4Qq2tjI2BkjaxHPSiHTfF9u4W60SQrnAZV+Y+5FO6CxOPNiVZZpMxZ5wMbfwqR1imG6ONieTuIwCPp/ntSz6dryoVOnTXBA4Zk27f/rVD/Y/iRlQJp9wxJyeTyfcUXQ7MtaLIW1+1g8v92M7sksG+U9e2Ky1VEiUx/NKTgjqCPT0rd8M6T4hg1WCa90wxxBiWaMexHTOarroOsKC39m3hkA+UMo28/zzSTVxWKSW/lRfJHtYjooDGod/lqqsoQueCYsZ+prWtvC3ieM5WwDHquJVG3696gl8PeKjIHk0synndhxwfr2/Km2FinLeJGzJJHCzBMoV+6SP50fbhOmUIyQAzBTtBPXg881rWvh3xBtVmsLeHjLJkN9Bn0/wpZdB8RK5RtOtyT1ZZh0/+tSuh2LVhGh8OAECVVuSQzDdyF61QutQMe5pjGzbMIwXGBk5AH9a1La01PT9AuFmtX3o7yHLKqlSuMZz6ipTpGomPcNORWZcf62P06daSkK2pzNta3V1CGizFGQAhPJPvV/T7S4tYmL3DM+GZmAycDoOwFajaRrBhMcdrFCFU/8ALaPv/wACqD/hHtfACtLAsStuyZ0VifTIbp7U7oLMm0y1P9jakqxkt5afKWxzuHFULO2ELlfJUPgkRgjn3z61qPbavDH9jmkhie7KqHSRSFwc84z1JFZ+p+Ftc1IFBqFqyxsWAQbCp9TjHNLmTbElcr3Sx3yNEysBn94jnGSKvalNFaeF7dfs5nDXLAAj7px7+lNsPB2sIVb7dbq/Vt8pZsdDwc1b1fw7eXmlx2U09qsaSswd5WIJIAxwvHTv607gkcwjCcB0WTsAHyF/Lp+VLLHCIS8p246k5/nWkvgO7l2mS+st5AJbzn4Hrjbx9a5vxBYpo8yww6hJd4GXaOdniP4uP/QaJVFFasuMHLYkGpWcUrR/areJ34KdWHp/n3rT0xBYeH9WZUaWSTyuOeW38/z7Vm6RaeHdRRMa3p8FweJI3BDpz3wMAV18PhKa3sJoYNYs3hkKMGEjlUCntxyKFNS2B03Hc4QalbyurXF8bfPy7H/dsPTlv6U86xpenyNG8rjBDGaUgK3spPH4V1k/gV5C0cmqadIuOQ4c4P0xxTLbwTOkf2R73TriLg7Muf5r0qrk2Max8SafKkt19siZYugVxIc8cYXOKuprGn3kbRiZHcgkorqGT6DOan/4VxYi5WaJtLil/vbXz9Pu/WpL74cw3UCpd3Fp+7YbXw4Kntg7c0cwcpU1WCL7KGMqttTdlgBt6cn2qG81u21S6MsDNHGsccanaGd8DHAqj4h0WXw7dWmmzakLs3b4RFUgjnuSBkV6L4L8N6BYWKrcWouLp/md3HQn09K4K+IfPyxZ34fC3jzSOMRoWZzZahFJcIMfZ5yFOfTPrUtlq8k0TeYGtZo2KyQyZBP0PSuv8aeD9B1azY2ln9nvUQ+XLCdrfie9ea6TYHUdch0u/mVpY3MTnnOADwwHes6eJnGai3cqtho8l0Wb7UPtjqvmNFGc7lVsE+1MS6t4U8m1TcI/v/OBtPTqepq745Xwt4QsWl1DW0gmQfLBFGzSNx2GB+ea8P1n4p6hNKw0/R7GOFPutMCzt7nGBXpOSPOUWz3Lw8BcXF0xUg+XjfxjGQMVqNJb2+7zsCMf8tOOfX61876F8YNaspZIb6xs7mGRQpKAqVGR0Gea9t8EQaJ420n+1NN1t7nYQHhaL5oWJ4BX/IoU7jlFow/jC0TafYyQtmIGRlwcjheD71wSJ+77V3/xj01tOg0+1afzk2SHdsCnJxkcGuITG0LgCvPxDvNnk4mPvlYxkBjVVx8wA655rU2jJBPBFQSRDzF9eelcrOSUCrGPlbPp/WnwDDjGM45qd4VVTnuQP1p5jVQxA6A0hcjJLRfkTrkmipIMKq5oq7msUfTHwwn+0eA9JLZP7jb+RIrp1xg8D/GuG+CM4l+HWn9yrSL19GNdu7YAJ45zXqJns0XeCOf8byQDTpPtcUbQYGfMAKNz3zwK+WfG3iJZr6aO2t4oogSfLB4A7n8RXrfx98QSW/hicHUHglNwUWBSAXUHuM9MHNfM0d487SxpHufqzsc964MVeWx6mFSSuP1Kcahc7oZk80KuwqoDD6V6b4Q+G82uafA2qJh8Z3E8GvOvB2lHVfFsKH544wGbHevpPTtU0/S9OVJ2lQRjkBR+mSM/hXDOTTUYnq0aa5XKRxfiT4SW9vprNYyRvcAYAcbsZ64rxTxb4PufD7G4urS4KRuAGX7pGa+kl8U6ZqcrLpt9vZfvowKsv1B5rh/i7Kt34XvgJUZUiZsqRwRzRDEyT5WXPCQlFyRz/wAKNYltNSt57VgB9oQNAWIO0r94Hoeg4I5ya+mrVoryzhuFlaRZcbScYU47evf6V8WeBkmF6BkbJVGwRnJcnGPxHpX1t8PrppPC8SzSFtoKhuhXGc5B549fwr1aD1seDiI9TtvAkaxa3wzH92yZLc5HJyOx/wA8V1XiQA6NdDj7leBfEXxufCsjXf2owqwMce09SVwMYP514wnxj8Vx6+smmandTWrNtngkk3KR9PStnXitCI4aUldH0Zpnm/brtcs2Zvl2kY7nB9OK3tNXzA7CRnBOA3mHGNvQY6V4/wCE/iVDf6n5QspPNmG59pB5xxgEjmvWtK1C0urd54pHcMNrozbWznGD/d61UJqWqMp05Q+I0MSM5QMwKkc7+DxyPrgZ980gjZXzuYYy3zMWYgdR1wDyv4ZpRsm+TzFAAKsMgrtx1z6jH6fSnXM8FrC9xPdQrBEoV3kI+VACSxycZ681bsQTsNsKx2/BTBk+Y9ByevrnFMjhaKfgyNlmIYucjPReQc/5FeZa38YtPhYRaPbzXCFSDLcOI1ycHIHJP6VHY/Fu6kmjabwrM8e7Lywysx2Y6hSuP1rJ1oLqbewqdj00RqiMzxybehbbuOCeCffnnFSLbpHcBAojXBbIPB7/ACgntnn2Fc34Y8baLr8Z8md7KaFjm3ugFlC54IAOGXp69K35LqBThZYZXVWb5W5BHYc4/wAc1qpJq6M2mnZkrQnci/KVAK7TF3yDu+nvSxorPJseIjkhFTnGOhz64wD6GoRcxSMFafbhw2RJkYI5/wAPX9ae11AVTEitGCpjJflRjH54zTEN2GRpIfIwWbD8ZUdMZPrTmt4sM5CO3yney7RuHsB2zj86qx31qzzsjSlj0VJPvZAGCf6f4Vat7q3jLI1yRtOW++Q2ecgYpaAJJGjlpfJQcgKSDlV5xnHTPanRwCNiMhSCTsIA3gdueg5NMS8gZJM7iykn/VNuHt06en4e9J/aEDFoftDHjj5WyvPAJ4IyAO/rRdBqSzrGsiMCVLuBt253AZJTGOOp9PrUc4V4QJYxsbmQEYPI4yOPTP5U+C8W4kzDDeOm7Lfu2PPqSASBgn8hRKJW2hbe7Rt45EbH8en4/lmi6DUxvFczQ+Er6VFgVBC2Plwc5HGPfp6ZxV/RHaa1juCUclF+VeMbgpAI6g/WvOviVrJuGl0u2VrdVlaK4E24Mvzhv/Qc8e59Oey8GNePpH242txJ9ql8zeYW/eIPQgYwT0PfH54Rqp1GkZKV5HSRmMiLyy0ZzhBjkNt6Y6fhUStGXaSYrtbDjA+XAUZz0APX1pGN1hilleCYEsv+jsF3dM+/U/pTdk8bIq2F2AvyJtibvzkk/wCeK6LmupzusXgtfiBZQsFkSQBkOSIwSNnHTnAH4nmuktwxWXa3OXBk7MTk498Zz+NeU+Nr+WbxdC0MMiy28zRuR8oGNuM54Hbp9K9Rt4ZgWdbWQk4OVUlTxyfc4x9awozUnJGUXqyS5OWQbh/eGehPUdOx9vWomVvLLtIqLuPyqPQHj5vril23isE+w3W0AMGKADeAeQM4Haue8Zapf2Hh3ULv7JPG5hcAysrASHCoeO/zN+QrWUrJs2iruxzfjDxnbx382kWszyJEWEmzJJGe/wBOnpx+XB33h/VvFcc15eXTW9srLHBbRMdzMecE9WOMe3PtXMXOrC21VNNhYyMxD3Ld3I6gn0z2r1H4e/aJ5rG7uHUQJcEkdgWzz+e2vGqV23d7ns0cPZaHHw/DvxBoDrcPG+0qdzCTcSDyAfp0zXefDrXpo5k0fUJXYBtltITyhznYfrziu+8SahpUlubM6jam5dflhLjd+XWvGvEM8cHjW70zmKV4RcRH1IOOPcHBpwrypyTHUoRnBntkwZfM3Aja2eDtDfUgcdQPcmnQgLE26RQD959uCFzzuH93OcH2qroty2oaVaXi/ZpJJY1d1M6KT8uMnJ45zxivPfjrrGpW/h46No8kgvbsM1xLA4JWNjwuVJwSQR16fWvadRKPMeKoNy5SHxz8ZfC3h1n0ywL6/qKsRJHbkLFHxgqZDkev3Qa5XTvj9qxZPtngwNbZY7orvkAntlcZ5Pp+FecaT4WurW3EI02S61CU5SMof5V678Ovg/rVzZSXOtqLVZF4jIx+lc0q/U7I4ZWKS+MdH8b+ONN1C0knhNlbNNd206bZFKdMDJDA57E9DXZaR8S01TxAuj6XpNyyueJWX5c4+leH+L9CufCvihdT0pngms7nMciHBBB/kR1HevcfCvjrwneCy1SVbTSWZVa7cngSkcqD9cn6Vy1EpPmO/DXiuVdB6fE28t9ZOl3Hh27kYMUEiIWBPrwKw9aX/hHfGra/c/urTyPtjhs7w3TZj3JWunvPHfhXT9Vy0cMhf5re6CcP6gE9xXL/ABEuE1uC31AtvLXkCsh7w7s/jlgKztZprc0qwvH3tmeO+Jzr/jK5udbvNO1B4pJC3m+SdhHoPQVz8eg3U1ytrDYTPM33FCn9a+y9GFlaW6JeRpFC4wAAMY+lWn/4RKwHnKlqj+uAK0WJkzB4SCdj41f4eeIdx26RdNI3I+XtSeB9Y8QfDPxxZX7pJbQTyLHcxkffjLc/iMV9mpPp9xE9zZz2soA5RHBIr5o/aCjW98U26+SqEOoAUe9VRxMvapMzrYaCpto7v9oCdWk0koflMBcA9cMVP5V50ud2e1dj8aplkvNLs4tjJBYqu9X3biTyOe4x+tcaGGanE/xGfK4h++yQMd34U2RszR/jSK3znpimO2Z0H+yf6Vz3OZksucJ3ywpZW/dntxUMrfMg/wBr+hpZiNh+ooFfUn3fL7Cio5GGw/SigTlY99/Z5m8zwAikj93dSL/I/wBa7vWLkwwALvLMei9SO/6V5j+zPMH8IXsSkYS7z+aitb4o+KJNJvbOzjjnBlJAaNRk9iMnp1Fei58sUz3MGueETwr42XAk1U3UEzXCZLSAghISWOB6kivI/NSV5B8ylOjrkZ9j7816B8R7ybz7+2ZzBG7IWR33M7HJz9OP5V5lIZvNmCEneeePb/GsHZs9WPuqx6J8IJJl10STMpxgjAwD617B4/8AAnh3xXFb6k8y216iBc7ztYehXNeBfDzUDpuvRb2LRyRY+bsfrXqkMerarqMPkFpLDcPOAk2kZ/pXn1HKNXQ9qgoTo2kdf4Z+Hljpfha/aC7FxKIJGEqtkRnsoGSQBXhvizwz4m0ez1B5I4LiyeF3lnaMLx/snrn2r2nxTqniTwro5Szt5rfTjGVcND5kajuQyg5/OvGfHPi29j8ISaVcbitwCkW7glT/APWpwlLntbVk1IQ9m3zaI5/wlHPeKsJuvLjjO9ohgBq+gND8RS2fh1ZY1s1j8vBDQjAUcc9ya+dPBt0GvUjkDgEbflPDD3rsPGur31tpcOnq7Rwlcsc9QDwPpnmu2m3GTujyKkVNJGx8X9V03xW1lZ2cilYn8x2SIptO3nJI55zXEWFvFp0Kw4QIzHEh7+596hs9aSSPZJIVYdBWFri36o5guQ9u5JKZ6fSm25PU0jFQWh0r62NJmF3as5ZOSVXOB0/KvU/gv8WZNU8XWGkX7wxG4zEsnlDDnB2hu+c4x+VfO0ccslvuk3uOBxzgehrQ8O6mbTX7K7toVSa0cOrE7ckdM1pBKJnU9/dH2tZeIzNJ5b3gZs/881GT6DjmvL/jB4h1bVNeOhhpFsrYqxSNQpmYjOeOwH4VieA9e1yXxDbafP8AZp4yhkCofuEYwWxz3+hpNflmnudY1Wdgbl3Kkr0VQeg/DFRiqrcFbqyMNS5Zu/Q0/DfhyHW7aeCCNPtLBWG5d3TscdAa622t9c8P2yJfaMDbxjg2+cY9snj9Km+BzbdIe4SMfv227yOSB/QV6LdtBLGVluEKkcYbIryqsuZ2PYpwSWp5ZqrWd1HFq+lTKJY23b0HzI/uOx9fWt7R/EV81rFe3GoSLCB+9yxyp6Ecf55Fc18QLFNB1WLVtPZTBN+7u4x0ZT0Jqj4cVri4ktvM/wBHVvMOT1Xt+NdeX1nGpyPqceY4f3ObseoQ66fLLQXZl3xttG/dt4znHtU9vqlyIA6zy7iDnYT09eazNCtdPRV+yuksrRnc34jPJ57jpUF35ySpHFK8e0ksSPlP417N9TxFsak2vtbv+5vmkf8AiX7QU2n6Gmy6tqDacLuS7kUtcsE8pnAIxxn1rMC+YTGsSzsxAIMY3fQA9a0LiO4tvC/2hYsEXW3yiuARt6e1FwOP+J3xK1fw7axWOn3Ek+q3P+rVpiFjA/iPPPXgV5fpsmqavem61XULh7q4bMwe7Zw3GB14GKpeLJn1T4sT2KZZmkEcchOQvHP65r6Q8GeEPDunabFFfWcd3NtG93Xv7V51fE8s7M9TD4S8Lnzjaanc6RdOdGuL6zkL7neCcoW+vY123gn4zaj50uia1dS/aLlo1trwSFSCG5Vuccg9R3r1DxZ8OvA+qwjbataHd8xhYjI9K+d/jP4BXwdEbzT7xrmz3fIHXLR+2fSphilzLUupgpOLdjtPFt8bvVHuPOlkM2CxcneDnABz19q7HwvqzQ6OLN7ib5FADLIRgY+6BnoBivCfDHiR9U0Jbq5VzLafJM2cmQZ689+f0r0jwTfQfZLVysr3UsnyAx52oByf9o9Bj3zRTbVds+ds4VGjvptctNJWOS+vmAlbZGvmks7HsAOTW3e+O/DGm2s+la1puoT3MMe7ZGedrYAPUDjv1x714TruqXF74+nmiBIgJijWX5QMdevcnJ/GtG5tfE+q3Dz2tvHcuy8LnDYx0B9qWJxEnO0XZHv4fBxcbtHQeIV07UNSik8P2urCacszx3DowR+hXrnPPHUHIrr2urhWWOaZlkCIsvzYaI7RhcHp7147JH4zjnAi06VXiP7zI9uR+fIrvV15taSzhnhWPWYbZfNjkBHm7TwRjr2B9OKMJVaqJdzLFYGMFzwVjr2+0qpjW4jeME5Vu/0Ncp4tnkSzSxWLY7fOFJ/Lr+dN3+JpwoWB4o8k8q2C35An+lcP8Rm1iG2vPO3xSmHyA4zwM/MRn8vwrrxs/wB00upz4WN6mpN4G8Orrt1f3OnrHqU8GY8eZtQuWyTu7gV6j8L/AAjqlnqFuupRrBbu7boFLlScHkbueOK8q/Zw1b+x55bHzIjcMDti3DcQpB3464+bH4GvaNS8YahGftlvPbRXkbbY4LiN3Zh3IC8815Kik+Vn0EIuUbxZFqXw9vZtWFzbahKse8tKyRguvOQOeteZftEyReHfE/hrV0L7YC8dw3co2M5/LNeq6P4m1C6CzzTTvfSHEv8AorRQ7T0/L1NeM/tF6pBqOtQaLPFG6CDz7iYuQY/m+VQB1LYPHpV3TkoiqQcYvmPQvC160mnvPZmCRRho5AgbO4ZBz6Gr3w6vFuvEGsrfxx3DrcRjLIMYEa44HHc1xfwrW7g8LqFVmXAVeA3RRkY/E/lW3fX2saHuuNPjMElzt8xhAsnQYGRwBx3r0JJ/V0eXQt9Zku57fa29tG4uEhgSQjG8IM/nUt5Nc/Z3bkrj5cDqa8p8MS+NNe8JXt0Zxa3sb7Iiqj5lP8Q6gH86h8I6b41N1svrq5typzLNLK7l/YA4H5Vz3dtjv9mjkfippV9bRvLdRo0U7n5h3OfSmeDPC81t4YhaeK7macGSSzjkQ7QSdjFeq5HrXpvijTYtW+z21xuZEkDcDqR/9euM+IDa/wCE7S3bQzE2o7P9KZlxvX+Hp3qYzdrFwpRi3JkWoaBbfZk1G8huFaPCQwzOSq/RSevvVabU7C5vrXw5DcRDUYriMvExwQoIbj9KXwbN4h8R3kV1r827b92NRhQfeuN+Kum22hfGrSNbs7giS4MbSREcKQQpb8f8aIq89zCtUWmmh1Oq/DvxRdar5v2yfZv3rOHY8f8AfQA/I13/AIr8BLqnhPT4EkLXXlgyMxyHPvWXfeMZJY4rebUY9LTH7l5VJWWTsv8AtfQU6DX/ABFdRhde1eC3sFjxujtHG/HQhsfLUxjzROxq2txPCHw31XS7hbq6u1ghj+6qRqCfxWoPFfhwXXidtZh2sYIdsbgA+W4BO4gjFbGn+LtRuLFImZpoHbbHOVILqP4uaZG+oX1rc2tnal4pJMyTq3zcdse5p0489RJGFaSpR5nqeUfEyTydStQzbiyBuRjGXrnUk96ufFszp4q+z+XchoIUMgKHKncT+XTmuWW9cCtMTdSPgcXXXtZG+soLHHpTTJ/pAP8AsVifbH3btxzSi9O8E56dq5uY5fbJm3LIvmR4OTn+lLLJ8ij3H86xnvGLKxPSj7ZnGT3o5g9qjalkHkue+2ismS9wjKG7UVUZoJTTPdP2VpidI1m3znbLGw57kH/CtX4wXlpa6pZXE+X2h1wOxwCP8+9cx+y3dLG+uwrjeUiYA/UjP61qfEm1uNS15bCOIzTvJtDL8oAIBGD+B/Kutz/cpn0mVx5oI8I8Xu95qczrCyjLYXqSATzz6VyF3A6TLJcrLGu4NyMEjua+nZ/hpY6ZpD3l7GJn8su0xyz574yOOvYZ4614x8QNIltJsyozwNHmK4ycLnqp9/f2rCFWLla57ssPJR5jgLWeOKZGj3NzhfYdf51638OPGtpaqdO1Z/s7N9yYdDXlUVvh5AmAR9wk44PPFWJG/wBH33AdFUfOcZwM1niIJtWOjBz5Yu57H4pv4Wt3NnqjXwOWEQ6nv618/eINTu9e1pp7gEbDtSMdFGe34V7H4P0q3OiHULa9luwU+Ty5fvf7OO3GK8n+yg6ndNMWW4Fxt2/dCfMe3oBXVSoKnq3dnJXxTrPlSsjo/hzBbJq6faLVriPIAG7GPl7/AI4/Kup+PE9nb6dptvBYx23myEKVYk7VHTn6g1zvw8sZZfElpJHljG2ZB2Ye/wCYrpfjhprand6SqOAIFPBOSw/ib9BxVq3K5M5rN1EkcL4b0MXkha4Chdvyc/1r0HQPh+NUINvpTTouMturA8JxXV1qkdvCn7mNc89hivdfB07QaalxDcQKGABDOAQa8mtXnz2R7dLDQ5LyPEvFfgPXtEuZ4LKzWVHPCSKen9a8p1Np7W9khmtfs08TbSoPT86+zdXvp5UZXdD6V84fEnRba7+I0aXEyCO5UA+WwyHHY+hNbYTEOU+WRji8MoU+aJ3H7NsOnwaTNfSWEN3fXjlZWlZ8pGCOBgj6/wD6qv8Ajm3/ALP0TVrkKPLL4UZ79SP0rqPAel6XptrZQ2MZjiVBwG/n71L8U9HVvDX2csF+1Xqr04AZSMn9K6Me+VwPPwbTlI2vAlhct4BsY9PZFm+zg4YEgkj2rG0vQ/E1xr6S3FqliiSAEws4DDPcHj9KZ8MNcksfDNtIsyz+UTE2xtwypwcHuOK7WLxNf3UEt9bm2LRfchmk2bz6nvXncyV0e7KntKJ518TvDniH+078W0cV0ifKgkZuBjOQBxVP4b3DXFyYZlw/lFH9iOf6Guxv/FmoX0r3l5HaQSlRGYYXDFhzzXD+A545PEeplcLu818egwaqE7VI26MwxNJeylfdnregT2G2Vo5FkZICwG3GcEdMjmqFp4qmM58xbVGVQdslsnyfjjBqfQLqymhCw3EMrGBvmQEEfLkDPT2rkNTkjto8zN8xHzopJZR+lfS2Vz5VbHXHxjfQ7TG9iSTx/osY/Ljmsrxf401GTw/crE9vuwUwtvGNm7gngdea42LUDJK0UFrK8THOZ4ipAx9elSaheRx28kUsZl3qUCIu4jvjI44pSWjKjuafw38A28fi9/El3+/lngV1Ux7U8085X/gOPpW54v8AF3i/Sr1bWz0OdcH/AFjpG0bD8Dn9at+HtZgm0i1tWcreWdrE04AxhWUFOPdSv6+la114k01mhh+wi9m42jAP86+dlK1RqZ9XTgpU1KCMS88YNBoEWqazYtDhcSBQdu/0Ga8v8deMNL8WeDNWK2n2eRYHKoZg54GQSO3617V4x1jwlc6TBHJdwy7ZdzQqOTxzgHuK8l+M8fh/TvAt/JpQjLXMSwrIVG8BmHAx0HJ/OiEY83ncc+Zwb2Vjyf4fW6vooi3sPOZiwA9v/rV7B8HNQu7cXM7XgtrW1L29rGiglVYgu31OE9OleW+HRGfD1tMjlJUjMbHjqrZU/k2PwruPhtr2mWOhJavGEnmkYs7KMn33HoK9GNo1Xc+Mkv3vzMW6uJNV+Keo7S8rS3TBWbgDLcsa+k/BcFhp2nRwwRCaXbhnbqTXjPhDQVg8f3ss21ppbdLiPgAHf3A/CtzX/F3ibStQFja2QiKYA3W67WHrkNurzql6k20fXU4+zppM9gYW6xSs1ohJ+8Mda8X8cXs/hzx/oWsafI0MT3RiZlxujDAqw9xg/pWn4n8U+KtN0jT5obNXe6hMrZGcD8SBXJeJZNQ8Rafp0+oxvDKL1dhZApbCsT90+lOkpRmpiqxTi4+R6m3izWSnyapdbAeH3c89e9YetRxeIbArdyvMGdm+fvng9f8APNZ2oapY2OnTXdxcW0CBSjB2wCT6fz9TXAan8UrdHttO0Wz3yF1j+0XDFUBJAzgckfl9K+gnFT91rQ+WhKUZaG5pPgX+zNVOpW2oNbSqoVDjGRu3D6554966Y62ttcGHxBZSXESjKupPT0pfgho9vr+g3+v6uhu9fivprWaWTnyghGEQdFHJ6V1V/oUF7C0LhRKg7/xCvFxcoqSjFbH0GD5lG8nqzmNS8b6fJpsmn+HNJ8lpOCzZwvucnrXOQeHdHuLmTUtWWa7uZccFfu7eOODXSS6Lb2m7yVRQmWIDZ6Vw3i7Utc8Jx22pRwpfadcsyyW8pI2ygbgAw6BhnjkZHvV4GUfae8Tj1J0vdO3hvNLtbbZb28lu+BgeXjaffHBq7a6q9ncwy3cbTApsKOgGT1AIrgvC/jHwz4nCrbzPZ37dbSZsEcdVboR+vtW7PdR2Wl3M8vmfJl8sMAFe+T16V7FWHPBxR4+HqOjVUzvbHxxeWMCWq6FFIZ2DPIblY0Ueh7jFSv4hvftn2Sy1O2vty73SN/M8j23Dr+PpXOeA4tK8U2MfiTRIdOgmmGy8MifMsg65966rxDf6R4d0MrNdWivnLtHgDPc/WvJm2o26n0alF2kiK91OS4SO3hYw3BHLr1Q46ivHLvxB8RNR17WrWP8As42dpcMkU99AS0vcDcDk8d8V1Gm+JPtd3LcW8bSMT8vB2p7k+vtXJ+NNcjhSTT7SZ3uWP75geIwe31/lU0VOUuWKPSp4KiqLxWKdoLbu32OPvfip4/sJ5LCCfTrKRCV321qrZ9wWzXGXvibxFrGsHUr6aTUpEKr5sz4fI9+mM9qt6xYs8jGPegYclPSl06wdkWG1hL4/urmvaVFR0SPjZ1Lyb6H0l8GtWt/FvhlrG5jtjcIAzRS4O1u+M/zr0Ky8OzAhr+a3uY0OVR2Lhfz4r5ht4b3wvbaf9kuWtNQupCfOQ/dIQsF9xgHj3q9D4r8fagPIn1IRxn5S6cZFc2JwU8NPll6nbhccq1O69D2PxrqqR3y2tm6TXUjbI407e9M8SzSeGPD9leOhkAGyVgOjNz/T+Vc/8OdPjspDfX0zTXBHLucnFdld6v8A2sW061iVoQwaSRlyBjpwe9aZPgK1fERlSXurdvY5c2xlKhh2qr1ey6mH4VhluLO/1PVdPLXN6uyK3bBIhA4z3GeTz7V8+6iFjv7mONSiLKwCk9BnpX09dX+m2Ef2aS/t7d27k7nJ+nU186+OdMbTddnZJo54J5GkhdO4z0IPINe3xLhrUIOC2Z8BCcqknOXUxw3GKUtjvioh+FG70znFfDyNCQtnHWl8w4GOKh3Zbr2pc8CouBIWOMYHNFMXLNRVxTYrnr37N9w6eJr6FWCiW1OWIzjByK9p8H6St9rdxrExdmCiIbhgD1x/KvDP2fpGh8blNqkS2sqkHv8ALkfyr6h0GAWunKuME/MT7nrW83elGJ9rkq/duXYw/HluzaPLGMnKFcdOK+W/idI0iSW6uQkWR5RBIUdT+FfUXjm826dKm7BIPNfLPjBWutTuVDDeWI/3x71wSnySuj6mlBunZnD21m94iNar5gJKfKfukdie3XitHT9OguYZrO5++xKspPJ71p+BrWWz8UR6aYzJFeOvyY4DA5z78V6Lc+E9Lh1G50/xA0UNwFaezuABGs6jnapPRge30xxXocjrRvFnDz+xlZo8ssJJPDsZNnLLAtuQk5B3BVP3ZMHnBOQewOPWo/F1jbvqnnbGF1Oium1BtaEjIfOfmJz+GMeldf438HtphsNU1JRJp0kvltOjZBif5Sxx0IyGwfSsHxRpF14ft20tpEuYGkRVllBaSMD+ENjp3B9DXVBtxvJWZy1opS9zY0NLso9PhtpYZG+1CRGmQJjYAQuOOuQa1fiZJGdb05WVVtfLIdgD3I5/So9DgW4YPFv+SIbUXkhMff8AwIP05q74sjjntbdnG0l8RqV5KYxn8waJx5qbSIpS5KsZFTwnYx28jtGBiVuvpmui1L4c3WoW0c1pqUj2/O6DKxr/AN9AZqDUbUaR4gurNeIdysv1KqT+pqw17rs8It4JHaEnbtib5iP6V4ilyTsfS8sa1NMsJ4CvdN8GXUNtq0rXGzIlVtyoe+OeOK8z1XwXBpunXzTXbTMbYzo277rpghsnuT1+teja9rPiHTbEW9vcbYDGIxD8jMB6ZDZ/OvOdRj1S/v4I3hmmtI/9bEGADAdifY9q6MO5e1sc2LpqNG8n6HeeCZ7gaJZ+WwJjxukXlmweMj6da634lWsuq/D6IIjGRGKuOhyAVH0rlPA9l4o1KeBLaz0+3j2g5RSFRe2WYnn+fNeyw+HrhNKOm3rCcXEBXzFOR5oyR+f9K7Myt7NJbnjYOMlUcmtD5p+FeoTaPoZjKl7ZJmV07qeufyr1XTNS0rUrfzYGsDc9S80YP4HNcdfaDLoniDULVoisNyBOnHGeQRXLa5EbYSzR7lKqT8vHSvJlJufMj36VuTXodX8TfE1p4a0R7jzNPk1C4Hl28drEEOfU47Vm/AmOSXUIrq5JLXcR3eyjivCI4r2+uxd3DySsX6uScDPSvob4NR/Z2tEkABjYx49B7/jzXbVgqaSvds86dWVXmfQ9OsdP0qz/AHttDdo5z92cDkeny1D/AGNocUZ+0W+q9NxfzQ20+pIFV5Zrr7S0UF1GspbCruxu9iD7DtSeTrKIXup4njjPQncDx0xxXvxSsj513Q+7s9HspImbSZLuKWNZAXnI29eBjHpzmqkselCQ48N2Yjbu0khYZ7khq1blibW285dhEeCAhLevbtzW3Y+HNduLS3az0d1gnJKzTkKAOzEdcH9aXupO4K7ehzNhZym91K8W3jt1uIocpHuI/djYv3u22tGw0S1uJ11RHuY5YVwiQvhWHfI/rXV3+jf2TYLHI5mkI/eSYxk+gHpXneo6tqGhXEptSWjOcY7V89iJp1nKJ9ZgYyVBJlLxRp0N9ftJb3E9q5P7ySa2j3Be/wAw614j8TtVsI9Uj0WC8mnQuDOS3CDHy/rhvwrrvid8RtVTw7OsMeyQ4USsOSxPavBrF5JLlp52aSR23M7ckn1rpwlHnl7SWljnzDE8q9nHqd/4XkX+yJIWcL8/XP8An0rUsZYo/tG1UTyoWUKQTltuBxnrzkmuZ0eZoomZZNq7sZFXI76aKzvWkXhgGzj5TjgBTTqJ+0Z8w4XxCPTvBHjWHxB4gtv9CW0n06wWKfYSRKQQA2SSei9K9Vt9dttSMSLpnnFB8zkAtgdcV80/Bf7Y2t3txJ5YWeAqmHBbcrA9Oo69+vbvXtXh02N0ztN5IugNsbSngDuCK5cRBQqWR9Zh581P3jqtX8X6VqUEP2TR7n/QxsmW5h2gL0wM/nXl/wAT/HGiWnkSLbv50YZrWFDtAkHAY8HgZ5HGfWtjxPJY6faTXV/9hQD7hgmbGexOT+lfNnjHXX1zxJPcfdiX93CPQAnn8Tk/jW+Eoe1qLXRGONxCowcY7svanrt5q1w91eTNLKx57AfQdqpyyHhlJByKzLWT942cDIq45O38q+gR8+j6G+E/xAh8Fa1rGm39r9qsNSu0ulljkCujSxq+QpPzAhgT6V6xpXjTwXrdrJfRasbZYZNkgniK+W2Bw2MgZHv6+hr5xhsbaS3TVrp/MU6Taulv5iruYRrGX+9uBGwHgHIyK3dJmFveSx209lZSS7IHkhmV4d8jFkkBLZO0sFwo4XdnmnPLaVWCbj7xwTzirRqypx1t32uex6lr3gWOIxyeIrQS3JPlrscl1BydvHPH8689+I3iLw3q3gaa2sJZ7ppZQlvKkJ2xzIQw3ZwR1x+YrldQgu31a5bVTDfaiixxxQNIrKgMmeQDuJBABPIwT6iq95JHpl75OnzQNHCWtGgZ1MLMg3GWM7stlt/OMDCfhMMnpwkkr3FPP8ROm1ypM8h1ONrPUGVA0a5EiDoVyM49sZx+FdqPilrt54Nm8N37W80cqqouTCiy7RjgsBk9Bz1rI8b6fNHDFfTsGd5GJYAAbXZjjgnOGVufcdK5INHE6ebuMQcbwvUrnnH4U5QcXZnZRqKrBST3OntfEWt6AG/sm9ubUT4z5bEKw+ld18IdH1f4heLJba51M3P9nRG5mS7nKKwU4AH1JHOOK5kx6HqvjCC50qylj0dk2LFdNjsQDkn+9t4z16VzwguY9ZkuLO6mgcs2PKcrwT6jtXI6KqStJH0dLErB0/aU0mm7a69NT1HWfE2vSaXdw+HYJI47WRVmuSw2QFyyqQvVs7DhunT2rl9F06dZ2n1W8lvZyc5dzt/Lpmt34ewtD4d8W7neTzNMVn3nO5xcQ7WP0JNYD3jRjcoG8naM9q6aGHjRjocmaZrVx87y0itl0NqXS9PnQ/uI9xHUDB/Sr8MkC6f9l8kW0sSjY8YOyX2Ydj79PbvWHZz9Yw53AZ69at/amZMZ/wD110wlyu55ElzaGx4ttb2+8PjUYZVeTTwkwhTBbcud3PuprmLfxxp1vIkkVnfSSHGYcAAn65rd8F+IBa69Hp+oRxgSOMq65SQelOu/AljafFPxCy2qnS7K9f7FG3CbiQyrjuFB6D2rvxeHhmM6coLV6P5HFhq88BGak9Fqjr9Eu9Ua3jvtVZLK2kj/AOPdeWQnoP8AaOPoK1dSn8R3GnKukx/2Xp2fnkUZnYevP86s+HtAae4W+uovnI4LZLH/AOJH0rst1vb2zCQjy0X5geh9q+pp4Snh6PsqSsfL4jHSr11Uqann+k2cMByqu0h+/I53Mx9zWjq2lWGr2Xk3luJOPlbGGU+xrFTUJIvOmlKxxhyqD2zgfjVu21ItjLEV83VXNdSPoeWMo7Hmni7w/PoV7tJMlvJzFJ6+x96wwQDXt2o29pq9lJaXce+Nx9CD2I968h8RaTNo+pyWkh3IOUfsy+tfJ5nl/sZe0h8P5HmYig6butjOz8xoJ5pOpP0o79O1eMzlJ7f/AFi9uRRRZjdcRL1ywFFd2FpylF2E2up7d+z3ocl54ra+2kRWycn3PAFfR1wwhtj2wK4T4H6Muk+EIZ2TE11+9f8AHp+ldL4hvvLhfJArllJK7P0bL6Hs6UY99fvOC+JGqeVbSjPAFfPi2N7qGvPdF28lm4A7CvR/ixrVukH+k3UcCM2NztgVgfCfUtD8ReMrPQoUupoZN3mXEUZ2rgZwT/XtmsqVCpWfuo9atiIUY2bLEf8AYWg6xp11fahFaSIRJucEkAcHGBnPNeneMbrRPGlpZeH0tRNHN5cv2slUHl7gHKFj98Agjj1966n4geA9D1nwPe6fBoNqbiOEmzmVR5okAyuG64J4OT3rzPxv8PfD1n4c09rG0k0nUmVNwaVmQOcbgxyVGOSCD2r3sPhYUYq71PDq4l1p8yR0txomh2OhTeG7uxN/Z26eTPmNgZI+2WBwSPVTkZ6CvO/jH4fax0rSbvT5PtWmTRpboRua5ZgvCscENwp54PBFZvjHxv400yaPSbuS3+zR5t7a8jt9vnBcfOrHnJGM9ueRXU6zp+pJ8LzF4nja1tpJ1l3GdUZGGHVkI+7k9z054q6kVfuNS0ucnoUNvJNAIZDHAYflZsklcc9Mnt+tadx4Qa6t4Z1n88oAyhegHYdOPpXd+DvBthNepNt81IVCK5xl+OpxxzXcah4dsY7AxwKLYgcFBgZ9x3ryK+JsnCB20cOuZSmeFX1jcuZzcqSzfMrZ5HH/ANauatvFg0LUPLvY3UDgMBkV6xqlkbqGSFdscyEgg8bgO6nuP5V5L460C4WYs4Vue1eVre7PoKTjy2OhR/8AhIkivrDS2FvJ0u3xgc4JAzk/lWlpfhy3GIluJJWZsBRFx+ea5fwhql1pOnx2U24wKpAC8lT6r/Ufj9e18ChdS1XzYJC/zdQcqcnHFetg6kKSk2jxsxhUrOKWx698PvDUGnaRCkZBfG4vjkk+npW5qSm1ZZJPnjH3jnke9Jav9ks1UHGBXMeKdanGY1Yle9Y1arceZ7kxpXfLHYzfG+gwatGtwka+cmSu3+LPUfjwRXkmt+HEmiuY1/5aRMqn0Jr1nRNWW88y1uGCmEAMc87T91vwPH51R1vTD58jbR6nA4/CvOVS7aO6inD3WfOWmeGPs9p5bxDejtG5988H8iK9G8C2X2aVSWwRKdwx0AK//XrWl0eNrm5iVTl1Ei/Udf0/kKtaVai3EwON28MM+hBq6dTnbizOtDl2NO7stNdmhk1K7kZjloljQZPbvXqfw8+G+k6XCNQ1C3N3cygMkdwoYRZ55Hc/XpXG/DHQpdc8WyXFyxeys2DyKQCGJ+4uevbP0Fe69K+tg7xTPlpKzZS1TSrO/wBMuNPliVYriMxttABHGAR7jt9K4X4Da5faz4a1LTNWvDqFzo+oy2JumOTMin5WJ7nHeu/uZ1hVpnJVI1LMTxgDk14z+yhK97a+LNUwRFeap5ifjuP8iKvoC2PRvFWiTXNu/kDzBjp3FeN+K9GuYWMU1u6k/wB5a+jHRWGG5qvPapIpDAEe4z/OvPr4GM3eLsejhsynRXK1dH5+fH/Rbyz0y3l+zyCIy4ztIG7Fed+CdBm1kFVGwIfmc9BX21+1dobX/geF0UFYZs5Y9zwOK+b9J02103TzZxyCFDzLJ3YnrW2GouCcGZYvEKq+exnWOiWFus+jI8d7PcAMZQObZl5yCOORwQc/pWXrulSWlt5IZ2h2nlSSp/Ecda3Lm+s8NYadFstkBM8q8F/9kH371l6jetcaTMsspMhuEVUXOFGCcfTn+VdLpQfQ4FL3rnW/s42uiXtzdaHqj3CaqZP+JbBbWytLcs+A4LsdqqoQHnHUnParXjvTb/TdYuoA8ltPE5WRUkDcg9yOCa5vTRLZ6zZa1aphopt0qDjtk4PY4Gc/4V7Z9n8N3ugwXF0j2+lRW7PZtYWoaSa5ZhlZTnrjjtnk5zivGxtDlae1z3sFieZenQ+fPEaXrWseGnlkR/O5GQVU88fjn8K8tuWU305jG1TK20egzwK+qfFXh/T59D+1LCGubZzsC/xDkMDjkcde4xXzr4y0WexvjcG2aOJ9pbap2ruGV6+uCPwNaZZVi249TPM6FpKojEib959e1aLnCH6VnIP3qVen4gf6V7SPKex7Zp9rbP4Otr+3Sa3vtPtLZ5wxDQXcJVflcZGQBnjI6Hr2h0ywvby7s9LW5tLe1vCssn2dNrSfL0JY85ZCeM4JOCAea+jyX2o2dnpkmsKloyqiwRThGdMEhTwc9MYxzmr8UkE9zFJEsNpcymR7drObL2e1mLK6MeFbOPmPCZ616cYKMHzLW2h8jWc1Vnr1fyPXPDHg7wmfh+2sQasLXWEtPLt5Xm3Bc8JG0ROJO3XkEEDG3jxF9JW+1qCyvvs8GniJp3isgQrgqG9dxPJxxxnGeON9NS1m6062046lHb2V0Uac28qfvQ+Ww3zgYO3B5HORzWZMsjXFnf2syW1yHZLeUXqyONhJw6sflU7lXnjC5wTUwoOlzc+71RVTEOcIpK0kt9/RnM+NLONNKEdgTc6dNE5tnZdrxFDkqQOvIXlsnGcda8vn27o96llLDIB5Ir2XxleXGraMly0tqqKkskEcG0ne+Q24ZyBjP1Oe1ePbN00S9RurmxMHCep6+VTboWnujsPCstxNqP7xVIZFcnGBEkXzAAdhxiksISXPlqXP3nJq9o3l2Xh++vm4kkQW8XsD94/kMfjXoHgS08EWPgm217XSXuJfNgeNBIwY71+9ggbtrdAcdM1yRvzNn1PsE6NKlJ95P02/T7jl/COoPHq7aIpHlazayWLHuHYboz/38VK5h5wzQ/NkgEt9am1/VY7XXTrGlqipaXgnhWMEKNj5XAPOMYrKkmFxJLcQx+UskjOiA5CAsSBn2zW7fQ8lm/p3mSTq6rk4Ofoa0Xjl+6sbYPTisyDVtJso1aa5UvgAqoLHP0FdRfWt5H4YttfbfHp1xt2ykDA3dOASf0pOpGNrvc1pUKlVNwV7bnLa1M8SpdYO+Bgw9R9K918KXFtqVhZ6jMyyTzRByWOTk8k/XOa8V1KW1vLZofNR2cYG0gn6133wqvv+KdtkOQ0e5Dn2Ne/kc7V5LyPBzmF6Kfmeuo37gtHjjqKwvEt9Hui8x8QhyzZ/2Rmo4tS/uS7W7E8iuP8AHWoN/Zs7nG6N+dp7EYr6eb5U5HzFOneSOcbWodT1UTj5bWEGRUPQsT1NbNpdPkFmy8nIB9K880eZV3yyn9yrbmAH3scBR/ntXSWt3JHF9qlA86X/AFaf3RXx0pXdz65RsjutNvf3KsGOc4Nc98UkWW2tbjHO4qPy5qXSZnECqScnqaZ4zVptDjY4xHKP1FcmPjzYeS8jDExvTZ58Adx4pMHd+FWxGN7D6Ugi/eH2FfFWPI5RlpJ5NxHJjO1gcfSipfLXzV+horehXqU01FgoH3TZQrZaVFFGoCogVQPQCuM8aXrxwSOSRwe9dlLcRrD5bEAgY61xXjG3+2WkkW8x7xjdjOK5aiWiP1SjZO9j5X+Jur2PiLxbbadNqK2EFs7eZPIpePfxjKj0x+telfDm/n8Bm+8e61dW1zoMu2OK30qJVjmXO3zAuOOR1/M4rvdX+Ffw90WyvPEN1pTXhuoYxcxlPMVTjl4wBlc8E1b0Xw+E8nTI9T01fC8VqJFguACUHoSeMDBPJ7819DStRgoRPCrVPbTc5HOa7+1JbrYA6D4Dv2hmzHFdXsm1Cw4ONoIOPTNamoeJ59X8GfZvGd5DpUE0AMjWMO4syAFmLtnBJHAwO/WvPvCg0vU/GPiPTNO8UaRZ6HayR3Fs6Dy4jyA4C8bskn8vStfxfe+H4oxFZaxJrkudu1YwkJLdckn5s/SnWly2LopGZ8VfAqS6dp+r6JrDrZ2iLcG3vn3EqQG3KQOuO1XfiN4wtvGENl4ItXivJ9UmiiZFbmFMBvNP0GCB3rmXtvFmvNZReXHYacjtDNDIrBUQcZXpnGPu4xzS/AjwbdaL8Wb6Oa4NyLe2DNIF+VmY4GP1rnq1XCk5PodMKcZ1FE+o/CWnQ6dpkNvCmEjQKo9gOKi8UXJjgb0rUhPlWa/SuE8eal5cTjdxXz09I2PVpw5qhW8M28fiBr/Q5HCTSEzWM3QxTAdM+jDgj2FcdqOnXV1aySXtm0ckErwyezKRn6HBBx7103wpkWbWLKZZMyNOrZHuen5VL8afiJ4cbXdR8Mx3F9bT2N3Ab64gtg8LxEBZMn++m4MCe6gV6GEwixVPV2aMsRip4er7ivc8q1XTxG4K/KRXcfBqwjtftVwm7DzBipPAOOSB2z1q94qa10vRr+6traDX5Ps5SGG5iG1GAwJEZRuOSQ2wk5HGRgUz4OQ3sHhhTqCoJpX8xSqBcoygqf8A9dLEYKWHWrNaGMjik2ltv6npV5fL5HXtXF63dIWZsg1pas0ipgEkVyXiG4+z6dPKx+ZUOPr2rik7uxrSpq5U8O6kl34njit1MvmeZHKo5+UKetep+HdMi1LTmt5XxNFlVY87h2z+GK534P8AheHRtGGpXkY+23KYXcOVB6mu00Ty7O4kGR1reGDUKkJS67kym5xk49NjhPE+gXejagL4xnyl6nGVH/1qpXtlDIEuYDiNx1H8Pt+Br1vUb2Brcq+0jHQ15j4s1CFrxYbdwA2Vxnj/ADzU4zAqivaQZpho1K8feWx1Pw+1KPRNOeGCETebIXmd+GLdABjsAPzJrurPxHptywjeX7NKeiykAE+gPSvJvC9x5tgi5BbHzfWtC9Yr8zYPPSuqjjqkV3Rw18tpt9mdd8XtdbQPhzrupR3CwzJZSCEtz87DauMe7D865r9lPS20/wCFcNyykNfXMkoz3UYUH9DXkv7QHie/XwpZeGYbhmhvrpd0Tc4C4YAHsM49q+mfAOj/APCP+DdI0XaA1naRxvg8b8fNj8c17FGqqseZI8SvRdGbgzcpDS1S1rULXS9MudRvJRHb2sTSyN6ADNamB4V+1V4jVW0/w1BIpf8A4+bgDt2QH9T+VfO9/ZNeOFZyiDrjvW/4p1y58S+Jb/Xb1iJLqYuo7KvRV/AYFc/qd20UTKvyuOAT0NWloRIxvEd3a6bZtFAuCRtH+NZFqSvh+C6LfPe3gVlJ6oDx3qh4uklmaKEZDPIBtPv6e1a7Kn2nTrGIljAVVgCAoOe/vQI7PRo963EbdCFYY7HFbGmX+paaGW1vHgjkG11wGikH+0jZB/H14rN0r/UtIvV3Ix9OK0S6onzccc0ShGStJFQnKDuma3gxtX/4TWyksLPTZnuZMTW4k8lJsjJIySFfjhsjn60t7pmnx63L4b8Vafe2mnX8l1pl2ytHJOs7sZYn8pCflRuQw44I9RS+DZ9Ji12zXVNWg0u0lDQyzzL8q7o2XbnIxnOMgjHUVv8Ai3xXfReOIvEFxp97Y6JpUtubuW6i3m1mdlQXFu/3mBwf3ZOCNxIy1ZU8NRhJOKszt9tWrU3zO6Pljxn4Y1Pwf4yvfDerxBbqykK7gPlkX+F19VIwRVGcYgfPpXun7WGteGPFd9Ya1Zxy2+vW0flTlQWhuoS7AFW4OUYHqBwxHavCZT/o7n2qqbla0t0ZVIcrsej2f2QafbHTXuLLUxZxytcxMRuIjBxkH2X8SfekbxNfbHvLf+zoZrhmUPBCUeIkIFKAH5SmDjDHO85HNRWGo6l/YslrZ2Q8+1CKLlQSyBYwCvYdcnr39azpLazitkeOGb7JGViml5IimZSA+3HHI3Y5PB5716NNKMbyT1Wh8vNP2s+fXX1/ryR0e7R3Pk27XcWqbd8N4H5G1QQCOhPA7frWZceINSW0gvVhslml+USxxsJc7EG7Oeu47t2c5b0p+oSanNawyw23lxuDCLwQ856ElQcgna2R7Drmsa6hWWziijt7mIfNLaFyNnDfNxxjBBHbuTVWtdTXTQyoxdvf1/H+vQtazdWFrDLOLhp75I1WeVjw7E4IORwRnsP1rh9vl3wj/uOR+VWfEN5JdIPNQIxZQxj+65GOp9ahmLNqm5urgMee5ANcVS97M9rAU3GD5nubLOzQBSx6jiuk+1K3w+igt5HeWC5eV0OQE3bRx25C1zSj5KuWN06aTcWvlo6zDGT1XHoazmm1oexg6kIVG6j0s196aM66MUiNkkMy7SMdah090itQZGAKjgetTSbDb/JG7SfxAdAactm0a2jOPldCx9sGqk/eM6dF1ISmvs2/OwWlr5kyoDgDlyvUmtmJ5o4zClxOYu6GRiv4DpUVptiTcV5xnA6mo31CFX2tDNGc8grVWT3RlGcopqLtctFVVjIi845PrXV+Fr17XR1mh4jWQ7uPWuRt7hJ22xqflHORXYfD7bMt7YNgqQHUH8jXr5NO2IUe55maRvQb7HWQ3kc0KTRyEo/oehrJ8SG38ma3dwVlQqeelUmWfS7pkRiYy3KdRXSCPT7m18yS2RpCvU19Y/eVmfMrR3R5foFunl+bNmQq52R+rZ6n2rZi8yW6G9wWz+vpUNxE1tqU0QATLFl2r2NW4ES1UzsT8vT1J9K+UrU+SbifS0qntIKRtxSlZVQHBXir2tkTaHNG2N2AVz9ayNHjLhp3JJPc1b8Rt5nh6eHcV3gKcelc2Ia9lK/YVT4WciVaOeVWyCGwc/SmH/WNn0FFsG8vYzFgh2jNKo/evkelfEs8hoQt+8XrwDRS4xLj/ZoouuouVn0LovjcapFFMz5MgDZz6100mpR3VtgkE4x1r5x8F6oIRHayuVVgPLbPQ+lemaVqUkYHzEiuape5+l5fi4Yykprfqd6/jjTdC8OyLrV2YBEfKik2Fuudo4/H8qy9J8F6F4ktJPDPiDRJmuprYtHdAL+73D+Bs8Nk5x046Vz3iWxtNd0qS3uFLRuBkA4PHINd94e1PVF07RTFpwurYWORcBh5olQhCpHUDIOWr2MFiOeFnujmxeF5JNx2ZxHgz4MJoVrNpurRLdXcEhH7tdomixlMnGc9c4PbHvXE/FTTdD0LRINW0PSpzcGRCsiFniRSfvMR93nAAz3qSP46eJpvHFydYFrZ6dLIbae3+zea8SA4IyMMx/ziqHjrW9V8Y6bLoen2slhpC3XmRXDnZ5iDgAR7QVHpk8eld1apSpK82clCnUqfArnbfDrxJosngGG41rxFp7yon71HYRvEecKc8nHr3rpvgVBaaqdS8RWi/wCj3d0VhP8AeVPlz+JzXzqPClnZRCSbdcSj+KU5r6y+CGnx6f4B02ONQo8gOcDu3zf1rx8Vi411ywWh6tLCSoLnm9TqdYnSC3weOK8U+KOpb8W6yhDO3lqc4616n4wugsTD0r5k+NWsNJqUFjAhY437gMbWByCrdnBAOO4rhpw9rWUOh1KpGhRdWR6V4Jd9EmgitbhYJhGHEszDIHT5V9frXXaWfD17aapa65JY6lEE3yzTxL8ikEEbj0/A14Pav8TdOkt7y68KJrGnmMPBcKTIAh6HcnOef4lzXT2Xgr4heNNcE+o3cfhrQ4JBxboQ8w4PGfvntluBjgV9bhqdPD0nCK3/ADOCpWhKSqp3s/O7Vvkt/UuaBfQ6lpEUdpJK8cRazygCl3iJAI6fwEMSc9B04rq/hfdXcgure6YNHHIGt8LtCxsM7QPQNvx7V5/4rtNS8C6pqdhpaQHSp9Qt7y0Fy4lnl/dhJT6jLZ3dO2OK2PgTePeLq88l1JNN9oBZGb/VAs5AA7Dn+dcGZVVKm16EYGnavOUdmtunY9V1crsIHpXLy2yT6lbRyCJl3hiHPBxyP1xW5fFiM7uMd6paJbLea0C6B0jX+JuAc14dKPNUR9Dg4rmu+iOqt7lo0B3K7Yxw2f0pkt28JLPlSecGrkcyhTDp8SAqPnmK/Kg/rVWWOGG3a8mDSJu/cq33p39fpXsNaFRlHm1iY2uatMkJC53Fd30HrXnmqzTSSrIWPD5z/Ou01+GR5FtmO6eY+bcEdh2FcxqFrvV9o4Odv0HGfzrCoufRnr0YR9nojqvDsitp6TJ94jcOfWr91MTGMryByev5VQ8Lxj+wrXb/AM817cirGrL5NrJIzEBVzk15iVnZHg1WnI8Z114te+P3hfSbwGS0W7iSRAexcFs/lX2ukm1AzcD6cV8OfDsS337RNtdDDm1lEmfw/wAWr7MM5X7qSM3cEcfSvo6EeWmkfKYyXNWkzWaePBO8dO/ArxD9p7xWsXh+38N2rZmvpN9wVPSJe34tj8q9Iv8AV/JQtK5VR/COSfoP618q/FXXjr3jy+ug5EMOLeIN1AXrnnruLVvF3ORnKXEqxx7CduB0rAv33bVZsjOQC1XdTvbdcxrHJI54JWqEkd0sZmjtYYVx96R8mrJOdvmU+JbCE5Ayxzndt4681rJpUENxJOsk0rxjdvYgZOfYVzf2lrnxjCGYNsTsO9dYkzzwTLsKJwC/brTQWOst3WO0hGMEH8T3qhqOqBXlXdk8jr0NRTXSrDCrMCRjJz+tYBl8+9k8tXGXJ24yTj0Hei4F/wAVSRXfhu7uIZmQWkkbSCSFvmcnaFDAHB5J5IGFOOeK+g/hN460PW/CV9pt55eoyy26WEDzWJjtriSO23AnIYbslhwOibsZNfPA8La3rtvJY6auppaspldBDmOZ4wT0zywLY9BuJzXo/hy917wb4Dng1o/2YlnZJBYXBiU7/NYglDtBwCcsQQeR1PNRKUfdbV/PsdmFSbdNv/g6/d94z4l+D/BP/Cstc1u4urSDxHbyPcCSwzHbS/vDEsMcTHhc4ORnpnODivnQndA49Vrvvjd4vvNWu5NLuJYrh5Lz7TLKq4ZSqbVTgkfKuBgE+ucnjgYRuQj2rSUlLVE1qXspcrd3/Wh3PhtItXdhd3s1rbRJHNMyE7pGbsE5BAJI4HP5mk1O1fQdUWZobfULKWISW8u7YjqcEKQowGADD8eemKpaJefYBBOzWskH2WPzreaTbuA3fN2yRx3/AIuO9acPiBNR1iBbe0tJLO3t3McMjsrDIDY3YODntznnJweOqlZpX1SPmMRGpHESaXu/1+JT0+NfIivLO6kv4nkbfbhFKxMWPSI8H1BAqjd6fBNcZsm+zShmjmtDlpVcZIGHwcdACMng1ro1lJLLeXOjS6dJZxo5ltC0boASdoDYOfmX5jnoo71n6wkE9xKst5crvwyHUFMckh2nDh8HHOCASc5/Gm0uW7dxQb5n/X5HMeIbfbHDdW6yC1fBCsQSm08jPcentim7SbqKQAYyyHHqDkfowqe/trxrC4lzIy9TIxALAA5+vX1HABxUNtMHuTHjg7HH124P9PyrmqL3j2MK/dt2NU8R/hVi1ISJA3SqsvYfhVhs+WB7VKZ1WGToYpWYD5HH61pTyQHQLKTHzrkZHpmsi8nk8gRrjnrnrXSaHZRS+D5ZXAyA67uuK5cVPlUZdmfQ8PUfbzrUe8H+Gpm6WR5sihi4zlQT0rRayEwLBmUjtWFo8o5YgjnmuospFkhLK+fXPWuyOp881Z2Mxo2iQhTyvUY6itzwJceV4hgGTiRWXg/iKqXKxyYZmCOO54BqHRrhbbXbVgw5kxmuzAvlxELdzlxavRkvI9M8Q2jbBMg69c1XspFaHAf5gOgrfSJbyxDDaRt5rFktZLab/U5T0UV91y9UfHXOS8T4t9WikyWMo2n61Baq19cqoJdE7DoTVvxwyxmO42ZVGDYPPFaWnX9g2lQz2UMcfmDPXHNfOZjG1a6PdwEr0rE6hYfkj4OOcCoNZO7Spj6bW+nNLA3mSl+h+vFGpgNpl38pDCIkg+1eViFzUpLyOqp8LOShcAN/vGlWUbnz61TichT9TQrH5j718SeTcvLJmQnOeKKpRsctz2FFF+4rluyI8odcgn9DXs+h+Hr2f4d2PiazaS6Ub0uo8ZZArY3j2xjP514vb/KzqMffP86+o/2cJvP+HIjY5EV3IMfUKf61vQoxqNxZ6+VYmdCt7pwdheBcbWyDUfjLVNQsfDFzLHNqDWIXEsNu/RT169vXFd54+8CG3mfVvD8G5Dlp7NBz7sg/9l/Kud0l4J4fLcCWF8q8Z6j1BBrnnSlQkj7qlWhiKeh5NoZ0m3UXWn6BCJZQHWSV8tz3qDxJr/iaR1t9J0+KaQ9UhiZyo/CvR7nwy2k3f2fTdL0u6tFjaeJZRIzSKuWeNiGG04zgrwcYxmuvvZ7OXQ7e80m3aw8xdrwQsqGMjqucYI5yD3BrrqewUVLlvfuctGOIcnGU7eh8j6rrPi1tUTTr+S4tpWkCGN4fLPJx3FfoD4PgWx8O2tqDny4UQe+ABXzr4qhjt/sssjSyHz1ZjOyXOBnn5RyPqOle8aV4j0u8toxYToY9o6mues1JJxVjpVGUU05XuVPHIIs5nXkhSa+avifqkdrZW8clhdLqSXnzlRlFjwCJH4II+bHXPBr6b1Zop7dzuVgQe9eSeMre6jF5cacluLprWW3ka4DMkkb4+XAIA6Yz1GTiscDy+2akLFKTpKNrq/8AX9ehR8E+N9SX4bCSzvYIXiu1hV5DtAjbcDhjgDDbTnsG96vaP4j1ODx1o2m2uvadd3mokxwWYuXaEsyMA0jjIxkfX09apW1qNF8Jnw3d2EepQX8Yt7iO2Lb3i3giRRgkPtI44+Zc5r1W50fwZpXhKWC1+zpbpA8FgYNoljkK4V1xyGBOc9QRmunFU4qtTrOWi3100NsK506M8Mo3lLXbXXZHgnivTfiBP4+uNL8TSW9/ewOrJPaEfZreORWYIvAbJK8ZB6H0rrP2etDu9IuNah1BQLqdoZNyghWjwwU/XIbPvXcyeFX0S0i1C516/wBWvmsbeC6uLshvMdZdySHqeNzAdTgjrTPBv2qZ5JWaNp4DifaoByHbK+uOcj6mujGKNpcv9IwoQ9ly87ak1oumn66/cb+vR/ZbTzWOBjrWL4IgbUL6ebcUiJwxHBIH9Otdbr8cNxpRBUk7envWH8OrVXsCz5jj3He3qM9K4cPH3z2sHNKjOfU7GCOBoCf9VYQ/ePTzDVe5O9X1e+Xy4Ihi3h9u34mtSG2+1KslwBDYRDKqeM47ms65STWb1W2FLKI/ul/vH+9XonDTmnLf18vL1fU5e8jkS0nvpx/pE54z6ngCsKeEDzNo4VNq/hXXeIF8+9W3jH7uD7x/2qwvJ3zPGDj5tufqaiSsfQYeonDmZpeHLXbp0ETYAWMAnt0rmvibrEWkaLPJPIVQjaMDJyeOBXZWKG1maFssrKNhP9K8g/aNMsMenyLKqwSeYxLJuG5QCB+Wa4MPBSqJeZ81jKvJGUkYv7M8Ump/Eq91KF3KSXGxGPBKDpn8MV9k3VpviKs7Mv8AcXAzXzj+xfoC/wBkrqsg5y0g9yx/+tX1BX0Edj5qtZNI4HxzGNJ8L6rq8lvstrK0kmZQMs2F4Ge3NfGm68miNwbXz/NYszZ6k9a+7fGWnDWvDWo6RINsd5bvATjP3hjP518IWeqaZp8rwXGsRWV1GxSSKVhtLDg/TkVcVYxlqiOW9tYfku7AxEf3RmuZ8ZaykcGy3RRHju1dHrfiKTyS1qlreAj70MqvxXlPiW8lu5mDR+USfu1bZEU2x3h9iupQX785l5+h4r092he0VYmCoPmLLz2715RpEzpb7AMqD+Nai6hcMnlLIT2HHNJMbjc6TUdQ8x9gbgLt9Bn61c0e2t/7OkuJroQDbvJ35wuf8fTFc7pdjLc3C/bJBFDnkNkk/XHQV01rpmreMrqPwz4YsprhI5I1vbmKIlIvMcIm/HIXJGfp9ae5UYtux9T/AAqbQNP8LW2naddQT3wtlk8tZlkkkG1WZxgnI+fqO+R2rmv2r7Nb74d6NZW5Ivr/AFSK3tkOEDFgeueg6fjivPvAXiPw/wDB/WUubq7udameeWwuIIbdoobONZf3nll8ksCqnbno+Dg1c8Uauni34jSeINV1R5Io4/tOjaOr7xAJIcK7f7W2NXYDgE9eOSlh4U6FktF+p61TE2UaVRpN9j5daaYzrbTHLQu656k885/GtC3ODn1rLtcyTGZjyckn3NaUfRcLn2pI817s7PT42htVuLS0L3MdpGDP5gBiLA4IAOc8jg8HJz2rsNM0/QpdEt1Tw5JqUckYE94s+GRm4yWVSOMdCew681ztitv513LKxWG3t47eQIVLyFV2EAHJXoDnH8ODjOavW9ylqs0drcXOnrvVbm3kO9FGFG5VAzy24noACMGvQhCPLFLfrc+Xx3NOclF218/0Kd3H5ltcSTxXFw1tcmLzmuBLDuKggHdtJJCr1GDjjpzc167vrxJWtLSG4j+zruiNr+5Tp8xbzOCCM5HtkYNUY7rTXVYYrtoQkytFcTQL5Zk3BSGAX7vG4kkjgjB61VEljOLK0u5ojD9oaSaWUHYWI+4oHP3gAcDpg5GcVcmlKz1t2JdNyak1sYl4HneW2FvavJdqNjQrkbx8pIPXnHtzWJZJtvYwfveXhh6Ecf0rrdYltInnttOtFt57hfuoMhsEYCrj5Scnknp6Z55WCJoNWaGTbujZw205wfT8K5KzvZnr4GpzXaW5pscuqjk5qy/A54qpbndKWq8ys3T8qyPRKTrukBx06V1+hvu8GzwjGRK2ce+K5cW0rtksVHtW1o2q21hbnT7tMW7vv8xfvA+/tXLi6cp0/dPf4axdLC43mqysmmr+uxjogt90ajJDdPerkDSWKC5uJfL3fdjz9761Dq1wq6vdNaFJYmO5CvOM9/pVe3017z97PcefjjGegrppu8UePjIKGIqRWyb/ADNQXNrdIZA29x1APSp9EhNzeOsTKrKVIJHSsS8+z2OI4QvmdyKl8OT3X22SSPcV+XcR254r0Mvf+0RueXjLujKx7T4M1R/OfTb4CKZeEbs4HetLV2ktnZXTcvZs9a5+ztRqFvHc2a7L2IKxGfvcV09vN9vsvKuYtsq8MrdRX3NNvlPkai944DxLEl18kj4B6r7VQ0+6UyLDDas8AAXPA/IVo+Mree1uUkhieUbsBV64os5laIGYS27YwwdACPoa+dzKT9rY9rL4/u7l6OGCT5USdD9KTU8QaVdMzFh5RAz2NRwtaqdwluHx3KEj86zfGd432SCONl2S5LADrj1rxcXVVOjKTOyq7RZysR+TPuaIz19dxqOFvkFOjPX6mvjWeSSKfmIopitycniikLQ03VY765jRgyrKQGHQj1r6Q/ZckD+EdQjLfcuxx9V/+tXzTb5Ez5GMgH9K+hf2U5c2WuW3cNE4H/fQrtw2lVo7sK7Yi3qex65qNvpGkXmqXbbYLSF5n47KM18s6TqGqPcXetafJJd/bbx51TcW++Sxj45BXPTuBxmvV/2ptf8A7J+HH9nRttn1ScQ8do1+Zv6D8a+YdDt5/m+zx7WfrJvZT+YIrunTVRWZ79GtKlK6PZrvxtNYaQzzW7R67eRvb2NgEPnqzAqZnTqkagk/N944A7mue8Y/E3S9BEGj24a8ngjH2iOPBCuVC7SfXA5+tee6hnTbd4LbVY7cykmZLeYCSQ+5Byfzrl57aGOIslnNz3Ixn86z+qxso9Dr+vSu5LdnRav410LUiGm8MT2TLz5treMjH684/Suz+BfjhZZX0KeYkxlmtfMbLtHnOCe5FeJag21cEIntnJqDRLy40/U4L61YxywuHVh60qmFi6bjEqnjZqopSPuqz1ISEZ6MKz9ctVLt+7EiTLsKnGDn61ynw78U2viLRIZ0dRMAFkTPKt6V2Hmx3EBgmzjHUivnHzU6l+qPoFy1IabM4uw8WeE4pLXSo5pr3UbV/wB+9shdsqy4wx45BPfjZj69Fp8uo30V8sOlSQx3EhdJJiobBJIzjOPpXhvxM8K6h4O8QjWtKZ0sZpN0Uif8s267T/T/AOtXQ+EfjNq1tDHb39lbXK8AuGKH9ARXuV8ueMhGdB3X4nNSzyphZyVXST627bHrms614gj0eKzMtpAI4xGXjh3MygYwd2R+lZvwjlkg8SX6yTyytcRhmZ2zkjjp06Y/KuR1L4k2d9atI9nsPos6EfqQf0pPhh4y0+98dW1pDHLHJMjqA2MZAz2PtXNUwONhrUi7I1hmOFrJpS1Z9D3RUWhHtUfg2FGYoyqsSMTgdGPvUcknmW232rO8N69LaazJp62sbDAcMzkevGMVnRmoTvI0pyfs5xR6HNbteoI2JFsD93p5h9/aotQeOztSkQHmEYGKjk1u6jhDC3tiPTef8K5nXPG0tq/z6PDKR123G3+a13PEU11OGjCo5Wtp6k95CkFsNzfN95z6mucRD5Ek205LFvz6Vz/iz4sSQ2kmzQ40YZPzXOQfyWvKJ/iz4u1W8WzsjZ2ELOCzRpl8d+WPP4Cs5VYyTtrY9qOMhh6blVZ9H2shmQM/IUcYPJrzP9o+2N18NLy4QFprSWORT3AJ2H9G/Su18J3r3PhyyujJvkMKh2Pc4wf1zVXxdpQ1/RLrSWOBdmNWB9pFY/yrhovlqr1PLrNTi30Z0X7L2ky6X4Bt4pVZXOMjtwB/XNeut0OSfzrC8CWcdlocEUahRjIHtW+a+jR8zUlzSbKt2TsPznkH7vUfSvzr+IGga9pHxA1Vtf0qZbqW8l8qQWyxR3Izw6bV24brwBX6K3Az32jvzya5bxTpUGpweVMiyZAxu5Cn/HFN6bEp9z4Hj0Ge9Vp10GSTB6lRyfbJ6fhXMeJdFezcebpt1bO8nDPICpHoAK+r9S0ddK1SWBoQoByVx2PIrnPiF4Oj1zRQ1uirPCwkjPr6g15Lx9SNTlmj245fSlS5qb1PmHSIZIpf+Pd5MckA4yP8a3tG1PR7i5aA6XJ52D1c4J9MdjXtGmeAoLHT3uWtkWd0y4YD5eO1ef8AgzwwF8exmSJngljkYtgkKwYDk12yqyjByOGnRhOpY1/CPhK41C5Mt1Zg6ey4+yxStFuORjc45I65AxnPWvWvCLat4YFo+i6ToFnPBZCzaf7ETJKo2/Mx3Dk7R+ZrrPDOi2sFkm1V6Vdv7OGOLOADnrXkSx1f+Y9eOFoJ25TyjxN4Om8RW0Fvql1/odvcS3MVtAgRFlkIMjDqx3EAnJPf1rnrrw/b291fXULSw3Jj8vdGNg2dONuAOmOK9W1GeOFG+YVwOtagZN9jbxGSaeUCMIMsxPGAPrURxFafuuTZ0vDUk7qK+4+YtRsJNN1S4sWRh5chCkjGV7H8qv6JEsuoQLJjy1be+em1Rlv0Brvvjx4ZuNNuNF1qK6s7yzeD7BcvbyhzDdxszPC47EKy89D+Fcf4btprhbp7eJnl8vy41HUsx5/JQxr6Sjdpdz5rExVGUux0GhTa3eWTXO218i5R0WJy0Yc8n5sfeIb5gM9evWmX6yLBe28EcdqrSFJFaXdLgHoGAxgdG5IIxSQahJDp/wDZt1b293Hb7yoguGV0GehVgc54P0Hbmo7vzrzVXu7q3/0m4VFgiDqzOfVscc+4OfbrXowu221fufLKUvaNtL+vn+h0KzLfWVvcadDEdOSMebGyKxXaeR655H5+/PKXNlucAhIraaZmtkuZFQbR0Lc56cc8njBNNulNlbiSW1lB8tGUPGqbzgfL1+ZcAHqM9aguLfymDi4CmZDI7Q8bFIOF468Z/OslK0XyvUVGkqbbvuUybNJBELh4n5DcfMR0I557exOfbNZ0e6PUd0mAxQk/XPf0rdSyNjonnSt5XnJuBCCR3deif7IAJP481iPMs90zQwtHFkKN7ZbAHT6e1RNq1mephfek3HY0LY7VDHPvWpCI2AcniqFptO5cFuAcCpAru3yow9gKyPQLNxcqo2xiqDBpX6cnqcVcis2YgspUVKYVV1x6imkAyOzjgdSkAVwARITzSXN3Ln7/AD6jird7Ltg+Z8AVj+U10xZsrCv60Nslla6hdXDO2WPWuq+GckZfUY5FB3RoVz6gmuVnZSuyNSADgfSt7wNKtvdzlnVTtA5PUc13ZY7YmJx49XoSPUtMWLzIdTjuHSUARsu7Ibb2P4V0ZladRMeBjrXnVlr5sJmFuPN3D5kUZ+h9jW23iu3S2LXqvbvjgYBz+VfZ06itqfLzpyb2M7xdNNcasI7dMsgyWdsce1U7QRIQ1wiJJ/eDbv0PSqjvbahdFluZkkdiSZW2hh24zx+VWlhsYW23V9Y25HUh8n9K+axdT2lZs93DU+Smom3YtDKvys7DGTkYFch4rvo7rUSkB/cwrsB9T3NaeuX1rBoLf2XdGQSPsZ88njnA7CuROdrfSvms2xD0pR+ZliZv4R6MQi/SnI3y0xc4X6UKPlyDXhNHGPRjyfeimqCPxNFFhHS6xqFxq2rz6ldJAkswGVhjCLx6AcCvYP2V7nbrmrW56PbqwH0b/wCvXi7AKBl1J9q9U/ZimC+O5oyeHs3/AEIrfDN+1udGGl++i2N/bJvT/wAJFoFi4LRJayTbVOMlnx/7LXjFlYwXq/6P4bv7lvV7wAY/DpXtX7aVm0d/4c1NclWimgJ7AhlYf+hGvBbJmmTbIZGX0EhUH8q9dOx7x1Fnp19CrRJp1ho6E8u8okf6DGKp6zocUduZJbya5J98Kfy/xqbRbWxVfMhtog2ec5bH50niK7xCVIxxVsLnnmswrG2YkVRmsxF53SS8elaepvuZvesuJ41lzJyPSlY0udf4I8UTaLqts0MjRwGQCbAzlSea+m/DWs2upZt5J4xMgHGcnnkdK+RLfUWLrBaW6IWOMgZY12Gl6xqOmvaX0dyyzHduJbO7GAMgfTH4VzVMu+tJtaNHXh8e8O1F6o+sL/RbfVNNktLm3juY2AOxxkMRyK8X+JfgxtF8Xi80fw5JNpFzEksn2aNvLgkzh1OBlfXHvXX/AA2+KdldPFZ6m4ilwADnIJx2Newaamn31ubizut7vliPWvPw86+X1NvkepWjRxlPf5nyZqmhTNuWDT9ThHmSKSYWcKBJhc/UHPXtXOeD9TOjeNdJ1JioFvdoX/hIUnDcH2Jr6o8bJJZwmaGZ4WJ2F05xn2r50+JirJJCt5p6S3U7qltqNr8qyfNyHX+9zXs0cynirwlG1zgq5fDDJTjLY+uIHDwghuCM5rhfF0mvaZ4qtLzRvDd9ratEwmFpOqNHgjHDAhs5P5V2Oi2r2mnW9oZHkMEaRlnPLYUDJ+tWjDcR6vZSW8zREyruKrncPQj8q8fDUYrFKnU2vY7q9WX1Zzp+pg/8JnqqW+26+H3jZCByVtEf9Qa5jWfFazybW8C/EA57rpi//FV7tqNxLGm6S9MGwbsFlHT1GM1y/iXxALOxmkXU4m3AkSJKzKO2Rj09K+hhlOHnpynzbzevF6M+e/Httd3Vnp8ui+GdUlN7bGaX7fKIfsrCRkMbqBkn5d3B6EV51Pp2rf8ACQ20nkRrM9nuEFmrFcbj0HXpwevTOa+gPGyyNpct5NcSXAA3M7PhXIHUj3zyK8E2R6xd3N1dWaf2NYRG3M9w8iQq+4sYwEG+QkkgKGXgZPFLE4ClTouMVa+hdPGVMRK02e/fAvVlvvCPlCYSPbytG4BzjPOD6Hmu9VZPtUbRr8+8bBnndXiHwD1CxTxfqGn2OnjTrS7tY5YoNzHLRgKX5JxkHOMn6nrXuj7o2V+ynPT0r5mdF0aiifR0ZKdHQ9V0ZFjgKL91PlH0FXWwTjP4VS0Xd/Z8cjdZBuH0PSr38I4r3UfPtWdiCVJPVfy6Cs+8iaXBXgHkkDBx/kVpOmfujnvVW8VyVG//AIDzz7cVRJ5p450P7VAJ4Y/niydwTJbr1/LiuP0kLcK1uVIPIKnt7V6zrlvLJ/rGAO7dtUFsnHXHbFcDrWhzWm+7so2E4OVQ9ZeR098c/jXBjcN7T3o7npYDF+zfLLY5jU1lh0+508wSPg4XauSwPQf59qr+C9G1XRLeafTbO3N3PDIGe5HyliQQOhwhOQcdAeK7Xw22n3luzNcAyj/WCXAYH0IrUdbcKfJZJSP4V5J+lefLEVbJdj1YU6UZuSWrK2nz2a2kTahpscUjghms/M2Bh1HT39KqavqvhoaZcXFvput6lLCVDWtkpeY5OMqpAzjvWdqPiCG9gFnbzaxAIZW3vFAAF5GQcqfStvwYLi/uUvNP8QXIihOGE6A7x6DAGfpWtKPPNcy09DSdJqm5N2ZyFjJpusanb2b/AA28eQW8ziN7q7i8mOLPALck49cCsuTwv482tDpngvQvCizbolvJr5ru8JIOCrD5UPGfXtXv1/qAlVY2trwFfmXAHzN9AenfmsDxTpupa1oMsFt5thcb45Ipw5DoVcNn8geK9NUqcU1FHDCrOVuc8A+Pnw5s9G+Btrb2coluLC6iuLq5l6yMwZWdj/eYsBj6V4j4d0m4jjttPjiVLzH2yR5tyiJSMKwGOSAAQT/ePGK+uP2jIPN+EPiGKOIzeRCkrtyAu2RTmvkLSNQhsmgns432jCzxbsrKmeV74z06cV3YaKs3fVHi5zGtNWp9Ub1+bcQr5sWltEpeNZfNd1jJC/NsPctz1wxJAArHi0+0sp7iC6sdNYlwyXY3kYycL8vQHHHA64PSti81zTdR0P7BZWMdlPOQJZpXw2A3AHYdB17d/WK9mSY+bZzMpUAW6QyRhUkB3MH6c4yfl43HPeu129nt8z5OMaqjyyTRg3Wj/aLiW3sbESyBTmRJXaI7QcKu5crja3JOOCBioBpl+0FwNkemW8MBkfdkNnJYJmRhzjgYHOBgGtO2sor/AFq9tLrUxaWdtE0rwwTBFBHJQBuuD265qnq66HEsd4NY+3RSkrLBcTb5oyBngZOc9j696h8srKL08zpi5XUd/lf8R0Wk6PBY2jfbr+41G5i3CRCAkJI6HPUY+XGfXpxXLrDtX5sFuST6n1rVk1v7DYS21jqZljdT+6W3+TnGBlsdATxjqvvWXYtbXUa7XxIB3NctS173PUwKrJS53ox0U8kMyyIp4/lW7a3kUyBlAz3FZYRNuDz2PFJGkcLeZFMAO4qLnebDS5z/AAisy4v2huGXy92WG2pROsgG05z3FepL8CfFt14KtPEFsIZbudPMbTnG2RIzypBPG7HY4qJ1FHcuFOU/hR5VNc2r7Zbnczfwwr3NRXV20kflhEhQdVU5496s6/4d1rQrhl1PSryykHe4hIH4HpWGGllJVnHPGMcU07kSi1uOLZbbySfStvw1pA1CSQGXY8ZG0/Ws6KKO3jMj4LHpXWfC+2a4mupGZfvr/I16OWK9dXOHHScaLaOz8O6PFZ2ot4Y1lkY7pHZOprQ1fRYfsUkzWsbMq5+5kk+ldHodhK1uZobaaZFHLRoWH5iuik8NXR8O2+sSyPDvTzHtio+UZwCx/p719TUr0YJQb1eh87GlVm3O2x4Pf2dlIvmRIZYs/vAqksjepA5WoIL97eQWNw1tKrj9xNOmdh7Bu+K9J1nwvHd3XnQt9nuQPvpxvHvV7wf8P7i7v830zy2/ltIodV2fLjIzyc814+JwUqTu3oepQxiqRslqeNeIXYXctuxhKxNszCuFY56iqUnKN9Kl1SUTX1zIoChpWIA6AZ6VGc+Sx9q+Ery5qkmcsry1YoHyjjtQoygPtU6piPJ9KdFGdq9KwsTYroPlHFFWUhbYG/Kik0LluW8/6o9cjjH0r0v9nOYR/Ey1XO3zIpVPv8przLGREeuDiu9+BknlfE3SM95Sv5qaeGdqqLo6VIvzPX/2pvC9x4g+Gkl1axGS60qb7WFUcmPBD4/DB/CvjmxuzbyDtX6PzqrLhgrKy4I6gjpj3r4x/ab+GqeDdej1vR4Smi6k7YQdLebqU/3T1H4jtXso+jOQttaRYGU7s47tWPq2pNMDlsVlQ3LdAAfrUN0xYVbYWKty27POazJeHNaEvPTn8Ko3I+aqiMtaB5javB5bqjKdyliAMjnvXWN9kLH7TDLbuTkkLkfl/wDrrkvDuxtTETAkurKmP73auruPOaQLK0nyKEwTnAAwBXoYON0c1V6l2xtEkkgFvexI5k/1m4jYMgZPcdTXaQeNPF3hu/l0yz1yzvI7eRoVnWNikwH8SscEg+uK47RIo5BLG8ixMACrEdTnpXaCWzaB5IryG6+UNJDPHuw3faw+7+NbVaFOrpNXIjiKlH4GXbn4papFZ6fc61HYXdrevIjx27OZYdhAy6sMc5yME8A1yfizU5LPxVZRWk0cumXl1FK0e7cFYSDcAOqniqeu3kcl1ZSS28EVvYMzRW4wxdu2T6ZANcVdNJ9qNy3+sLb8++c5rz/qkKU+aJ6H1+pUhyyZ986NcfaJJFbcPlDLuHarl7JthEincyfMPwrD8CXsPiDQ9B1S3fKXdupbaeB8vOfx4rtU0+EKVX5snivMzOLp4r2ketmd2W1FPD8kul0eeWh0+81GaWfy53lJcB7zy1OQM8AknoK1ZdGe5RYbGw09Jn43B3baD3GeD+tI+jPY638lu11btkrDsDlOckLnoOa6W3haSLyYl/s2NvvpGR5rf98/dr62liI1aUakXufJYijKjWdOS2PK/jYsOi+E7iDzmmumGH2c7Cen414b8RtSmi1jS/DEMdvFZaRAsohjGEMkiqxY5+8cbQT3xnua+jPjjocyaNpRt1sI9PbUoknguSQJ3bITewIIUMQTz2r5V+KFwbj4law7Y4dIwVOeFRV4P4V5uLnex6OGjaLZ6J8NdZtI/GOh3a3NvFM9ysUyFgNwf5T/ADr6W1N41hmjOVCAg54zXx58I9Mtr74i+H7ORgGlv42OTyFU7jz64WvrzW23zMrSM4zgAdzXgY2KbTPoMtb5bHz/APFb42/ELTPGv9j6JrR0u30uNY08iIfvsqOZA2Q3txSaZ+0/8UrZIVmn0e9CAhjNZYMnu20jn6YrJ/aQ8OfZNWtdfTAM/wDo8w9wMqfyzXkm/GK7KE+eCZxYqHs6jR9OWv7W3iUKguPCOkyEABilxIuT3IGDitG1/a7Kxr9v8CBnAO5oNQ4z2wGTp0718rpJSO+QQa3scx9WJ+154UMoW88FarCTjLRzxyc9+uK5XxJ+1uLiKaPRPA0UbsMJLd3m7B9SqqP518z6rGWXcvUGqkYwopNFWSO81v4meMPFnjKyv7m/FgXmjj8mx3RR4LjOeSSee5NfXWm+Gr4PDdWN/cWzhfmAcsG/OvhC0l+zXkF0MZikWQZ9iD/Sv0h8F3EN/olldRMHjmhSRT6ggEVz1KUZW0PYy+q1GRmaJY+Io9bhF4kd1bM+ZZFAUkYx8wxz6/hXo1tZWcCh47UE9QFQVTigt8/vVkH03Y/Sp0jtc4iltkP+1kt/49RTpKnogxVZ1LW0J5o791PkwxxKepZhXP6xNNC+834laPqkZ4/Gta+0i3vExcXlwy+iTED8lwK5GPQmh1mWNY7lbRTkF5M+cO2M+laO/QMKoN6v8DE+K8VxcfCDX180Kr2E7MTwZG2kk+wGK+F7bcMSIzKx9Olfe3xhjjh+F3iaVo9pGlXAG5s4Hlngelfn7ZTt5EUqn+HDAjjNVEwxT1VjdjkZwN45Hem3LIkLN5amQ8LlQeajglR1HBVvTsfpRPj1qzz2ctq9r5cyttOTnJ96IVEaADBY+1X9fOIom/28n64qnbLx5jjk9KVxCTDC9c1WstxZ1UkENnNWLj7ppmgfNdP6FqqCu7CbLsdw5xu+8OjZqwpkZui59z1pl7ZjcxjJRm6YqtDHKcxtKdy9MirdNoSkj0b4GaCurfEvTknt0mtYC1xNGTlcKOM/8CI4r7thZPJC8cCvhP8AZ3uprP4kW6y3jxpcQvAqqv8ArCSCAT2HBP8AwGvpufWtatEuFt5iywnlzySMV5mMk4z1PawdOM6N0zvtWjtJoGFzbwyx4ORIgYfrXwJ4mezn8TarNa7I4HvZmiUAAKpc4H5Yr6o8S+Ktcj0DWZHuIUFrYuwOBknYSK+P7WCF7wPIg2ghue9bYGDndo5swagoondSGy43r2PpXrH7M/2ObXdQsbqCCSC4QLG0iA4kAJx+Iz+Vef8AjLTYrLxTq8FufKQXcpjhB4CliR9OCK6z4HC4jW5uo2eMGdfLcD7kqcjP54r0VGUJHlNqSPp3wZbR2NneaMqqBA5eNe2xuePxzXTG3STTo4zGrqqlXQjgqev9a5PSdTt7p7bUFAiudhWVR7/0zW+ly8ZEkMgBzwD0Psaq5nY8/wDEXh9rK6MMJc27ndCSCcAn7pPqKveIZ5PDfw11u73bWhszFCx/vuME/m36V2NxNFdMvlqQCQJE6lT3x6iuK/aIe2h+FF+rZQyTQrGo9d2f8a2xePq1afLPocqwtOipShu7nycTwc9yKm3D7O3uKrt27c0jMdhx69K+QbPPsaTyr5R5z8uKeJQIx9Oc1ms52HmgPn8qVwNeB1NsvPOKKy1kYKOe1FS2SzSVjgeu/wDrXX/Cm4Nv8QtEkzjF3GD+JxXIKCoY5B56elbvhGXyPE2mS527LqNvyYVNB2qRIg/eTPtkHK+lcX8avCf/AAmXw71LRolU3W3z7XI/5apyB+PI/GuzdgwHIxmkJye/rXuH05+axhEVw0TqyspKkEdCKleGN03KDzW78VNOOlfErxDY44i1CXb9CxYfoaxIFZlPTANWBQmi29Ky7wYNblyvy4NYl9981aQrkNg7R30LrkEOOn1rvN5mndmblmJNee7irhh2Oa7TSL43NusxhjyepJPJruwU1FtMxrrZmvaAK7ODyF/z/WpLkLImJIVBH/LQDr9fWorK5haRvOh2jacbGyelOzFJhYRMecKp616LaOR3KTRZOEjOO2B1qt4g0i4tdHF/KmxXbaBXS6Paq96qTebGQejqfWr3xRt2/wCEeWOGJmWNgWbbgDHtXLXtymlOUuY9K/ZB8Uwz6VN4bvLjbNYzefbA94mzuH4N/wChV9Jx3NuPnM0YB+YfNxX56/DHVLjSPHOkXkHmNi5VJETq6N8rL+RNfWKtH5dl508gNwSVTqNhyVOc47frXz2ZKcpKVtLH0OXezs4t2dztPFOsWkd9Zy292irvxMQ3QH1/Gt3Tr7TRCjxzRsWHIU8mvJL27sTbLZxssk/n8ozDccHI/DBr0nwk0L2qxR7IplXcEOMkeo9a9HJ69P2Lg5a32PMzvDTVVTjG6tuL8RbE694I1C1it0YNGG3TghcIwbAHXtXwfrl3FeeJNR1CFFWOSdhEFAwFBwOntiv0SDK8RjkwykYYHuO9fnh4t05tD8b6zoxBC2d/LEoP90Odv6YrfFKzOXDSvA3/AIT3n9n/ABG0C/bnbeoGB9G+X+tfT7eKNMmkYrI0Z83b86kfU18fJPJHNHJC/lyIQyODyCOhruPDnjnWlT/S4VvoYRJuO3DAvwCT0615OIpSnsezgcTCmmpnUftEapbXmhWxjlaUm+AUgcYCNXhzP81bfxA8RanrFlZQzRRwRW0pJSP+IknBP0zXMq+elaYeDhCzM8XVjUqXiXBJ2pWYiqqtzT2biug5QnwynNZynt6Vdds1nyHbK31pMaHuflr7Y/ZM8ZJ4g8AWmm+YjXWlgW04JwcD7jD1yuPxBr4hlb5favVP2WfE48O/FOyhmulgstSU2spY4XeeY854+9gf8CrOW9jqw1XklbufoLE6qAzcD1qYzK3A2H6g/wCFZtlcrJCOcnvkYI/A1YE6j+NAe4LYoOydPW5cGfXj0AwKytUjVZxO3zt93J7Dtj0q8swI4NUdXO60cjqBkUDpRakeaftG6omn/BvxG+FzJZtCPcvhf618F6TMyho1YgdRxmvq79rzWS3gqy0GOTbJf3QZh/sR8n/x4rXzDFp8dvA7qSz+p+tTzWZzYx++ki1bOpxwF+nSrMrfL61m274cru6Hpmr2crW5xSM7W1VrPcf4WBqhE+VB7Vq3ieZbSJ6qaxYmyopMQtw3yE1BoMix3TM5wOtWJImlxEn3m4FZdo22cD8KqDsyZbG9dagss+YxhR0yaS3kaW5UFeSMcd6hW3gmUHaVPqKjlg+zESpcEFeRW7bvqQdTYTXOmXMN7aSvBcQsGjdTgqRXTf8AC2PFcNpeWzNDM1z/AMtnUl04A47du9cfaX0d5ZrIuN4GGHoaaUBPqadSjTq2bRdPEVKSaiy7q/ijXtWZ5dS1SdkZFR40OxHA6AqOD1NVdLXzHbzEwF5HPSpdBm0WLxJatr9tc3WlxEtcRWz7Hfg4APbnGfbNbeq61oF9GItD8Mw6Ohfcx+1yTuRzxluAO/TPHWtKVOMdjKpOU9WxvjW4Y+JHeWEI93a29wrg/eDQofzrsvgjfKljd2bKjYuBJgnBGQOf0rz3xU88l3bTycqLWHYR2CqEA/Ja0Phndm38VmNWK+Yo6Hr60VSUfS2k3YjlGI2x7jpW3qOu2NlNbxSx3LyztshjhiZy7egx/WuW0+8KxruftXUaBua5WeVAFAODtGQD1we1YobNjSri7uJna40yaxVB8okdWZvX7pOK8+/aivVb4f2Ea/Ks18rL7gIf6mvUrX50Y7SqY/OvFf2ki03giEoxK6TqCrMP9iRcK34HA/Gorpum0jKouaLSPn2Q8r9aVun4ikYjIoP8P1r5s8poJPuUvY0j/d7jml7ZpEgPu9aKG6YoosKxs4+8M1e01/LvoGH8Lqc/jVL16ZIFT2zfOhHqKzp6SRkj7js5BJZwSdd8asOfUCnjkd81Q8Lzifw3psy4w1pEev8AsCrvXpyfavb6H08dkfG37Vek/wBn/Fq7ulTEd/bxXAwMDONp/Va8vtSuRx1/pX0r+2dpCy6NomuBVDwzvayHuVYb1/VW/Ovmi2XvngEGrTuNi3qgs1c9fff4rpLuNVUnIya52+GJDWqEZ79a3PDkg+yOnmfMHztPYe1YbferR0RsNIOpOK2w7tNE1FeJ09vJglT3B/lXffAXRrbW/iHYx3EiqlqrXW0HBdkGVAzx1x1rze2J3jHfirel6nfaZdC4sLqW2lAK74zg4IwR+Ir0ZNtWOZJXPsDX7ewtVlltPDvn3oJd1aIZDN8xG7oMZ/OvBPi7JqA024uNQFtbKVKQ2kTdNxxuY9yM/wD6q9N8B+PbXVfhvNbzGWbVbLbFLdf89MknemepAAFeE/GbUPM1iGzWSd2IMsrTOWcnoo9gOeAO9eP7Kan7zOxVIcjSRyOivLHexSwTJDLGwdHYgbSOc19d/DXUI7+w/sq9RpJIoxJBI6DDoQM4545PT3r5Bg3RypJERuBDAEAjP0NeqfDfxo+nazpU+oxhY48RrLuwWUfK2fbGfxFehFap9Dlnqn3Pbn0Czt9Zlu/swX5yUZRxg101jLK0kS2vM0fzqQfu49fbtVK6uWtp45MI1q4KszSYXnoTx/KrmjyrCkrwWs8QlXbv8wFsH2OMD9fWuOvldKlWjUlUsm9jsw+aVqtCVONO7S3O6VjGg3feIzXxD+07arpfxk1SRUIW8jiuRj1KgH9VNfXtjeM8ccKmRiqhSz/T24r5q/bGsdvjPRNQUAmaxaIgjjKOSOf+B/pXbj1y0+ZHn4J3m4niFveNkgbjn26Vo2661n/RUlKOMkDpgHvmqum2fnSKhKhXPJJwc+ldnZWd1CieXcFUx86lsj6jPSvG9qz0/ZaanLzRX16jQ3MBhKruYv8AKSPYdSfYc1nTWN7YxRG7j8syAlVznAz0PvXpLuMYK9O9YfiyEyaQ8u3cVkU59MnBP6041nzLQXIkjkEan54qAcU9DxXUQK3WqVxxOfcVbbrVW9X50PTIxQxohlVmUbRmnxxsI2fOACMH3pjkqM7c9Kmjf9xjPUYAPaueTC9mfcH7NPji48TfD21+23RnvbH/AEW4Zz8xKgbTz1ypB+ua9ginD4J618Sfsm+Kf7I+ITaNJMRb6rDsAzj96nK/mNwr7NtzlAQxp3Pcw8vaU03ua6yepqvqD5gcdtppiPwMmoL+T5D60XNuSx8SftD+LbfVviLcWiykxaav2ZcDI39W/U4/CuLsT59szIcq68ccms/x2gPj3X1yf+Qpc9f+urVo6CgS0jHPA4zSkrHiV5OU2zKk3RsjMOD0PvV+F9y1JcWrFmikiYRsflcDj/61Vo1lgk8mYEDOA3atou6MWSnv6Vz+Ckjg4+ViK6OUYXqv4Vzl1E0l/IvIXNUIv6Onn3w9AjHP4Y/rXPeW0V35bghlbBrsfDVoqmaVFPygID6nv/Sud11UGuzBP7/P1xzURl71hMmhYrjGaSba4JYnA7etMThcihsNyeRXSZiafLJbTuwbGecCtwXQeIN0rm9xWdfrWrGc4XtVQYmhzSKm5nGcnJrR01Ny/aZAAf4QO1ZcoBccd607E/uj24rWD1Jkani64SO80LH+rn0dFcY/iEsvP8qXwijp4hsrhTjEuCfaqPjTnTfDVxnlrFv0nlFdH4LtN2nQ3xXOyfOfxAqKnUEe86WocIdoAIHU13ekhUhUA4zXnmiTMxt0X+LFd7YNyijjApIGdFA4WIjJ5FeVfG6GOXw5r0bfdutM3kY/ijcEfyFelW53AckZyMV5J+0LqX2Xwi+OHmLWoP1Kn+Smpm7RZDTs7HzlZOZLWBj1xg/UVO3JX61Xs4nhtY96kA5YfQ9Km3cjFfO1Y2kzzq8eWbHMeB9acfu4ph7fWlY571kYilv3RGOfWikc8E0UIWh0Xy9kGfenR/fyowPamjrzTlPSskzC1z7C+HM4n8D6JJ62aL+XH9K6Bz9RiuL+DVx5/wAN9I6/Kjp+TmuvHJbOB7V7F9T6ajrCL8jx79reM3HgOxhXki98zGOuI2/xr5IhkxLswBnivsD9o0CbS9FhbBElzInTj/Vmvkua3WG/kt3wssUhUg9+a1gvdTKe469bzLVWwOnpXM34y5NdJMD9ndeysRXO333jWqEZb/eq1pjbLke4qu33se9S2/FxGferpu0kKWx0lscug3YNSRKrSAFhz61BZMPNRfmJyM7RVjYnmA/xZ4r1UczPpXwroEfhDwRGZYGa+v0F1OIojsi3D5UB6DAx36185fEfULfUvFcskcTJNGTHOScgsD2+nSvYbDxDeeNNV0KC9Dw7CoZfMyjvuyzAdOmQAc44ryn4uwmH4p64i7B/pO7AGByoP9a4pQkqlpdTSMouOhhxNsEbjBx6iuy8IaIt3Y3OrTxzNDBhV2JkFyDgcfh+dctaTeQ0ErQxybH3bHXKtjsR3FeheBvELWmiSaXb2YhM5O+R23JvbgORx8oHaujllyNR3M+ZX1PfPAXmXvgbSGvoG802qbvMYbvl6N7nAyK19kkl5HDDcBlZsM/QoOvzA9DT2sGtdFtrXKubeJY+eA20YrP/ALPAInuFbCnbGEOFUfh35ozGjR9kqlVNtdgyutX9s6dJpXvudXbrb2twY4bhPLZcpHv3OSOpJ7ZrxT9sa1LeHdB1Pap8u7khYHuGTP8A7L+tes2LSZs2lkkETu0cS7ss3qRntxjNcf8AtYaW0/wbuLryghs7yCX5zliC2z8PvClWcauGTirIVOM6WKaqO77nx9DqhWLy3TeFHHtXaeHNQtbqHarBZAMbCe1efJJHuClCSR/COlXtEWWLUoRCzF2kXb7Dv+leE4HqOWh6YVUjA/8ArVR1KFZrKWNlZQRj9eK0bbDJknHpUd1F+7dc9QalbkHml1DLDKySoV54PY1BuOcV0YvLK+0+5tZmEcyKXUHuQM8Gud255rvi9DK44DdUOo7kSOReSrZ6VZiAFJcW1xeKsNpBJPJnIRFJOPpRa6KMtm242kMpHPrnvSbvReoq02ha4JCP7Kvfp5LVIPD+vHkaPff9+WrP2Yk0aPw0huZvH2hR2s7QzHUIdkg6ghga/Q7w/d+fAEkGHXgjpXwt8EdG1a3+KOgTXOlXixLdDcTF0ypGefQ19u6fAtveGbE82BkpD1x6EGlJWPby+zptnRFWwdoGPXk1VvclasrcXMqJ8sdujDKxIpd8epqrK0TZ3M6joSy4pHXF6an58+MdFvJPiH4gkmjaGH+1Lk5bgn963QVPY7EQKuAF4FdH+0veto/xO1vTYYyHlkWcSEcbZFDfL69SM+1eax6ldCNNknljHYcmqkrnz1S/O7nUazqMdjp/lmF5DOGRcduOtYses3joqPChHTc3WqE15NcKqzzO6qcgY706GSYJiFFRf7z804KyINJ5cRcrtzzjdmst5FMzueOajnuJORvLD+90H4VV2+ZweTViPRdAt1XRbZkXl1DlvUnmuD8VDZ4iutv95T/46K9N0i1a20i0gb5njiUN9a858eJ5fiSbjGVU/pWMPjBlcjHyg8EbhTA3JU9anRd1hDOvJUYNJNEJE3xjmu62hkUm5mH1rRs3ygz1HBqmVdceYpXnjPeprVikrKe/NKO4MtSffFaEDbbRmPHFZ7n0q2WAsWB4zgVstCJGj4yKN4X8Kso5NjKxP/bzKK634Z6rZw6QdP1KEmCbdtkXqjetcx4qXzPBPhedQSgiuoAfdZt//s4rsPhotkmn2UGqWfyyLuWT2JqZJ3Gj1DwRMtzcxyM2VSMcj1Nek6WqjknkV5/oVlb6VqBt42DRyYkTB7Gu+sGBiXbgY61PUDRefyXQsvcDHua8n/aB8Ore6Bb6jNIY0tL145OSBskAIPHXlcfjXotxPm+ijUFwrbuP5ms746ywD4dXUx2OjMgI7CQOoGf896Jq8Wgh8SPmTSbCa3gnjs4FurQkOJLjjbg8hVBzg+9Q3Oklj5kMezv8rZXPoB1rXttSjtpxHIm7cdmPf0z0rSgs94P3cOMBUP3R9e5ridGE1qdlSjTmrSRw1zbXEeHliIU85qWW6EmnxWv2W3UxMT5oXDtnsT3rf1RL2zL3CwrOYBturZl/1sX99fesrV7CEQR6hp0hktJRux1KexrirYZ01eOx5GKwPs1zQ2MwjjsKKVF3cAHP0oriSZ59juo/DmqtwbcL9WFSR+GdTJ/1aAf79W38Wakzny7e3X6Ak/zpp8R607FF2bvRYs4o5YhGjfofQXwNhltfAMdrMB5kNw4ODng4NdyFLEY9a8y/Z91K4vvDOofamLSxXY427cAqP8K9LVuPlruTPfwqtTimeOftQ3YsdN8PSuSFXUG3fTZXzz4702F9S/tS0kG2Yb2we9e3ftgy7tF0CFW+Y3MzFfoq8/rXzVc3l1JB9naVmUfw10U37iKkveHSS7kmIA5IasC9GSa2jHst8/7NY8ylgWreJJmhSWNaGn6fdTyh4bWaVIl8yVo0LCNfUkdB7mr/AIZ0O41bWLSwhQma7mSGNe+WOK+svi7o+j+HvgtfaZbrBp8CpDEgiQL57Bl4OOSTgk/nURqrnSXct02ldnyra2jpMjMSUznK81Lb7ZrtVGcg4471KFkQMY7eVvQg8ZPuK9K+BfhJtWmv9Wu9Ee6tbeLbHv8AlVpSR0JIBIGeM969qTUFfscF3LQ0PAf2XSr63vtQdYoLWKSYljj7qE8e9eM+JNWutc8TX2rXKoJbqYuwC4A9APwxXrPxq1HS9P0f+zobdYruYkCIPkonrkZH4ZNeM2aZYbtx55we1c/Mqk+ZFxi4KzLwUlI1wFzzjP8An0r0X4Y6c2o+LNC0iEF3mu42mymQqKdzE+vArhdLtJJ5mkihkZVGeRxj8a93/Zr0WRfG0uoTEFbayPBOCkjEDBHsM1bqWlGC3ZLinFyfQ9qv9qzTNLIskQBOI87vyyP5Us8V6ts0EBs8ygNiaBgu0/j147VoSWbXFw8kiFkjHmHYOWwR0qpdXk89pJ58E9whO6JgixumexOcH8BXVjKjp0tGk/PY5MHTVSsuaLa8tytDevHJGk32e3dFCrLCpyAOgAYHH4YrK+PkYm+Dfibzg0oW2DKXPJYMpBra0m7WOxDiwl5IyYwpdz7sxzj6CvH/ANqXx7HF4YHhe3d1ub91eWMsCyQqc849SAPpmuSTqQoP2rT9DrapTxCdKLXe58wtuwQAsY9AKveGVzrkBLEBQTknqcVRzI4Jxge/FbPhDTZJL0XbZ8tMgH+83T8q8W+mp6bS6HfWinbnPT1p8kfHcin20QWEY5qXZx8w571iiTyLxDD5OqXEQGMOQB+NRpnYM1r+M7KWPW2lK/I7fKR3OKznXBA9BXbTXukSCNRnk1e0DVLbTNdt7ud2WFCQ5VcnBBHSqD/KprLvX3HH41dxNXPWB498MKx/0qcf9sGpJfH3hphxdTH/ALYNXjjdaBzVe1ZHskfRfwc8QWGvfEHT7SwnPmLvkJljKoFC8/zr6v0iG4mvI2jjbKDDtG/HI7Zr5F/Yr02S78bardRRRmSK0VEZwTt3PyOD6CvuTS7NbOBVAQPjnIwr/wD16zlruezhZqhQdupXjsXyWimLk8kMilv6VVuI7lpNiL5xX7waMIFH1rVu7pYgQzCE/wB2XIU/RhXK+OPGXhzwr4em1TxFqFjaWMQztibzXlbsqqPvMfelYqFSW58a/tsGzb4wwra7fMGmQi4wc/NufHP+7ivG4iCMDtxXQfFXxXc+PPHmqeKp4fs8VzKBBDkHyYlG1E444UDOO5NcxaEhyueCeDSPNrS5ptl2FsMQFBPqakl4UGZt3og6VFHwc1LHHli5GT61a2MyCfO0FsZPYdhTIiFlT/eH86ddH94BTYlZ541X7xPH1oYj1DTplvrA3FvL5hzjbn7vsRXAeOkc6qtwy43oFP1FGjaldaddmaBtrD76no496u+Nri31Cztby3TYpHzDP3W7iuSmnCeuxpJqSM3QW8yyliIzg9/emhmhdo8lSOlJ4XkC3bxdpF4+orQ1e1ZlE0S5YdRXrR1hc5G7Mz5bdmQzSOW9OelV9xEg7Efyq3FJJMuzaoI+8GOKbcQxsu9MgjqKTXYdxzSDaDU0gaWOGLPDfMfpVEbnCIM5JxWpZrunLcbFwo+gpx1BnTa6FX4daHBtHy394FwenywH/GvTNAs0i0qxtbq3zGIEEcgHUYrza+U3Xww0+dsBzq9yYh7CKHI/WvXfh9qX27wlZJJ5cpEagE9eAB/StZrW5CZc1knTYrK6jk3RnMefQjkf1rpvBfiOK8lezlXa4G5WB61zni5Y30mO3f5ByR7H1qL4fWskamaXhiQAfQVzqScmuxVtLnd+c7axhSxTIBUd6u/GzQm1T4TazHbsUm8kXEaqOrREMR+IB/SotAjaa5eTH3iWPFdjqSJc6DcQyD/li5xjgjac1o9iE9T41srNdRsY/tW797GCO3zVYt/tdlOtrLIyyf8ALGYn5Zf9k+jfzrj4PEGr2paSGTzYw5yrLkdf0rptF8UWOrp9j1KEQu/RW4Un2JrmvrY9JO+p0MF6l4yi4UR3ScZPAYdwa5jxRKdLnkhhjZbUnc694yf4h7etXtevra2KqiyTFRtd+h9s+9ZN7qq6jF+9y2yMqCw5I96G9C+XQ2PCui6bqmli5kvTFMrlWG4AH0IoridN+1pAUjtJ5Rn5Sg4xRXlVKfvO0TwK+Fmqj5VofTUS2O7bDaRKudu5FAA/SkvLd5o2jhO35uW46e3v71UE0iKF2xhV6f5zV2C6uVh+URqAcj5O3vWDkfSRs9jrPhiv9nz3ccmIw8Yxk9cHr+td4lxG8e5XBHfnFeEtqNxc6l5scpiYAI0gPKrkcAdOvt/KuiGt3lrD5jTJsJAUMfbJJ9KJV7PYlYdzu0anxr0PS9e0azW/iDFJiI5FOGQkc4P4dK+fta+HDQTmSzvvMXPCypn9RXsGseIm1GIWjbv3bgg7TjOOefxH51hXbM7gKM1x1MXUhU91np4fB06lH346njWq+Gr21gk3GLbg8gGudjs44csw3MOhNezeLLcfYX/3TXkd8cMyj1ropYqpU0bIlhKVHVI9R/Zg8NnUPGMviC4T/R9LQlCRx5zjCj8Bk/lXVftX6qn9maNoqYYzTPcyKcdFG0fqxpfhm9z4Y8IQWsKKxkX7RdbgVwx7E+wx27GvOvjXq02r+MYGmXYIbNFC5zjJJ/rXp5e1Oul2PJxsZKLkcP5DNGFjxGGYZAJ5xX0L8F9FutP+GNxeagHlgu5ma0hJYKmBjePcn+VeAlmVgqyNgAdq9YufjDcN4dg01NMhtbK0tViXacNlV4OR6n+dfQ14NwfKeNF66nkvxV1BdS8b3vlsGigfyI8dwvBP55rDgIjjdsHpiqjytcXjyu2WZiSfU1PK22IdfmJOa5aeiudEkex+DI7WPw/ptqY23yL51yXYEHBO0DqenbjGK9v+D0EJm1G+jVN7COMkDk43Hn86+f8Aw7b6lJDBLb2qwWRjRUBOWB28ZA+hr2r4E6nJHHrUMo2/ZSjBX4c8NnI+oArkwtdVcXZeZpicPKnhm2eqX6FbQ29rlLgnzJPLOOP7vpzWJLfTGTZdWkqyFQEiLApx1ORz+FWbW9b7J/pM0cF+7GV4pXC5zgcE+gH6VBNam6m3R+bdFfmzEdqADk8nk/hXoYiVeVb2PIpQOXDRw8KHtudxmzE8Xa9pnh7QLrWJZndYF8yWC2jdOegGc45yOTXxz401288R+IbzWbwIklw+4KDkIv8ACoPsMV6t+03r99Jr9voUlxIsEcQmlgEvG4khdwHoACB75rxd5FA4UfWuDHYjmnyR2R1YSjyw5pbsqvuK8mux8Kzw22nQRySKruSQPXJrjGbc/pz1ra+1r9nhRYnLR5AI6FR6V5827I7YpNndf2taRJ+8cj0z3+nrTW17T0hdjMiOmeGPBP1FcQ900rkyK3J7sRtUcYz/AI1HPGGG5MF1IJLDHOOmO/rWauaOnHoO1bU7jUZxJOIwA2VCdOmKpfe5qzLE905ljiiXy40DqHwWwvLAE9++O56VXcLF8r+Yh9CtehT0ijjnuQT8rg1k3KuJPmRh6ZGOK2D5bMxy5CqWOQBzXoFp408KTWscMzPFtjC4mt9wAA6cZqkkyJNq2h5CVyacqV66+peBrgZLaXn/AGoQp/lVnw/Z+Gdf1qz0fT7PTp57mVYo0RQScnk/lmnyeYQk5O1j6B/Yw8Er4e8AjXLqLF9rBExJHKxD7g/Ik/jX0HLPHHCTJkrjkAZP5Vz3hq0i03SLezhULFBGqIoGMKBgfpS6lqG0HaeB0Pp71m5Huuhe0V0IPFPiDRNK02a+vr+8tooxyREefYCviv46anH4q8WS6pcTX0elRKFtLeZ+MDq7HONxOfoMDNe5fGe5OrWkNnJKUheQlc9yo6/mRXlJsd0b2l3HHIi/KyuoYN6cVzVMRyTta5lXpu3s0zwa8kjurkW9oFVF+6MfePoKjk0+4t/nmjkTB6bTmvbfD3gXR7zxZFfWNsEjgVjMq/6sHsQOx6jFbnxLsYNN0JoYYI/On/iZc4AXkn8Biplik3ojjWHstT55jUnFWsbI/Wo4F+buB6U+5IAIrt6HMyjJzMadbD/SVx1p0dvNIpkSJ2QHkhSQKfZITMGHak2BPqccbRCePduzgkjBPA6/r+VMRmktGQDKuPmHY/4VM6eYfIc7QxBBPrUbRSwXRhbaNvcHKsPasYq24PUp2+yDWFe2WVYBIFUSkbgD2OOK6w4Zfcdq5qeNpH3FV3Ajaw69a3klDwxscgkdRXoYaV0YVVqRXFtDIS7xLkfxdKzb5vk2/wAIq3e3aoCrMT7Vm3B3oH5Cj9TWk2ugopjbRGVTMegB2/XpWqsZt9Mzty8mAB65pukWYvooo/MVQnzMp6tVzUSBfQQL0j+ZsU4Q0uDetjpL6Bv+FVaO4G2SLVrpto9PKgzXb/Bww3OkCxeby3WZgh9QcGuH1i4e18EeHhIuxZdRvQ656ZS3xXo3wZ8OWms+GZibkQ3Udy/RsHGBg1pNJohM0vidFd6OdPgmljYyRFgew56H8q1fCQcaTE+Ruf8AlXO+KWiOsxeH7y+iv541AjfJ4Rjng+vFdr4fttyxxqMRxKB0rgoq9WbWx0VElCJ2PhmER27PySflFdNdZOkSLjgrgnPIBHNczDJ9lgigQ5djniugkZv7EnCuod4SqhugYggH8665LQ5+p8X6j4WSxe6kS4HloS3y8K2D355rM0aSzS3uV1KIywIVMJ2ZPzZ/zmqMetX2n3FxatcLLHvZZLe4zwc84NSWd0stpNF5ccTGQMg3ZAXB4riluelHZFuTUrW6uhHbeYI8BRvOSR71BBbyXGoJbQ/dLEOcdPWstoJvPC243uTkbea9A8MaNLbRLc4HmtguCeD7Vz1qvIvM1udLoFva2djHBtBiUY5HIPrRU8c0aKMcNnkiiuFyfUDpuPL5ctk+3WhpLy+nj02zE0ryD9620BE9Bu9T6e1RPG0eGE8j/wB7KKMH8qNBu/7OkujFbpcLcAkPcEk7v7y4Ixxx+A4rmlzLYuE49zTtYYbORY1RW2r1Hyu7Z6c8Yx+fNNttTsYy/wButW1CTy2W32uERCCfmzjnG7p+tZ1zeSyqNp8rA+ZlbrgY79PwqnGrXTKbsOYlULBg4I/2iB/Kpad9Ube2ja0S600iRSNdTN5kpCqrDiNAOw79unqaIJFkCsCDn0qC++yrHK1xKsEO0hyJCuR6ZHbpx0qHSSzWyTJayQwHAj3HORjgn0z1xXLiIt+8d+DrK/Jci8XRg6bIV/umvJbDTxeeI7SyckLLMobHUL1P6V7Fr0bS6fJ6FeK8o8QXk2j6zbX1l5YnRNyFxwpx1+taYW7dluXi3ywbZ63NdRQW4hkd2jAAKbsc9zx3Pc15P8SJopfEwaBCsYgQAfif8azb7xx4gvZv3stqJQCM7MZzk9eh/wDrVn3V5cXVwlxeujyEDJU8Yr38qwkqdbmk+h85jMQp0+USZ/3rfMDg4qjrV4fsRhDYLMM1YkLMpdcEZOSKyNRYNjqcnFe9VfunmRVyK1UEhsgMP1rS063W71m1tyrFXkUMo6471nxxsq8qSRyMd66XwZbIryaldxsI1B8sk9fWuCvP2dNnTTjeaPT7fbahirIfKU7BgEv6hvT5Qx6jivSfgPbpMupXayRbrqZIWPA6AsVz9dv5V4faXDlCzb8ytwCScL0A/Kve/gzpt3H4Dku3hdBNPJJyOSgCrkD0yD+Rrzcqp8tZznqkmduPq+0pKENG2tzsNTuJ7yJoIbdpwAQwC8fj6fjXH+ONaj0Hwlc6pcNF5kUZ2LE3JbooyPU4rfhupFuBHIZblWxtR8uQf8K8u+OVtJrNrBp8d6qRRyF3UI2Ceg7e9enhoU6VKdWlJu5yYuVSpVjSqwSt17nzvfXU11dS3VxK8s0rl3Zjkkn61RkPPU11lx4VZXIWRpMdSiNj+VQf2PYWeZL2dFVeiFuWPpgV5l9bs6bdjnLWIySDcv7vkGrkCooMkm4N/DjgVYu7j7Z+7t4RHGDgHbjA9BSLBjC5ycck9hSeuwRdhgT5QyjcWTcF4G31FXNNZo0PnBGUAli3UYHQevWoAuU29c1GI8S/N06596ykrpo0jUIrqSRrgh1XOB0GOKSeRWwVXH15plxj7YyjrgdfpTH54z81dsPhRzSepLptnJqN0LGBkEs58tC3Ayf/ANVW5vAXiNCcW8Ep/wBmUD+eKi8NTyWeuQXKxCQwkttJxng9/wAa72DxdbyBlksbldmAxXaeatOHVky5+h503hDxIrYOlyn6MpH86+gP2OPAckGvX3inVrbFzaL5NrCwBK7h8z/kQPxNcNL4t0eMgSNPGxHQxGvsP4cabb6T4V0sWNtCZltY5JDkgsWUEt7g5oajujswMXKbclsdPiZodqI6HHGccj1rmNal+0XgsYpcsxw7KPu+1bWsXj+Xtu7acxdo4j1P1H9ao+H7cXWbqKGSzjYYERAYjHqe5rNnuU1pzS2PHPjI5tPEuj2SYeLyJDIRyFYkbf5H9K57UtKknsYLqzhMksiiNlXqTng/hXVfHiZ49cstOZoDHsM0TKRuJzhgSPTA/Osnwtqgs7RTeKdh/wBU5HBP9Pb1rz8R8bOGs7zZp6Do1toen+VlS4Hm3MoH3mx/IVxmuoNZTUprhj9nmjDRAHlFXj+TZ/Ouu8SXxZILKAq7XB3SNngKOv8AQVkXUEK6XcxuQD5JUHoOhyP1rBXMnsfPlv4fke/urJZRvhlZFOOGxWLqVrLBqSWEkZ81zj2r03wKv9spHd+Uu55GyR1zms/xppPl+OtNURhXdxj9OK64V5qfKzOVCDgpGjc2qeG/hxJCq4lkjZm45JPrXm+jwhyinqwLE17H8XIdnhRpCmF8sqTj0ryDQPnthL0XiMHv15p0ZNpsyxSSaRJqMA42Pux1z0H41BbxreFknm2lIyVYHk46AVvTwwiHy964x027qw5UBnRYTsdW7jHHpWyd0cy0ZFLb7JfLLBiAGDLkbgfb19fpUUt8sERQruwTitVYluCLR9iSOcQyscbH7An+6ffpnPrWWba2N+0N2pRiTjJ4DDgg/jXThZNtxIqLqZXmS3MjeXHk9z6Cnwtk+U/3h2PrWw8K2inaqqufmGcVQv41kkEkayKwOVYDg11Si0ZpouoRFKVTCMq87cgAjr/jRpksrXEtyMtITtXPcnpUN1dRmwG0qJW5dV7N0q/oDQ2tt5tzwoOR9aVCTluKatsbfi1Xj+HmjJM++aPUbpy2eoZIf8K9E+FmvaTZ+HLHzluvODM0piVX3AnpjOR2rzTWby01LwtbRxPIZlvJSVZcAKyLgj8Url7MXX2yCS33q0Y5Kn0Na1Zcr0JgrqzPpvW30a41nTtSguYpVnOx90eJYcDrjsOleh2Fvb2lrGkUiyKw3blPX8a8P+Fk0eseIrS3e1++rHeSSVIU5WvXrfRdQ01wbQPNa55i7oPaufDO6btbUutfRHR6dD5tw0jAsB0FaniaZbfSH5A8na5PoAeaZoELqoZkKYGTuHSq3jy1gHhbVL65Z/I+ySREA9dwx+ea3m9DOO58i+I/Dlrfajc3MNyD5srNhkyOST1rItvCe26BkmQQ9wCef8K6uKF/tBilEnmEfI2cbgOhq1HH8210+bHJxwa8F1qjb1PRSSKdnYWtmAtpAgk4+baSTWvYX5eQK6rHg4Yf1qIQMOqnHYg0ht8yb+jHkcdKzknuUmaVwDjcoGcZHvRVeFXZBHJMwkA6KeCKKm5R1bSPeOrKpa2J5J48z6eoqy21Szs20KPyFZpkWGPDtsjQdATwKrxtcXQLuWggbhI92C3uT+HSsttQ5S6JEldXkVxGOY1I5c9iar3OoJBG8pYKozk5qO6iMjtNLOc56mQk/wA6qyW8CIVL/KOfmkNCRSJIIZtSuIpp4XWJTmKE9Cf7zZ7+1e/6z4ZtYfhMLW1RTcWuy5dv4mf+I+/BP5CvnySNY0LbpmXGcB2J/LNfQnw1g1K8+GsV1qLSZuIdsKOfm2cgFvXIFNJODuXCXLJM8iu7d2DKVOMV5hrXh+01DxG1rqDTpAIyyGLGc5Hr9a+gtRsbeMTMwGQSOe1eXeMNN5+2bTtUnkV59CbhNWPZxKVSkzibvwR4VFm/2eTUDMANvmSDZn045rA1nTrDTngtYklaJkG5yc4k749q6S7ZY4SdrNjouT1rD8RRNJpiF8qyNvcY6ZGMfhX0WAxElWV3o9D5nE004PQ56+kgiBWCN5GPfoBWYgzdxvNhzuHy+vPetKOykuJhBbWsksh4UAbi30AqXT9B1ie4kks7Yh7dTI7MoIXHY9vbFe9VbavY8+Lida2gaOtglytsd25chWPIPUVnXbRxzPaRwGC3SRiyoCwx1CA/zrZ+GukXviiVpL68igtgdqwFCHDDqQFIxg5xmu48Q+HjbyLZardsNKckRymL/jzJ/jG3ll6Bt2445614uJxKqWp9T0qGDlFOotjzi0nMtzHGqSSNIQFVVOST0HtX074Zik8P6Jb+HYT595Fao12GLCPc5LEDPUAcZHvXy3Ibiw8TRWtvc27iGZH8+OUFXGc5Ug/p1r6Cvvi94Ms7q3kmtpmZXKxBlAOw9iASSM84rrwFNwpylGSUn3OPEOMqkYzi3Fdju7C6lSB47W3VUiXeyLJ8zMB3JHT05r44+IXjfW7vx7qci31xb28dxJFHHFNnauf7w+9nGc17v8S/jF4AbwzfLpt7c6hrFxCUgijiaOKLK45JwABnPcmvlKVRJBHdIOVba65H4YHXp3rpxk0oKF/Wxlh1ebnqvU655ry+iDSaxdSLjO0uehqtDY23mO0wmYgfIdvX9eKZa3lq1s0kWUGQNnerCXALH5Tj1zXgO6Z6V7ihbbICq4GOpHT602KKFt0zA7mI2L/sikmJcfIyjjANTRhWA8voAO+KVx2FWKJhtCnvjFRR2u3zDtyScgZ6CrCGGJGklRwCQFZSMdefrUvmKqFEXkjPzDv3qR2SOa1JGjvSDhflBp+yxaECITS3LcbeFVfxqzqtu1xqsUKNCjumAXfapOfWoX8P60spWSwkX/aJAX/vrpXfSbcEc0nqR6Upiv3V2jztOdpzjp3rVjlkVWB2YJ681gp5lhfsXPGNrFTkMP6jIq9LchQWUDDAYz2rCrD3rm0HoQ300a63A9ygmgTBKdAwBzivqjRv2gdD0n4e295HHdzahDMLWO2AQELtyGJOcLjjivke7YzTs+OnA9qsWzMyEcnbziuiC5Y2Lp4mVO6XU9y+IH7Tfi3WtIaz0fT7bRpGb5rtG8yUL3xkYB96g8EfHrxtoWivBvttat4UDbbmPoGB5LDBOGxxn1rxCUho3xzkYwRVzQ2X7SsTlPKk+RhISEGeAxx6ZzVh9aqdztdX+IGveMvGtlf69eQLtzCgiiEccEbH5sAfQdcnivZbG9sr/X306Jke00+0UykYIOfuA/hzXzNHHDb6kEuo2khBKuRkEqR1GcY7GvVfhp4g0HT5G066uHmimiKFmjKyMo/hbHJIBPSuHFRbfMaUaje7OvtdUs7+5W1tllhZnbyjG5AZf8Mc0mrQXFzo9y8V7JLAVdV3NuPoCD1yTXVeHbXwJHbO2haZMXKbWIt5uB6ZkGK5P4hahbaTa7YtNhsyy/u42YGR/TCLwBnuTXHq3sbPbU8T8C+L7rwpfNm1W7gJJaJm2kN6g1L4/wDG8mvalaXlnZtp8luwdSJd7bvrgVzDgmVsjncc/nUU65PHoK9X2UHLm6nB7aajyX0N/wAReOPEWuaULC/uo3hxg7YgpYe5FYmjTXMbJab8xZDL/hUfl7lrR0Sza63GLb50RyoPcUpqMYkuUpvXc6ghfIzMyIpA6nAA9q5+5mtXvP3E6SbW6gnkfjTptE1S5l8y4faO4ZvlWoE0+3VwjF/NV+XB+Xbj6ZzmphBS1TE9Nya7bzrlFRQVIw+TSajFljJKRhsfMFA2kDHQdsYq7pNvarqcLXg8+Lf/AKuN9pYd+e1df8QfBN3pVjHrGhZ1TQ7hcpJjMsJxyjgenr0NdFGtTpNRno3t/kY1L3PPGkKRBLhUY4wrMeGH1qm8qwkrE7h/+eY5WnNcKuY5Iw0foOoqvJNHD88M2444Urk11uSsSkNSFpJ0hUck7nq3rEm0RWa/iKfYSRwxyXk3HHA9T6U23hM0v26cZJP7uP1PaiK00GbN6qWnhaybB3y3ThfQ7EUkfm/61iC4Ecu+GQhSc4FbviD/AJEXTGGC1tqVwshHUl0iP/sv61V0TR4bq1W4mCHLHaDIV4qMTNRWo6cXLY6r4T642ka/b37AlVk2t9GGCa+tND1qGaBJEVWRwGBHevkmyihsxEUSFdhyFHA/XrXqvg/4m+GlsIg8tzbshw6NEWAPfBHascHVTbRdaNkj2p7q+vboQ2NrkA5Yk4rV1HTV1nw3daJdIyR3UbRy7TnYezD6HBrkfCvxH8A6l5dvbeIrGCVuCJJfLIP41U8Y/FDQNLnnsNIukvJ4SFdopAyBj2J6V11GlG72MIpt2R4Zr2i3Wi6rcaZdhfOt5GXOfvYPUex/rUKKUYDkHqBnrW74l1t/EmtHUJVjjnkRVbYfvYGMnP0FZt5bFFB85BOh3IDjmvnqukvd2PUim0VrpZGAaKdcLghDytSW/wC9CssJUkZJ7+9WYjDPEkimNc9QeCD6VYMKRqrB0I9QajUdikdqybmCn8e1FaMMUbKrxyIy47HIoppIou+ZDjO6Mq3T5galkZI13OU2oM7QoOPwoQQlsCSIljyNwNJI6EnLquMgYNS0IoWWydvtdyRGN+IoOOB/eb1Pt2p0tzFITGDG3HQ9zVl3gijMjTKI1GT6/wD16o2AW5LXk+0Nn90hb7i+p9zSsO5KS4YCWaNBwPl7DFfSHgXxJpt94Xs7aJwoECIF6YKjFfOk0QVdzMEXsC1atpfXI8KyS2108MlhdRGNg3Ko24HPsTjrTBNNnqnjbSZHvFvIJgIZDiUBc89iPrXHa9ZQyWjwjDqFxit/wL4oh8R6YbK7ZGnVdr4PDD1FR63ZyIkkYTAB646j1rjrU7O6PUw1XmXKz578Tpd6bNJ5kLG3Em0S7cg+2RWdo+rWNnqVvc6jH9otEceahXIZTwfyzXtmj+H5NZ1SfTWtxNZzKftAZcgHHBB7HOK4r4g/A3xTp+mzSaHGuqoX3eVH8sgXPTB6/hXfhJr3WzzsXR5ZNdCzaeF/CuoamW0x1azaISRNFKcc9Qcc/hXZ6B4d0sxJp9o9usLMBK3mpFHGvOWLNx2PXJzxXgnwztLuTxBcaFclrbzitvKk05j8lmcLu2ZG5l/u/wBK+0PBXgvQtI0yKG2tjcbFCiS5bzCcZwQDwOpPA7n1r1K2OkvdOGhgYy1PnzW/h/PpmtXOtfDBrjUNPtZSt0HnEoMnLEFsDnaCcjjt1zWtpfjTR9e0v7Dq3+i3UfyyK/ysh9xXveowyW7yNYXEllMQA8kIXn0yCCDg+teIar8L21DxFqUmpXouJLtTLBdywJ8koOCjKBjBHTp39a8yrUjU23PXw8J09HseO/GjTNH0i6sJNFvIrhblXc+W2duCP05P5V52lxL9oSVicocjmus+J+j3mi+LLjSL+Wze4tlRSbVQqcruxgcZ55965Jo2XllyK76UXGCTPJxFRTqOUVZFnWvs/nSvGFYzbWCoSQgPJGTzntWZaTGzuG258t1KOPVT1Fbmk3NktrLY3lqmyaRW+0jJkiAzwo6c1U1ex+ymNWaOTzI1lUo2QARwD7+tamJHcx20Xk3VncA+ZlvKH3o8HADfhzViC5X5SykgdRurMSOUEhQCvpVqCKV+AFQdyzACocE9xqTRu2jQ3Bby12gAZBPJrRghUKv7pPTqR3rP0XTZmmHkqZicBm6KB9T1rsBp4MQKoSy/eyeMd+griqpReh1U25LUxZrZXjQLgBWDHPO4+n0qN4SVLZVTnoMk9K2oYluC5WIFUfaDu46UsljKrZ+zoTjjEn/1qw5uxbijjdaRvORYkDOse58dsnHf/PNXo0uY4oLXUJrpw8e5IzMSi89GUAH8M1F4rhe3vEwuElHAY/dIxmtXw1pd9qEMss0O6Kx5lWRmDLuZV447ErxnvXpYdvkRy1ElI5vUbP59xJJfKs5GAD2GOgFZDPsPluuGU4ya9n1HS7OfTzZ+UHkPRI16HHX2/GvMrzQ5Rqv2WeWODJ2qznC/nWrjciMrGLsWX5k4c/w9j9Klty0bh0JVl4PqOxq7Nokkd61pb3MUygZLocqPbNLc2NxGuZE/foOcfxr6/UVPNG/KA3UrZIZ/ljdYpBvjVmBbaeRnGP6VTX91LwO3T1qwrIw6YPrmplSOUYcACqAuanG2pacNUWOVxGBHcyyN1k7AD0xijQ5FmeNZGIuI3GwhgPxBrNAeMsvLJn73Y1LEsOc79o9KicFJWKjKzue16V4z1yDT1s4fJBCgeYQWP1xnFc1e29zeXE1zdXEkt1ISXkkbLN/9b2rJ8I3txNKbaeabylA8t9o59s45roYVnnlnjkuHHlMcFMDK89fevOqR9nKx1Rk5K55RqtpJZ388EgxhyQfUH0qpJH+63enGa9V1PQLDUgguDO7L/HkZH6VTXwTYrIivLO6g527VH511QxMbamDpO55zb28w+WSGQcdCK6DwNZ3DXc8yhlThenWvQZNLtJIlja3Z1Ax0BxTZ7b+zjbiHctoX2OOF5PQ1nUxHNG1jSNG0r3MO5sW+22MW9UjaZQZJ2Pljn+I84HP4V0uqfDvVLW8T7X4X1SOFi7yz26eajDsFK5BHPWrN7p4bCyI+GBG1s4Priruk32raNCYtL1bULeEdIluW2D8DwBWSrVYL93b5kTpNu9zgL7wPrV3dsmj6LqIRev2iPZj86m02bxL4aW40u7uGWGdcNbqDIQfUf3TXdahq+tX6D7Zql64PG3z2C/oaxLmx327LGvzOOD1OffNZVZVK8eSrawRpdzE03RfC0khuNas9UuZG6qsaKCT9DV69TwJpUS3Vh4TnmdSMG4YAA+p5PFRaZvkskDEpLHmOTDHIYdaS6tdwKsu89eeaydDm1cn95XsonBeIbK6vvEF3ftaIvmyCRIU+WNeBTE0nUmPmGQZx90cY+ldctjd3N1I1vbySRxIPMIHCjtz0H0q5omn32sy+Tpen3V0/okR9M4z+Br6bDOiqKcpbb67HBVbjJpIzPEGlfZ/hHo9wQT/xNbtJgq5OTHDtJ/I1naFDFHoYtzOvOWBPBB6iuo13UG07wnJ4b1bTNQhuhfi4iE1uUBQxlWHPuFrL1fQZ9H0zTZbhcR3tuZ0yM45PB/DFYY6pRlGPLK9zTDOSeqKU2pY092JHm42Yx0apfBEV1BC/mWXmxTZYFhwKradZwXkiySynys8hR6dK7bTYbaNES0nwMfMOtZ0KfKrl1ZczscrrWg2d00l1GrQuM59R9ah8DWv2ee9ikkWRHIOCcc5rrNaguLWE3IBCSKRkH7w71l+G7WOUyTQ8Mz8g9uOlGJlaHLfcKK94v6bGYbvyd+VbmI5z+BNbaQM4LBlGOp3VHDburqwVTk5JxirjROAHjcKpA4z1FeYtDrRVWPyQSzAemTU4VZAWWT5umCaXY0ysisMMPY5HeotPglguBFNu8vOY8kce2aB2GZ+ysskOGSR8PGG6H1FFXlhWOdnklXk9jRSa7FJj7aKRpvt13DiQg+VCF4jU9/8AeqRTMZGIhcDoGPXHpWpcfZreB5pViSKPLNuXnFUraOSctdSxARsB5UYX7q9ifU0r2EiFhvKx7g0inBIXtSrGfN2KoY+pHpV61tY9pUwruycLt7/1qQWcTLuMI5PcfpmnqI5vUYrjULr+z7fhVwbh1bnnnaPQmt23jitNB1K3MJAniXYqrkswcHB/DNTRwW8KsPLBz1IFZuqLEZIrO1TMsp54x5a/3v8ACpaKTKvh3ULvR9bgvoIztjceYg4yvf8ASvfdP1nQb3Tluhc2s0DLk7nXj2OeleMLYxQxRxGBGI6sw5+uajNmibiLeEdshBzTsmtSoyaPVdU+Kvg/Ql+zWSWryE8LbKG3H6jj8TXEeJPip4n1WNo9Mkt9LgbP7zHmSfgBwP1rmjbOhyIgEJBVUXrUs8MkMbTSx7EVNxK+o9qafYTdznpLHTZL6K9upkuLzzfOMsygu7k5JPHPPY16X4a8f3WmbV+0SJGcL5ZVnT8O4/M1xWmWbyQvqV1E/mTcRKf4F7fietX5YRxIZAydOoGOKlx5upcJuGx6M/j6GSQ3E1xZspBUA+YMHHU4XkZrD8TfEi2WweG1R5pGRkPk2jt1XA+ZuByc8iuQjhEZVTIm0/dGRz9acEhWN2My4zgru/Kkotbu5rLEyb2seS+Jhb3WrTy3VlNHLI5bIkO7n1z1PvXO3FrAswSO62FvurKOv4ivYPEdjp+oPBYhUMkjeY8gA4UHnntUj+HdBbb/AKDahlXcuSOR6V3RxOlmjzpUXfc8XmtpoBmSElf76nIP4ioGI2FAuN1etz+GtFnYxxSC1cHDbJAAfw6VQl8EWcc67b6Erz8xRTk44xWixEbakOlLoeaRQmQYiV5HP8KrmtTT9Pe3njmuMeaD8kA+Ziff0r0C08HxlW+0auY4c42x7Uyfwqx4b0HR7fUr2/d0Q7vLtVlO7CDqcnuTUTxMLWQKlK+o3Sbf9yryW0yhhwNoI/nxWqlrmN8QSjIPOBjoa1B9jVAPtULADJ55qQNbFcR3MRwuD8+AfpXFdM60c5p9hJa2ywSQSeZgl2XaQD6n8KW5hVUaR4ZlRBkkBcAc5PWugVYDdGITQYZTn94CCf8AIrP8WRR/2K4gA3TYTaD2JwT+VLTuM4/xJpf2lYJjayyIrBgGG3etYt14outO1K/Szsmiiu7QWk/mDOeB84x0PyqfqK9VeOzKiH7TG6IigZ7AcdKydT0DTbpmcqgG3rjiuilWlBGdSnzGfoOs2dxpMYt3jEx4KZwSaxdc0HXtTlIWKCOM9gR+prH1fw3LY3bNb+bLESdr2+T+eM8021vL63lCC51Pjjad3+Fd0asZK9zkcJLoT2mk3mmanaW90yujFgFTHUCusOlWs0SiWznkz8wZXXKn161iaJcXFxd+XDpk6rt/e3EkbMWGenTiu6t4/Kg+YS5Cg/6s9PyrjrzXPdHTSp+7qcVqHhJ2YtHYxzcFv3jKrfmDUCeE7uP7ugRyMQSP9IyMfi1ekO1uojWSTZLIwCbgfmOM4FSpuDkKJScYA24xSWIkN0Ynn0fh6SO3lm1K2eKRVyiwFdqr9MYNFv4Rmwk0cemtvwysykEZ9eMV319ZLdQSR4dd6FFPT5u2afZwyLZ20ctufMjjUEheAwHueazVWae43SicZbaDqEN2Z7q6gfYMRokZCitSxsJYbqa6eZASuCqISCfz9q6LyzI3Fu5PYbgM4/H1qJpi8s8K2rNLEv7xQQcA9KmXvO8mWlZWRntZyIgZnTcVBJWPP9aqMsx1eO0kkRo3TzA+0ZYDrW+qTlxtty3TGX+7x0rR0gWK6dqlvqduA8kayWkiAMY5gecHqMg89qhxd9BrzOfjt5l3MsnJIx+7H5iku7VruExzNvQENjaOcc5rRSG8G1Wt4gMBmJkycH8PaoT9tEZY29vsHdZeT+lU1HqK5Ue2ZgqvM+P4cYOB9cVHc2832OTyZ3SUKdg2g5IH0q/bNJdW6T20cXlkkYaQjkfhUjQ3BjbdDBnqCJD+XSnuhHP2Ek00CFpG3gHeNoHIHTp1qGXf52zMmST1I/LpWvaafcWjT+TFbvHI+8Ak5H0/nUotbvYFjtbbOcsdxpK9gujnmsvKuZX+dHkwZDn5c+uMVXuo5zGWikaSRVPyggDHrW9fx3FvDC8kFs3zbGdSevbNZOtx3drFbSFYliuXkiyOgIUZ5/4EKcVeXKKUrK5zcU941pL5EkzjA8yPdgMPU9jXe/Czxpa+GHnsZopRFfANIyy4KY6HB4PpiuYHhxlKN9piIcEghxwPeq/9g2Rik8q4DyL0CZJJruqUYTi4S2ZxS1PSvGd+msQxCK8ttU02ZhtZgCYO591PH0rzz4xawurarbi2jaO3gjW3tl6bl7titHw74bvLHT2luHMb3Ei+XE65+UckkZ+lReJvD81/MLf90jAbopFU815GHwtPDzve6RvCHu+Zy+i6fM1vgRt5fdWXA/xrdTTVjiEixyr3+V8j/GqNsfFlsnlxxw3CISAzAAirdpa+Kbr/AI+nt7NAOSvJr2/rFO17mPsp32IY55dSujZwxyYQlW53AiuksNFhtoxst1Bzg7h3qTQNJXTIGk+0u7yMSzMq7s+9ayNcgttuJCGIwNoxntniuKrW52dMKXKipHapApLRqz9D071Fd25jMN1HHu2AmSIrnKeo9CKt2MyziSGRpEuoyUliZhgehHrVlAu5T5kjY44bg1k1c0GxwxvEk0EYZWGdwAGc04wxs+9oxuyThVAFSQQwpEIV8xRzwrY5pDFHuAV7gOOWzIetFvICCa3Quu6NDjjO2ijUbOWWEfZ5JXlT5jEXOG9R9aKG13FqWZ7fz/8AWTvMqHcAehPr71IkUjL+8uZgMYypHHpUZkumTb5cKnacbZMkHt2pVF/JDIgWIHy8qS54P5daeiFcq3P2prsW9hcyKwZTPIzAhBg9B3PWtFYpQNzXMwGOnH+FV9Ns7i1tAoijkc/NJK7febj2/KrkZmZWd4oi/GFVuB/9eloOz6EItskb5ZmHGDnFNisoULsDIHc5Pz0n26Y3qWiwQtIRuY7iQq++R19qtL5/L/6MoPUfMSCe/wBKEkFmVWjt4w8k8svlIrHLSnAGO1U9JtDdWpurvzPLkY+REzHKpnqT3Jq1qljJqMPkzyRpEJAzKq9QD3NWQ1yE8sPCoHyqDGenbvS0ZSGJDFwEjwAeAeeKjENtLFkp8oAyPelmju423G4gQqNufK+U+/Wo9Pubq7doYvs3kRtzL5QOTjoO2Of5U3ZAIkCq6/u4tu37rDJ/Cqmur/ov2S3jj8+5cJGNg49T+ArVFvN55kjudpxggRDH+earDTZP7Q+2G7JkSMouIxhcnrigY+GygtrdIVhjO0Bc7csSB6054o1xuijKHBZdoxSzQ3RIB1BwMjACL1qMQT+ewfUmKoMnMa4NJIB/2eIDesKgkZB2dqf5SGUx7ctnGcfp+tU9Jmvr6Jp3vvLhLkREopJUcZyauLDdKGK3kzH+DAUZ/ShSBoyru3F1raWm1TDYjzJTtGCT0Hv2rT+ziQmQKg2juvamJpcdv9olhluEMz+ZId65J/KlktTFEJTd3TeZxjdjHPcYpKy3FZizR4+YbQccYHpUctuZkdY41AbqAo65pbqGO2t5JvtUsmEwFaTv7/pVOA3It1ae8l851JZQ+MDjA/z6UOS7BysvC1QlcxI4H4Z9/wBaztJV7s317CiIjTlQCpCpjggfkKsW/PyySTg4PPm5HJ5qWGOOOzS0gllhUHI2yZ5PXtSauwSsSW8MkJ27UAXptXGc1aK7hkjp6jvVIW0sjMq3t2WB4ywGf04qhrF1e6fZzyLcTvHFj5iRkknp0pvRDNxoznheG6YHOKp+IFa30e7aXIAiY4zjPYfjUttHJJZxSyXd2DsycNjsP60ptEuI3iurqd0cEsrSdfrSbfYdilott9n0u1ihUsqRL8wPX1xn1q0tqFXLQxuQ3JB5P1qT7FarGxaS4JzwBIcYGKrtZxM6/LMQegMp/LNO7tsLlJDGcMIYlBZudvHNQT2rCZRtOQBvAJ4qpe2m17NLRpFkNyq7fMbke9XJIbdZJVayj3Ly+4E+vNUmDVihrlusmp6IVbkXGcD+Hj+XFbxWHdjzIiM9Aw/nVEwWrR5WCEiPAwyjH/1qdB9laP8A1EQZep2Y68UJPVhdF2eKNSQZos9iD196iWaFZG/0qNZNxVlLjOO4qO4kQRIyxq6g7BgDgAe9VdbhRrnS7p1w4n2vlBg7lP8A9b86NQLwms9m77XFt7HdwKqQXVlDqMkcKfvJF8xpw3DKFwFx9efxqy8ccy+YsCdcLtThxTjCykBdoAA7jOfTH5UNNk3GR3Vm0bP9qRckYywx09KkWe0JCCdST23cD0qaAyQxN5a5DDkH1zVaaNpEXf8AKSOSBTaDmGSX1qo+W4jLDqoOST3PSlSe3kjA8+LlvmUcAfnWY1u1nrttO4MUc+5HIOcn2rYjLLDv2llYc4HIIPX2qU3sNMztKa3tTeW0zMV83fESD8yn/P6VeN1Z5VEuCw64CE4pbt5HG7eZVYjeSOcimQ7pJyiAhV7cg0RTQCPc2KqP3obI7qeKb9rtGceTOrE87cEce9WrlBIS23CdcYPAPU+9YUTGz8WKDhY50OGPZgacpNCtYm1EW9xbmFWcl+jbDwcdfzrktd0291K0ikVLlZYx91VO09AT+grvUgkjYuGyu4nnt+FSRovDLzuB6GhXvcTVzifBV5PoZeLxB4GGuwt92QsUkiPoD0I9jXY2fieKJSmk+Axp4bj99KCCT7KBn86sorPIqNwOVJbse30pAORwCw7elTUpqbvL82QqSWxSbUPtoW5l82WRvkBVNqp/sgdsVV1C2N5CslqrLPGwaP5uPcUk0c+n6i23P2S6JdtxHySDGfzzmrkcMioIyysqncCD/TtTgklZGlrEEFqy2YRQyyufujGAc80klnJ5p3wthm3ffGD71eVApKsB5gHUUXTbUMbFA/oW6j2pqKG5MotawfPIqMrL0UEHPHapLB1uIlmVf3THHXr9fSp4zb8faJE743MKzYylpqqwIytZ3ZJ4PCt9fenYV2Sy2MhvFvVVAVXa6k5Dr+VTCGXGVjiUEjK+aTz+VWQ9up2yTxZXgfPxmmM9ujFZLmIISP4gQD9aaSQCW0xWQiRYyuDjaxJB/Go7u4mt4HljgRyoy3zdvypTLaxyOS27ePvKMg5qP7VbHcfNCMBnackGi12IltZpp4VkjW3KsByGOaKq2hjtZRGZBJYytnKfwMOv4GipT7lly3ntd6qZot/OTuxgetTLPZgM/wBsjC8Dcr9TzxWRr33YP99f5CrNn/q0/wB4f1pSm7ENF5NQsiAouowAccMTxVXUNVtbe0lliljlf+FepY1cP3Vqmn+vvf8AdWiUrK4inpstraxvNd3Cm6uDuldVOPp7AdBWkuoaexws/wAwPQg/NnsBUNt2/wA9xVO7/wCR00z/AHm/kad9AW5rx30PmgJHNhhygibC+ueKFnhMgfy7gnJ4MbHH51Yt/wDGlH8X+6P51QzP1RpZbLFjFN5jfKJWjOFycE/hmpNNaGzt47ZYLorGOWEJAY9z/OtS0/1kH+9/hTT/AKlv9x/61HUa0Kv2iGSbYA4ZslVYYJI5wPU09ZRgYt7gDPZRjHvWPqn/ACM+nf7j/wAq04/uf8B/9moV2NseXJQP5MxzkkADj9aq3yzSae8FpHMzOQu4kYAPXvV2P/j3P+7/AFph/qf5VXKLmK6rDaQhI4ZZFjRVVUTsPx9TQb22ttoaC6WSdiqjbkk+lPu/+PNv97+tVG/5DNt/vpWb91FKV3Y0Fk3CMG0nEnYbl6+vWiV/KhObW4MjNjaWUbh/Sq0v/H8n+839a1tf/wCP7/gK/wDoK1VtBcxz+rwz31mluti6bpF80s4+6OTjB5qSUtMUlW0MwwVLB1UHir95/qz/ANdB/wCgVFB/x5x/7wpWBsoajeR2oH2jT5kSV18tIWXB7YNaVvGxKNJaszlMBWcfJ7fWqut/8f8AYf8AXYfzFazf8fEn0/oKSbbYFLHysslu6t1yHXHX9elZmtWF1eWXkwWo5mVpd7ggqP8A69bk/wB1/wDeWnn73/AjV2uguVIJJDu/0Xy15IVnBGOPyp91MtssDNGXLuEVlIHzZx0/GrMXVazNa6Wf/XwP51L0GpFoyxmIQxw7pASCC2B07etRSNJ55ZY4hvGSgfPPryKisv8Aj7j/AOvk/wDoQouen/AP6mtEjNzdyK6tWup7HABljlDbACS/UbRj3Iqa/Nx5nmLHbGNsx9T26nH+NU9N/wCWH1H/AKE1Mg/5CafQ0uUOZ3JLq7mtvLzHAY5ZdvAPJ9eOlXo4JnY7tnlkZH7v19Rmsaf/AF0P+8tdLF9yL/dP86l35rFIqi2mUgR3UKSAAK3k8D681HdWM19EiXF4G8uQSArEFORz6/WtGT/j8k/3P6U8/wCo/wC+f60SiNbmeyyvBhbo4Uk5Ea8D0qhr97daZppu4pFc7lEkbqORjrnrxWsvSX/drI8bf8gW7+i/+hCiasiWaAWa8iikW6kQMisdqKMZGfSllt5gpKXsxIXbkKo29iSMVJpP/IMh/wCua/8AoFTf89P9ymh2M2605bqCOOa6ncIdyEAfeHQ/Sn21pICwN5IMA7jgVpP/AA/Vqz1/1x/3B/M00luBXv4buO0kuYLp3Mal8FVIbHY8etS26Xl1bi4+3bfNUN8sa8HHSrVx/wAgyf8A65t/WqfhD/kA2n+6KdriY9rW88sb7yTJAGNqjI/KiXS45PKmdyZI23L04wPpWpf9G/3Vquv3h/umjoIgW3YEsZpAQMAA5z2IqLULaddPkktXkWdF3RkNya0E6J/vCiH/AI9R+P8AKk9hoy9ORbqBZmacllXA8w9e/wBasrY2kbIqo2zJ3MXJJqn4c/5A0f8A11b+dbJ6D8aIrQZRfT7VhtkXOf7zFvp1pv2O1JzJboTn1x+FXX/1h+hqu3+ui+tOwmV59Pt5Ld1hxCzg/MOx9aqaY1ncW6vJbI08ZKMMDqP6VpS/cl/3RWFo/wDyF9R/3h/I0no7guxvJbWqxOVtIl+qgiqxjjZgqxxkgk/Ko49qlj/495f94/yqpa/6x/8AdqkribsSXLRKBiFWXPzcD+dOube3urZoWRVjkBGMcjioD/qh/u/41bi6H/cFJoa1KWi3Eio1jenbcwn5CFwGHY81ZghOPNkA39CeOai17/kNQfRa1Jv+PeX/AD6VMXoUyjPH84cIeueRjPHeirK/6z/gIoq7CP/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A2EF3C3E-3E75-46F4-B9E0-7EEB1CC6A17E}"/>
              </a:ext>
            </a:extLst>
          </p:cNvPr>
          <p:cNvSpPr txBox="1"/>
          <p:nvPr/>
        </p:nvSpPr>
        <p:spPr>
          <a:xfrm>
            <a:off x="-1" y="828021"/>
            <a:ext cx="2298033"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800" b="1" kern="1200" dirty="0">
                <a:solidFill>
                  <a:schemeClr val="tx2"/>
                </a:solidFill>
                <a:latin typeface="Univers"/>
                <a:cs typeface="Segoe UI"/>
              </a:rPr>
              <a:t> IN IRELAND </a:t>
            </a:r>
          </a:p>
        </p:txBody>
      </p:sp>
    </p:spTree>
    <p:extLst>
      <p:ext uri="{BB962C8B-B14F-4D97-AF65-F5344CB8AC3E}">
        <p14:creationId xmlns:p14="http://schemas.microsoft.com/office/powerpoint/2010/main" val="2656445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girl&#10;&#10;Description automatically generated">
            <a:extLst>
              <a:ext uri="{FF2B5EF4-FFF2-40B4-BE49-F238E27FC236}">
                <a16:creationId xmlns:a16="http://schemas.microsoft.com/office/drawing/2014/main" id="{1883D457-D13E-4CE4-A0B3-94E0F8E7A9A2}"/>
              </a:ext>
            </a:extLst>
          </p:cNvPr>
          <p:cNvPicPr>
            <a:picLocks noChangeAspect="1"/>
          </p:cNvPicPr>
          <p:nvPr/>
        </p:nvPicPr>
        <p:blipFill>
          <a:blip r:embed="rId3"/>
          <a:stretch>
            <a:fillRect/>
          </a:stretch>
        </p:blipFill>
        <p:spPr>
          <a:xfrm>
            <a:off x="0" y="7937"/>
            <a:ext cx="6111125" cy="3295887"/>
          </a:xfrm>
          <a:prstGeom prst="rect">
            <a:avLst/>
          </a:prstGeom>
        </p:spPr>
      </p:pic>
      <p:sp>
        <p:nvSpPr>
          <p:cNvPr id="2" name="TextBox 1">
            <a:extLst>
              <a:ext uri="{FF2B5EF4-FFF2-40B4-BE49-F238E27FC236}">
                <a16:creationId xmlns:a16="http://schemas.microsoft.com/office/drawing/2014/main" id="{DC43F387-A8A9-4EB4-941D-CDCD960BD1D5}"/>
              </a:ext>
            </a:extLst>
          </p:cNvPr>
          <p:cNvSpPr txBox="1"/>
          <p:nvPr/>
        </p:nvSpPr>
        <p:spPr>
          <a:xfrm>
            <a:off x="1" y="304801"/>
            <a:ext cx="5209674" cy="523220"/>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800" b="1" kern="1200" dirty="0">
                <a:solidFill>
                  <a:schemeClr val="tx2"/>
                </a:solidFill>
                <a:latin typeface="Univers"/>
                <a:cs typeface="Segoe UI"/>
              </a:rPr>
              <a:t>CHILD RIGHTS CHALLENGES </a:t>
            </a:r>
          </a:p>
        </p:txBody>
      </p:sp>
      <p:sp>
        <p:nvSpPr>
          <p:cNvPr id="4" name="AutoShape 2" descr="data:image/jpg;base64,%20/9j/4AAQSkZJRgABAQEAYABgAAD/2wBDAAUDBAQEAwUEBAQFBQUGBwwIBwcHBw8LCwkMEQ8SEhEPERETFhwXExQaFRERGCEYGh0dHx8fExciJCIeJBweHx7/2wBDAQUFBQcGBw4ICA4eFBEUHh4eHh4eHh4eHh4eHh4eHh4eHh4eHh4eHh4eHh4eHh4eHh4eHh4eHh4eHh4eHh4eHh7/wAARCAG5Ad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RwQgK9qkT0J/OgAbT6U7bkfSoIAYyBmpNvGegpiY61KOEzzmgBo5Gc47fWua8VIrTOpYIDauCTwK6gg4rB8QIrX8asmSY2BBGc8UmB5rczwyRrb3c64YdPMHJ9c01YbBpFErRMUHL8V28Wkrcbf3NsIwpIUQhjjtzT30+SF8W5hUknAECkL19ulXcRwr2NjJGZ98TR9QygEY/Cuck0Y2ub3SLprNicusR3K2OgZen416+9jd4bHkYPDLHEBxiqNxbr0k4TcFUiMccc8d+c800wPVbOTfp9u/96FD/wCOivn79oOS4tdRimggWYvdmMqc9ChPGO/Fe1Wmr20VhaxPuDmJQoJALcCvMfiLcQ33iWGHAV1mVwHUEHKkZpyJueV6ZdT5RpklC4G4qhG1f7p9a39L1GZZd9xZMLdWx5rKSSPXGPpXfaLYmVC0TlUfDeW2Nrcj06cA/nWna2rW8Yjy5iVtgVmBEg9/fGfxFMe5yerPLJY20qwNIFjCiJY/mYZPI9BzVAreFQ9vBcMqj542Q8emT616ZdWqCNnikKvs2ZUDr2Jx3ql9lmjgZHYTOMEMM5fj6cjP5UldBZHnkcUl1cBobW5WZMhWWNspzyKu6vaXt1qTz2um3Ehwuf3LDJwBxmuvt7GZZ1mlmuNzoM4UAj2JHB5HWtNYT9pmZZiBIDjGeMjv+H86V2FkeazaZ4hCYh0O5Y85ZwMj/GqDWniNiynSp435y+zPHoBXq0lkskTRm4ZlkUB1YnkHr7j/AOtTBpKtFtUNG6MWVtvJA6Yo1A8zl0XU79Y/tFlLGyrx8uM4FKPDWpR8iyug45I2nFelnT7dbhNiqURWUAruyxGevvj9KtfZVeAK+0MF3HAJbrnBB/zzT1A8zh0jV4XaNtOuG3qQ0mP4ec4pJdD1VUJs9MlZmP3ndRj2616Rc6basd8g3HDY5z+I7CnDS0GPNCgk5IAyPbHocDrS1CyPOrfwTrCxuWt4yCcYMinafpmp/wDhD9SkHltaR7EGADKoGR1wc9RXd2un8/MyqxbewjYDJGenv/XNTm1iIClkQkZBI77uTz3p6gcDL4L1FWMkdz8pxvT7Rnv6545qKfwprEbNt1QLCegN0pKj1Gea79LWDbhkw7KVy3XI4P8AiarzWUUrH5BECi5LnPlt3I9sdqeoWRy1no+oppJsWYmQOXEzzKPlxgjPr+FU38L6/KPs8piMQJ/dCbkr9f1r0G2tY/IQMqFdx254AyelSsyk/wAJGSTleR7j9KS0A8qb4aTMw3WVsCOVYSDJ9uoqa38Ea9bTIYJcO+QBJcAgD2HNepRqEX5ZFA2YbapznsR70KgaNGm3BgRuUHI/+tT1A80Hg3UVKNJqUayE4O6cHBPt0/CpIfB2pYJj1mDGcBywIz16etegQ2wjliaaFRIrHOwfJ1+97Hn8c1OYvkQPGSC/II+bp1HvS1A85k8H6vc8ya1EzZxHGrbFbH6/rVe08P6sztG19aoyj7wmPA6c9c16XIu1VTy8EL5nK9GJ65/PNUDZtt3BgUeQoBjgAA8Z9KTQzjLLwtf/AGm23aqHjRh8yzlsjOSMY5FW9T8P3z39xLZtA1q8jOpMpXqTz0ruBawhQWXeVAxIR0yKT7OqRbYlCoc5+6cg4J4/KnZ9xM8/h8N3okDm4t1BBO1pi2B6461qaRol/bXaTJNZtIoO7LEH7p/xrsY412n5SMDaB1xwO/4VWuo1Vz8oUnjcTwARj6npRqKx58vhG8Z28/VIY0H8KIzBfr70qeBbeZSza4WTHGVYD+VegQoGJWTc3yg474H/AOupzBGsZXaSVH8HXjtRr3Ged/8ACBoibk1Y7QP7pIHt0p1p4IVpdqakrtyOY2II+uK9DdImVUQZAPIByMnj86itU4LDbwSOCQSMdT9OKF6gcT/wiSwt+5vlWQ4yZEbGPap49HmbS2sWubOSOR/NwquOBkfX3/CupuFRn8sFh8vzbQPmPUj+dSRojSEZ5OCRnBA57/hVbgcrb+FrpWSSTUECbuVKMcenU1dv/DH2pwt1dxh2A2lISDjtXTwYkVQw2bvvNu4IPYU6/wAK8Tb239nGMH2Hend9xHEQ+D47aPMOotuLllcJkNnGc84qdvDcsqiOfVLhgB/yzjAz16nNdO0ebZo/L+QgnAA7jkY+veoJEdpF/dgFv4QvfJPJ7Z/rSCxxmoeD4LV/PjvX4AwvkDOT+PSn6joVpcyxySX1wNqIhAiHUAAd811F7g2CwshZlwQ3YHI49aqhS+4NDmRG4YNgr6H9KLeYjl5vD+nxbnOqTrHnkiEY/n1rOi0nT5rpidSufmbaJPs4z9OvFdsqqY0knkWVHPynbxn0x68frVePT4WB6KScNkdCc5/D3oAwJvD1k8GxNR1BGKFt3kLkjn39qpafoelPK/k6rchyoaQPABj368V3T28bA7WDJ91sqQMdxx3psumxBZWjjCyHKjc2cE4A/KgDi00iDe8I1KdguW5gGFHtzzSf2PbzW4K3UzliV2i2+bjqeuO4rp5YY40SWUuTGGyAB1J5z3rQtIY1TbHCUQISDgcj2zSsBwqeE7RLhppL+dXA5EkIO7GOnPFFd5iFiI3+csed6iinZD3OjXBBz61JGMA9qbF06DB9aePvEc4rEsay4bPrTwNv5UDvxmn9h60AIenTNZGtf8flu3c7h/Ktntzk1i69uElq3J+cj9KTAggZcLtBVSOmRlcHr/KmocyklwcHCsMADPauEm8UItxJEYC5RiCJbh88HjofamN4klkIb7KgHcfaJP8AGrV+wj0IyMhUMNx77ex6kVm6puwyxPFFheGbnBJ46dRXLjxAVRWntoREpzkTyd+uPmrOvtejLMVt4yoXPzSv+H8VDuB6Rp2g65qWnWd6NQsIzs3J/ohYgdv4q8/+JLX3hfxNbaprUkd5ZkpG0sEBDRk5xlRnIz3HI969h+HV59s8D6ZcsoQvEflyT0JHU15z+0EgFnJM0aOFEJwwyD+8ArSTexKS3IfCupNdRi5kmAR5XMQaHYSvPBHt0564FdPFJCYvL4Z25AJz1HPNeWadqslvDEU02zI55KHJ4+taMOq3cuJJrSzDAjP7nFTqM9MWRfNyG+8o5HAPGMVWkvGV1ZWUtg78EYI9Pb8K4Zr+aQ5e0tn3NnBiwBUclxMH2/ZrIrwwIgFDTGd19qRp1XcjKcYJYIMjI61ZE1qHKvdx5DfMGdcEHkZ7GuKsdYuI4gJdP03YP71uM/U0258RyCPy4bDTIiextxg+lLUDu3msY2x9oi47M+M/jTItQsvMZWvIy6HJHmAZGPvf0/CvNodd1SWU+dZ2J52kC0UY+hrSsdQvpLiGNo7aNPMVX/0dcuCenA9KFcLo7Waa03Jtuo1TdwVcEN7delEmpWKHb9sQKCQGaVeOM5PPI7V5zL4gvYJp1W5MaRyMD8oA4bHpVa48SXEzsyyqiIRhGVScE9c46dad2B6e2pWrSb47qDpwvmrtwf8AJ/OgahYsFX7ZChPzZEmOAe9eZpruocYmA64VEQkD8BUjeINS3HbdSRAeqjP8uKNQPRbbU7MeaWuIt645JVlz7H+tTPqViyujXsBMhPVsEDP+T+Arza117UvL8s386dSxYYGO/wDStC11XUJdKv7s38s0kRQIFIJAJ5pAdo91aZDtPGV8z++cDPfOPWov7SslVY3nXYd2e/fvxnPvXAyeI7yaLzv7SvI1wR94ge4xUdt4n1AyJGL64JYZBaY/h3ppMR6JHfW0k4mjYFhnJAJO3kjse9RnVLVZBI6SyPtAJEbnBJ5yce9cJJqmq4dpNQuQGPA84gVWOqXnlmRNTv3kzuALnHHYZNAHoqajFlTiYhxgjyWx36ccf/qqwdSs0gRGM2DhSRA2Tg+w615VJrd88TeZPcCQ8KPN/nzW9bXdyIbWT7S0jtbJvAyQDzzRqM7N7uKRWDw3Y3SZKrHJnHbHGMU+S7WNSwiuI2b5m2Qt83OCDx1/irjYpnddxuCDnO1ic01ridb63RZpnEkoU84JGeufbNOwjtpZPOhdo7e4zImE3I2OvP8AL9aQySCJWlhkMYdiylT6ccdyT/OuG16OSPX7qPzZAkMrAbnOAO5rN86aaYqkzsvDfOSetTZvqB6bHqEPnlRayxtgHcycH8+hqSKbywFUyAY6EAFj6e1ebGeVlMkz71U5JGQAP8KoySS3kouDyucoe/HtTs+4rnrjXB2lTE7enK4P1561G6ySbpPIckjAyF4/WvOLRpBuZZMh/vYPA9fpSTySbwMu6sememKLMZ6HAZ4yG8lxs7F1J/nTWuLgPkWsrDHKsFU5GMd8eua88hiYzqzS7SBknPSluDOXBkuJGWQctux1+lOzA7+5vpo5WdoSi55dpEwB+fB/wqmNSfhQC4ABwkkeCcc556GuMuFK6MYnYYa5TGF6/KeDmqskPk3ii2VZOPmXcBkY/nSS8wO9bUmX5hHHkN3njUAH/gXsKhXVJOJXgTBAxGLuPBIzk5zz16Vwkkcxgf7RCLXacZZw3t271QWOcuQo+dePfFOz7geqSX6SQ/M8UXHAaZN2CeejfXmpdT11SiyQwRSBcMF+0R4PGASc15Q811b7WdTNH/eA+7+HerkOp23zxyI7grtVM4+hzRqB37eIP3MTTW8FszDbg3iZzxkn26VR1HxKY7Teq2cpYgfLeKxI57Dvya5jXZEguisqqxIGwk+wNZ32dSSY/lQ4bOM/gPaiwHaza5ZT2wxcJGyFQiSzgg8gn8aUa7CJBse2Y9yHzn+lcI1vucOSkwA53dB9KakLyuLfKoxOSW5wPalyvuB0njHxva+HNNbVLy0NzAhCuY5BuUngcZFcZbfHvwzFmMaXe7B907kz0xzz+tZXxj06L/hX2o28L5YqgRs53EuMnNfNj6Dcbh+8/nWdSbgZudmfVy/H7wyu/wD4luoLkkgh06dh1+tMX9oDwydxFhqMgJzkugJ/I18pnQrgnHmY+uaP7Bn5/eVj7ZvqL2ke59Qn47+H2EiNp92Qx5G5eRnoeeKtn4++GURUXS7/AGADCBkAB/OvlIaDcZ/1uDQdCuf7/wDOj2z7h7RH1Svx+8PBeNKuwQw6snP60V8sHQp8DEnzd/aipdVvqHtY9z9MF6U5Vwd2aIxhRjPvmlA+aug3FX5vQGnjnimLjHU/0pynI4oAO1ZGvqfLhPpJWsRnOcnms3xGoFqjZxiUc/nQB4rrlosusXbTRK5892wOD97rVdYliVkZSJX6AMSqiui1S3i/t++S4uNz+aSSIeVB5HO7nrVBIbNrlla6umOSpYwrx+vFVfQNDIltpjAWa4JyTs2dQPftVa3ssEhn3qRwCpGD7V0UltpoIzcXshB4+RRkfnUUyWnneZHNdLg5y0akDH40X1FY9m+EqgfD3TEUYC+YMZ/22rlvj7AH0CcnI/cqcjrw4NdT8IZYZ/BUDQs7oJpBlgAevoKw/jtCZ/Ds0a/eaB8fhg1pISPLrWBSkcfLLs4JYVes4ntVO8b8jnB6H156iszSDM1um50QkAnKDmtGW8t7WBXCs53DcBk59cd8UgLE2oG2C4Xex42oNzE59qltZmmCybWj5ON4wR+FVf7SmZitrp8Me7JwZTz9DVNL65Scw3ieWCcoWOSf6YoA2bstIMQOiqRyQOT74qGLSrfKtMxdiPkJPQ/0oiaILujjkZx1KjC/TFPS6jlXzUlAYjlW4/z6ZoAntYRHcGOL9674y7DgVYjhZNTt1i5QSru7DOemaqedcxiTYxEhyRg5GD04qvYRSSXEM88zb/MAQ7iAOaAIdVs9PE9xJefcjmYnDYI5NZu2yIy21QpG0tyce/p9DXT3raWXkM9ggPmNhjIwA5PPFQWcmhBvLbQ7QyeplfBz9TwanWw9DnYpNo22soRW55IyFHf/APVVq18tSskbbkIyxY4z+Fb5uNLkfb/YNoQGwcO3NSS6jZo6+TodsseehZ+f1ou+waHPSRqx+ZMk9OOau6fE9vpOqNGQpKoeSD/HzWvBfWsgYPotmW6DBcfzNMjvrVbe4X+yYCjgI4ErjJBzjr0o17Bocrc7vJ8tWO3HOcEHuabawwFGSOOMoxyxOMgn27V0CGyWU79BtRjO0Cd/w4qaJdNWU/8AFPwEkbiVkfPv35p3fYNDm4bN47gSQuu1QQFeQmPv09Pwqws0gAWWDIxnC963L97CO1gkfRLcpMxCDzJDgKfrVb7ZbyARrpcKYJyWlkxj/vr6/nRd9g0OdFlLI7SSK7ljkDoAPSukluJo7W1iijfAgTc236j+lJDdWrA7bS0kHQbWkP8A7NUp1dbWDyv7PslUcqMnp7/NS1AzZLl1mDiUKo+/8v8AjVnTLlm1e2a3aJkjlVmHQ8EZwahufFVpKXhittOMp43CHKmrOmalJctHE1rZxh2UH/RgCD7GndhoaGtjfrN07MH3TN3zg/TvVGKDbbjiR2kOWZh0FWbuFo9UnIwcvuBIAH1OKiVm3sBhOeoz/wDqoWyF1Gywo5MbZUd1Iz5h/oKDaqrFo8RHuT3wPTtSsVgib978zY4YjrUYIkMaSjJOQcnp7ZFMBw2R5wyKcjaPXPWn/KGjZSqgjkZyPrUU8oz5KkScHaqnhPr6UsksZ8uOGN5H2YlG3hT6Z78UATzD1ZW7ZPpURYMUQc+pzyKSH7QxPmkIm7aB3IH8qtSP5UY+Vd3bjt70wINRt1vPDIXyy5e8yWQn5cKeuOlZEcd5Zg/ZWaTjG1gSR9PX6d63m1E6f4eilZ2t42u2yY/vEFaih1zywsqXdxIGOQSx6/nxSVwOfnnvlASSC4DLjBWHBFPgdjMscEE+7nczIcc9TzxXQnW5JgxS6dpDxgytn8qjhub1gGE1wOoY7sf1p6hcy3hupBtitWZs+v8AOgWl1HEJrmApHkLwO/0rpIbi7Dj/AEqduOCr4FXjeSgETTSLhfl3nKn1oC5zmrLJPP8AaobMvI2CV6lMAAdqqXkkn2cqbVy3G8Hovt0rprnW41QQrcxxvtxuBI3Y9cVltqYZgI7yVpWzgI5wfzo1AwJ7pIgPKVwwHI8o9PXpxUMN0t0P3KtE44Z2U4bnpiuoiu5rh+ZZFVUJfHpg8Hn+VZUGqyiI4mdcnnPGfz6UtQOS+Jku3wZdq0mQ0iBOMZOecflXjr20bxqxjQHHpzXsnxUvYLjwvJAbl5pBcJ8pJIHrzXlToQwBHauDFN8x5+KnaRRSzjIH7tTnvtqf7HCf+WaflVlQEU5UkkcADmk3f9MpPyrkucntCl9ljwflHHtTWtlJxsGM+lXypP8Ayzb8qURtn7jflRzMPaGeLJMZ2j8qK1AGx/qm49qKaDnXU+4U5FOHfoeeKZH0HcH8KcD616h7ouP4R+VSADG2mbvalXA4BoAM81na+C9kcDOHU/rWi3bmqOtDdp0hB7g/qKAPLfGUssHiS7McAJIQ5J6goORWOZlZWfy5EPI+YgZP1rpPF+m3NxrTSQeQm6FGJZ8HpjpXOvokl1KEmurZsDokhwP0p3EUnuDdSxwIGii3D5xjj8qXUrW/tQ4MwaML8rFeW/z71rQeH/KVRHcQx78Bd0o5qefS5ntTE17C3Ubw27Jp3GejfAmYv4KkUoU2XbjB9wppvxljaTw/KR1+zzD/AMdqb4L2otPD13CsqS/6Tv3KcjlQP6VY+KUe7Q+cYw4OfdTVvUlHimkyA2sD+dIFYYyOR0/StSNo2X55FkQfKVODj+vSszRFto7KNZdStFUqNyB2x0z/AHetbFrFo7ASR6pbKW64DZz9dtSmgIxHAhAjwTjgqcj6Y9Kf9nuLrb9pig2ryisvXPoavwDQ43H/ABN4t3qqP/hzVmJdMkcxwapA+RlQQwz7fdp3Q7GPDG8JK5AXumOhBpY3gkuHwrRzYwcrncK1ZE0fYFfUkD85ARj0/DiliTQhEGF8qY/iCuP5rzScgsV4YPNj2xgo4wVwOhHpn1pREqTDbKu0su7A6HjIFXUksQjGO7jIOCCyt0/KleXT8BY7iEucMoETkE5p3CxnX8aG7m3cIruyjb3ycfhUSwoSVwGYH5mI5J9qmvF/0yd93m4kJK9hUAkkMWVjG3nC4wSPehbCK5t98rSSqiD6ct6U+6jPlqfu9t2ev+FPdmWMuu5CAPl9j2+tLdABGTO9lIb2pgQJHMoHmSs3Ykn7vp9acA7MEbchj4Yn+I+pPf6VImG3FsrxzmmxuAAVUsxJIGevrQBBLDLLcblYAqOAB7+9Mto5DOCzmUocFg2f1q7IYwA3mbxt+VV6g555p2nbZF8wIyAZ4xzQAzxEJv7KsI4VAAeXcc44+XBHvXNubpQzyPhP7uAxx9eMmu1PlvbQR35yPMZgQcdduB/Sq91baNICs1rNJuJ2/vwAfYArUpjOSgtdQmYnztkeBt2cce4Her72i+UY0OS397nJrobSCyiG/wCwzbMkBGnAz+Q5q5/xLYpVCaWoyvV5WJBo+QHMfYrdLTHyNICA2EDbvYen1plrD9nvInhmaPDrhck/hjpXQardWNnZzXBsomK7cKJW6HjJwc1kjX9MjjydHs2YcqTK/Xtzmi9+gWNTXin2uVZ1UDecHn2yfesMS3GPLKvIMkMGIztParM3iFbubz/7NtJGyWY+ZIM/hnip4tXhbEqaZak4GT5jkH8KFe2wEAuH8qTCnpty3YexqodQvLdX85YzHkgAHkfWtCbW7WOVTFo1uzH+9K+F/DNOXULSRPMm0OzJPU5bj6809ewGWupXDbY/LKA/d245pqT3klwU27U++Ceue4rc1G40+1mht/7MtGMtsk6iR2Xls8Ag+1JHq0G1C+iWCY6rvkGB7HPNGvYNDNhkvXdT5gynXI/xq000y/M6kBh6fkKuR66IZFC6Xp4Ujo2//wCKqS/1e3eMA6XaNu6L5zgY/wC+qYIgneE+HU328gY3D5RRkMQo5+lNsrC3mhS4hbakqZ28Uk91HeaQku4wRgv03FOMepNUkuY44RC7SRRpxsKkYz6eueaUXoBfi0N/tPmQxo4zguGx+A96szWB8w7V/fDgE8rj1PoapHVGtoNsMDyqB8ig7cH/AGqy7zV51ti12slqD94qpYsPQAVQjXZ9Ts18re8jkgZiQbUH1PWtWGAsVeZ9zkch2zn6D1rk7PxdY27LB5Opgf8APRolxg/8Cz+lasevaVJGWnmeKNzkO4GWHc5GaA1J73TFdnlhjZWk5JeU7c+4+lU7i2sUHltIHkPy78AgH2rct54Z4leAq8JHysHzmq0tnZ/aQzRlDjgh8c/SgTZTtbeO3dptv7xYmwpXGRg9a5uW8mMrH7Errk/MXAB/Pmu0R4o5CHXc+w54zgYqJpJfPVY44Ei2jYrRJ8w79qWtxnlfxAZW8Oo3lhGa4XKqMqOD3rgV2yIrY6gZzXqvxuuvL8JbkWI+XcBl/dgHO09x9K8sgYtbRHABKLwPXArz8VfmPKxj98VFHPA4FK6kp75H86dF0b6U5ACuPeuTY4xrL8vFOC/ORTs8GiPl+aAJAo2gbcGinoPmJ96KpJspH2eg+TPtQPfmmWz+ZAjg9VB5+lPjxtyBwTXpo+hQ48YxmlI5zRj3+uKQD5s9+9MdhzA89TVPUDmwm64C/lVxj8p+tQXm02knYbTQFjz3xbceTqdupRm3wqG9MZOKqWvkSvI0aRyEKP4SuCD0rS8UqGurRsIR5OOevXtWGsMdvcAbPMDE5JbAHf61cdiTQMJMZ8xlXjpsBbFZD3YhuJFjiYovB5ACn3rTuL2MoVe3ZUVeCWHJ4/z1rnxJLJqd2HxHGSuA3oFFMD1v4PyLJos5CqMuDx35PNXPiVGZNBK+rY/MGsr4Nv8A6LdRDkIq8gYHU1u+Pl3aIT6SKaG9BHzNZeX5KecuwLgZ6Z+tW7cgTlhI6KR91u/09Kp6P4c8TSI3+lWvll2IDyqvGfrW5D4Z8RY8uZdOyOgmuFU/zqeYqxXRo1BaRwGI+VQTgVp+HsPr1nIxICyBdpyc9e9Rjwvr0wALacmMkAX6Z/LNX9H8Naza6lb3U0+nJHFIrMGuF3YB6jBwaAKkkS/aZG3R7wW6f55+lSAIqgmVEbuGUf5FX77w7rc87CJrJR5jN5hukVtp7Yz+tZ1x4Ju4nZ/t0CybsgvfABj6Z3U2wsNuX2DyPMKnPC4xx1zVW0ubiTUYwLopH5qhVzgAcdRSy+ApZmzcXNqJ8n/V3wHH/fXWtHRfC0lidgurBljOQHvFz1z1yaLoLGtdXkMOrXNslxGsnmYdN22msuCPm3BRuz1GPSm6lprX95LKVsdjnOZLhOuKzW0W6iQ/6ZagvxsW9CgfhnrSTQWL5ws0eXLswxzx644+lTsVjIEhQEHkHIH4VjTeGbmaWPzNQgnVBja14uT75znimxaDqSgG18QW0Z5UI12snf8A2s8UXFY2IB5jsTIw3c/MMY56flUd58qyyQhtxHyc/ifas9rLWv8AVt4g0ogjBAnQ4H1xUN9oF7LbvBJ4msHR+CDcBdv0IGTT5gsyyFVFEkmSmSTxxV+1urWCKNZbuEbuVVnClvTg1mRaJfhI4H1/T5oQABIZwDj0rUTSLFtlve3mmyIeASxcsffjFK42iRkjbToljKSs8rEliVC5A4NVVtL2K5aWUAuCdrcFQPpWxLbW8OnKp8mSDeVBikwo49+prKub6KKNI2dkVgf3gPDY4HPWmthNFhFLSi5meLgYG1jx9c9Kr3moxR7vLk82YArsT+97k/8A66zm8rVNsdoxeU4BcggL74x1+tNsLWNboLtZzHjO5f69+poYiwsCyaNfyPIzTM0ZLFg4Jya59bWOSTY4WPYOGxw3412kEdne6RfrIJ2RCh2IoG7nA6j1wc1XOhaTJH5a3F7G4xhS68D1xS6lGBbbLIFh5eDnLF+v585qK9vhtDQeXGh4yy5OO+PStyfwZp8pV5Lu9YdSWkTH41R/sHQYEFxNPqT2zMUV4ymCQM8fhRdgYkbSKjPZCYcE7pCSPqM5p8V1qce1orXcqcndJlSfXGK6ddG8NsiMsmreVwRkoQ2fxqyIfDcUaobnUFDDPMUfQdc/NTuIy/E95HBcWs2oCLyZLSJST1Q7c4A9Oaxl1q0syVuCscbH9yWlBP6V1uow+FtU8vfJqDybAi7EQfKvH97iqT+FfB/kzPJ9tKIR5uAjNk9B165oTewaGO2p6fIWkgkFy3dg3yr9ff2qH7Ta3zlRelGzymznj3xXSRaF4LtVEccmpquOUIRgf/r1Ktj4QU4335cYydqjj355p3YaEcVrbt4Zh82HzVDyFUzgnp9KZp8kcq7ZNLnRwPvT4Oe2AQa1bWbR1gjt4odRaJSzIflAOTVe6k02S6XY9/CB3+TaaSYGVeaItwryxyiDjqjFSv5ckVQgsdQt5lt3uZbuNs8zc1039pac524nZFHzk7cY96v3lxpNnN5B+2SS+WrEJGmADyOpp3A5SfTVMm1ef720YVao/wCmK5it7SMwg43SqOcfxDHNdbHd6NIPs+y9jycdEXn86seTpzxqojugEPDErkn1IouFzh/tXiCH/jxFrbnkbQhYMPpmtK11LXEBFxa2dyeBmPKkZ+vFbkn2ORyA94y45QhAOO/1qjDc6eGd/wDSmQdDvXLeppXYjQ0qS5YOZreKIlCcKxOOOhpYTLC4WWQzBxlcnpjt9Kz7K8ga6MFvLOrCNn+ZQQAa0oI7ZUM2yF3H3Qp5A/z71W7B6HnXxzt44vCkW2TMkk7bsfdX5T/jXmtuMQp67R/KvSPjWyXvhm2tVQwF53zkZ/h9a89hjYQoGYMwABPrXnYr4jycXrNjUX5HPehOGFS7QI39eKjI57VyXONgo3H04p0X3/xoH3SR6U+3HzimC3Jo13HPvRUsCk7T0oq0aWPrrRZml0ezmbjfAh/QVfGMA1i+DJPP8J6XJnObVM8e1bAOO9en1PfjshxFNYhevT+dZviTVYdIsBPM4Us21PQnrgntXFeJPiBY2+n/APIQjSfGTCiEv6kflWcqiiaxg5bHc6nrGm6dbmW8uordPWRwB+GaydR8XaIujXd5Ff28kcUTMSGxxjvXyt428X3PivX5LS41KYRrzHAPlVh/U1z9+v8AYcL7dTe3aRQrxrIzBh6Njt+dYPEI6Fhme/6v8Q9AvLaO4+0xBYk+eHeDIOemKfpuq2ut2q6lpl2kmWKLuXCg9Dx1z/hXy/qF3JDPBMxSOcRsFC8ocn+WcGui8EeIZbTTwXvktGlJlV1cAhs8jHbv2rSNZx1ZLoK+h9BzoFkRJpZbyZgcqo4wDn5gOMe1Qql8jnbapbsxxyu4Yx/OsTwTqF9dWgmttUSRmzvzGGbjtkYzxXQ3epXbIqlUxnHmxrgj8D3/ABrpUk1c5nFpnoXwdZ1mvIpJA7FMk4x0I/xrqvGq7tBm/wB5f51x3wfkb+1LpZGJZ4yVGc8ZHNdr4tXdoVz7AH9aroSfOtpNvurlZIRMUncAlccBjwMelXdfPla2FYr5Two7bjj5tue/0qGGJl1q9WGGTIuH3FUPXNXvE1vNdXNtLabHmSBQ5MecEZzkHv0qdLjKSTW29Z5G2jBbbjkgenHWpUeNnZpTI6nlS7AZ9uKzTF4oaUvFZJMh+7GYCM46c8k+tVm0/wATX07Qzaa8YyCytA20E9x0p8yCx0cs/wC4fy0+bZhS3BGf/wBdT6zGttpGms0rGTa/OMbyGrE0zwh4jin89bedAP4Y4SQ/1yP0FdVqml6pdaDYWsNtMZoxKHDxMNqk8HPPPfFK6Cxh20u9lmh8kgHHHc0pZjK+YUyeC/fPbpUI8L+I4Qq2tjI2BkjaxHPSiHTfF9u4W60SQrnAZV+Y+5FO6CxOPNiVZZpMxZ5wMbfwqR1imG6ONieTuIwCPp/ntSz6dryoVOnTXBA4Zk27f/rVD/Y/iRlQJp9wxJyeTyfcUXQ7MtaLIW1+1g8v92M7sksG+U9e2Ky1VEiUx/NKTgjqCPT0rd8M6T4hg1WCa90wxxBiWaMexHTOarroOsKC39m3hkA+UMo28/zzSTVxWKSW/lRfJHtYjooDGod/lqqsoQueCYsZ+prWtvC3ieM5WwDHquJVG3696gl8PeKjIHk0synndhxwfr2/Km2FinLeJGzJJHCzBMoV+6SP50fbhOmUIyQAzBTtBPXg881rWvh3xBtVmsLeHjLJkN9Bn0/wpZdB8RK5RtOtyT1ZZh0/+tSuh2LVhGh8OAECVVuSQzDdyF61QutQMe5pjGzbMIwXGBk5AH9a1La01PT9AuFmtX3o7yHLKqlSuMZz6ipTpGomPcNORWZcf62P06daSkK2pzNta3V1CGizFGQAhPJPvV/T7S4tYmL3DM+GZmAycDoOwFajaRrBhMcdrFCFU/8ALaPv/wACqD/hHtfACtLAsStuyZ0VifTIbp7U7oLMm0y1P9jakqxkt5afKWxzuHFULO2ELlfJUPgkRgjn3z61qPbavDH9jmkhie7KqHSRSFwc84z1JFZ+p+Ftc1IFBqFqyxsWAQbCp9TjHNLmTbElcr3Sx3yNEysBn94jnGSKvalNFaeF7dfs5nDXLAAj7px7+lNsPB2sIVb7dbq/Vt8pZsdDwc1b1fw7eXmlx2U09qsaSswd5WIJIAxwvHTv607gkcwjCcB0WTsAHyF/Lp+VLLHCIS8p246k5/nWkvgO7l2mS+st5AJbzn4Hrjbx9a5vxBYpo8yww6hJd4GXaOdniP4uP/QaJVFFasuMHLYkGpWcUrR/areJ34KdWHp/n3rT0xBYeH9WZUaWSTyuOeW38/z7Vm6RaeHdRRMa3p8FweJI3BDpz3wMAV18PhKa3sJoYNYs3hkKMGEjlUCntxyKFNS2B03Hc4QalbyurXF8bfPy7H/dsPTlv6U86xpenyNG8rjBDGaUgK3spPH4V1k/gV5C0cmqadIuOQ4c4P0xxTLbwTOkf2R73TriLg7Muf5r0qrk2Max8SafKkt19siZYugVxIc8cYXOKuprGn3kbRiZHcgkorqGT6DOan/4VxYi5WaJtLil/vbXz9Pu/WpL74cw3UCpd3Fp+7YbXw4Kntg7c0cwcpU1WCL7KGMqttTdlgBt6cn2qG81u21S6MsDNHGsccanaGd8DHAqj4h0WXw7dWmmzakLs3b4RFUgjnuSBkV6L4L8N6BYWKrcWouLp/md3HQn09K4K+IfPyxZ34fC3jzSOMRoWZzZahFJcIMfZ5yFOfTPrUtlq8k0TeYGtZo2KyQyZBP0PSuv8aeD9B1azY2ln9nvUQ+XLCdrfie9ea6TYHUdch0u/mVpY3MTnnOADwwHes6eJnGai3cqtho8l0Wb7UPtjqvmNFGc7lVsE+1MS6t4U8m1TcI/v/OBtPTqepq745Xwt4QsWl1DW0gmQfLBFGzSNx2GB+ea8P1n4p6hNKw0/R7GOFPutMCzt7nGBXpOSPOUWz3Lw8BcXF0xUg+XjfxjGQMVqNJb2+7zsCMf8tOOfX61876F8YNaspZIb6xs7mGRQpKAqVGR0Gea9t8EQaJ420n+1NN1t7nYQHhaL5oWJ4BX/IoU7jlFow/jC0TafYyQtmIGRlwcjheD71wSJ+77V3/xj01tOg0+1afzk2SHdsCnJxkcGuITG0LgCvPxDvNnk4mPvlYxkBjVVx8wA655rU2jJBPBFQSRDzF9eelcrOSUCrGPlbPp/WnwDDjGM45qd4VVTnuQP1p5jVQxA6A0hcjJLRfkTrkmipIMKq5oq7msUfTHwwn+0eA9JLZP7jb+RIrp1xg8D/GuG+CM4l+HWn9yrSL19GNdu7YAJ45zXqJns0XeCOf8byQDTpPtcUbQYGfMAKNz3zwK+WfG3iJZr6aO2t4oogSfLB4A7n8RXrfx98QSW/hicHUHglNwUWBSAXUHuM9MHNfM0d487SxpHufqzsc964MVeWx6mFSSuP1Kcahc7oZk80KuwqoDD6V6b4Q+G82uafA2qJh8Z3E8GvOvB2lHVfFsKH544wGbHevpPTtU0/S9OVJ2lQRjkBR+mSM/hXDOTTUYnq0aa5XKRxfiT4SW9vprNYyRvcAYAcbsZ64rxTxb4PufD7G4urS4KRuAGX7pGa+kl8U6ZqcrLpt9vZfvowKsv1B5rh/i7Kt34XvgJUZUiZsqRwRzRDEyT5WXPCQlFyRz/wAKNYltNSt57VgB9oQNAWIO0r94Hoeg4I5ya+mrVoryzhuFlaRZcbScYU47evf6V8WeBkmF6BkbJVGwRnJcnGPxHpX1t8PrppPC8SzSFtoKhuhXGc5B549fwr1aD1seDiI9TtvAkaxa3wzH92yZLc5HJyOx/wA8V1XiQA6NdDj7leBfEXxufCsjXf2owqwMce09SVwMYP514wnxj8Vx6+smmandTWrNtngkk3KR9PStnXitCI4aUldH0Zpnm/brtcs2Zvl2kY7nB9OK3tNXzA7CRnBOA3mHGNvQY6V4/wCE/iVDf6n5QspPNmG59pB5xxgEjmvWtK1C0urd54pHcMNrozbWznGD/d61UJqWqMp05Q+I0MSM5QMwKkc7+DxyPrgZ980gjZXzuYYy3zMWYgdR1wDyv4ZpRsm+TzFAAKsMgrtx1z6jH6fSnXM8FrC9xPdQrBEoV3kI+VACSxycZ681bsQTsNsKx2/BTBk+Y9ByevrnFMjhaKfgyNlmIYucjPReQc/5FeZa38YtPhYRaPbzXCFSDLcOI1ycHIHJP6VHY/Fu6kmjabwrM8e7Lywysx2Y6hSuP1rJ1oLqbewqdj00RqiMzxybehbbuOCeCffnnFSLbpHcBAojXBbIPB7/ACgntnn2Fc34Y8baLr8Z8md7KaFjm3ugFlC54IAOGXp69K35LqBThZYZXVWb5W5BHYc4/wAc1qpJq6M2mnZkrQnci/KVAK7TF3yDu+nvSxorPJseIjkhFTnGOhz64wD6GoRcxSMFafbhw2RJkYI5/wAPX9ae11AVTEitGCpjJflRjH54zTEN2GRpIfIwWbD8ZUdMZPrTmt4sM5CO3yney7RuHsB2zj86qx31qzzsjSlj0VJPvZAGCf6f4Vat7q3jLI1yRtOW++Q2ecgYpaAJJGjlpfJQcgKSDlV5xnHTPanRwCNiMhSCTsIA3gdueg5NMS8gZJM7iykn/VNuHt06en4e9J/aEDFoftDHjj5WyvPAJ4IyAO/rRdBqSzrGsiMCVLuBt253AZJTGOOp9PrUc4V4QJYxsbmQEYPI4yOPTP5U+C8W4kzDDeOm7Lfu2PPqSASBgn8hRKJW2hbe7Rt45EbH8en4/lmi6DUxvFczQ+Er6VFgVBC2Plwc5HGPfp6ZxV/RHaa1juCUclF+VeMbgpAI6g/WvOviVrJuGl0u2VrdVlaK4E24Mvzhv/Qc8e59Oey8GNePpH242txJ9ql8zeYW/eIPQgYwT0PfH54Rqp1GkZKV5HSRmMiLyy0ZzhBjkNt6Y6fhUStGXaSYrtbDjA+XAUZz0APX1pGN1hilleCYEsv+jsF3dM+/U/pTdk8bIq2F2AvyJtibvzkk/wCeK6LmupzusXgtfiBZQsFkSQBkOSIwSNnHTnAH4nmuktwxWXa3OXBk7MTk498Zz+NeU+Nr+WbxdC0MMiy28zRuR8oGNuM54Hbp9K9Rt4ZgWdbWQk4OVUlTxyfc4x9awozUnJGUXqyS5OWQbh/eGehPUdOx9vWomVvLLtIqLuPyqPQHj5vril23isE+w3W0AMGKADeAeQM4Haue8Zapf2Hh3ULv7JPG5hcAysrASHCoeO/zN+QrWUrJs2iruxzfjDxnbx382kWszyJEWEmzJJGe/wBOnpx+XB33h/VvFcc15eXTW9srLHBbRMdzMecE9WOMe3PtXMXOrC21VNNhYyMxD3Ld3I6gn0z2r1H4e/aJ5rG7uHUQJcEkdgWzz+e2vGqV23d7ns0cPZaHHw/DvxBoDrcPG+0qdzCTcSDyAfp0zXefDrXpo5k0fUJXYBtltITyhznYfrziu+8SahpUlubM6jam5dflhLjd+XWvGvEM8cHjW70zmKV4RcRH1IOOPcHBpwrypyTHUoRnBntkwZfM3Aja2eDtDfUgcdQPcmnQgLE26RQD959uCFzzuH93OcH2qroty2oaVaXi/ZpJJY1d1M6KT8uMnJ45zxivPfjrrGpW/h46No8kgvbsM1xLA4JWNjwuVJwSQR16fWvadRKPMeKoNy5SHxz8ZfC3h1n0ywL6/qKsRJHbkLFHxgqZDkev3Qa5XTvj9qxZPtngwNbZY7orvkAntlcZ5Pp+FecaT4WurW3EI02S61CU5SMof5V678Ovg/rVzZSXOtqLVZF4jIx+lc0q/U7I4ZWKS+MdH8b+ONN1C0knhNlbNNd206bZFKdMDJDA57E9DXZaR8S01TxAuj6XpNyyueJWX5c4+leH+L9CufCvihdT0pngms7nMciHBBB/kR1HevcfCvjrwneCy1SVbTSWZVa7cngSkcqD9cn6Vy1EpPmO/DXiuVdB6fE28t9ZOl3Hh27kYMUEiIWBPrwKw9aX/hHfGra/c/urTyPtjhs7w3TZj3JWunvPHfhXT9Vy0cMhf5re6CcP6gE9xXL/ABEuE1uC31AtvLXkCsh7w7s/jlgKztZprc0qwvH3tmeO+Jzr/jK5udbvNO1B4pJC3m+SdhHoPQVz8eg3U1ytrDYTPM33FCn9a+y9GFlaW6JeRpFC4wAAMY+lWn/4RKwHnKlqj+uAK0WJkzB4SCdj41f4eeIdx26RdNI3I+XtSeB9Y8QfDPxxZX7pJbQTyLHcxkffjLc/iMV9mpPp9xE9zZz2soA5RHBIr5o/aCjW98U26+SqEOoAUe9VRxMvapMzrYaCpto7v9oCdWk0koflMBcA9cMVP5V50ud2e1dj8aplkvNLs4tjJBYqu9X3biTyOe4x+tcaGGanE/xGfK4h++yQMd34U2RszR/jSK3znpimO2Z0H+yf6Vz3OZksucJ3ywpZW/dntxUMrfMg/wBr+hpZiNh+ooFfUn3fL7Cio5GGw/SigTlY99/Z5m8zwAikj93dSL/I/wBa7vWLkwwALvLMei9SO/6V5j+zPMH8IXsSkYS7z+aitb4o+KJNJvbOzjjnBlJAaNRk9iMnp1Fei58sUz3MGueETwr42XAk1U3UEzXCZLSAghISWOB6kivI/NSV5B8ylOjrkZ9j7816B8R7ybz7+2ZzBG7IWR33M7HJz9OP5V5lIZvNmCEneeePb/GsHZs9WPuqx6J8IJJl10STMpxgjAwD617B4/8AAnh3xXFb6k8y216iBc7ztYehXNeBfDzUDpuvRb2LRyRY+bsfrXqkMerarqMPkFpLDcPOAk2kZ/pXn1HKNXQ9qgoTo2kdf4Z+Hljpfha/aC7FxKIJGEqtkRnsoGSQBXhvizwz4m0ez1B5I4LiyeF3lnaMLx/snrn2r2nxTqniTwro5Szt5rfTjGVcND5kajuQyg5/OvGfHPi29j8ISaVcbitwCkW7glT/APWpwlLntbVk1IQ9m3zaI5/wlHPeKsJuvLjjO9ohgBq+gND8RS2fh1ZY1s1j8vBDQjAUcc9ya+dPBt0GvUjkDgEbflPDD3rsPGur31tpcOnq7Rwlcsc9QDwPpnmu2m3GTujyKkVNJGx8X9V03xW1lZ2cilYn8x2SIptO3nJI55zXEWFvFp0Kw4QIzHEh7+596hs9aSSPZJIVYdBWFri36o5guQ9u5JKZ6fSm25PU0jFQWh0r62NJmF3as5ZOSVXOB0/KvU/gv8WZNU8XWGkX7wxG4zEsnlDDnB2hu+c4x+VfO0ccslvuk3uOBxzgehrQ8O6mbTX7K7toVSa0cOrE7ckdM1pBKJnU9/dH2tZeIzNJ5b3gZs/881GT6DjmvL/jB4h1bVNeOhhpFsrYqxSNQpmYjOeOwH4VieA9e1yXxDbafP8AZp4yhkCofuEYwWxz3+hpNflmnudY1Wdgbl3Kkr0VQeg/DFRiqrcFbqyMNS5Zu/Q0/DfhyHW7aeCCNPtLBWG5d3TscdAa622t9c8P2yJfaMDbxjg2+cY9snj9Km+BzbdIe4SMfv227yOSB/QV6LdtBLGVluEKkcYbIryqsuZ2PYpwSWp5ZqrWd1HFq+lTKJY23b0HzI/uOx9fWt7R/EV81rFe3GoSLCB+9yxyp6Ecf55Fc18QLFNB1WLVtPZTBN+7u4x0ZT0Jqj4cVri4ktvM/wBHVvMOT1Xt+NdeX1nGpyPqceY4f3ObseoQ66fLLQXZl3xttG/dt4znHtU9vqlyIA6zy7iDnYT09eazNCtdPRV+yuksrRnc34jPJ57jpUF35ySpHFK8e0ksSPlP417N9TxFsak2vtbv+5vmkf8AiX7QU2n6Gmy6tqDacLuS7kUtcsE8pnAIxxn1rMC+YTGsSzsxAIMY3fQA9a0LiO4tvC/2hYsEXW3yiuARt6e1FwOP+J3xK1fw7axWOn3Ek+q3P+rVpiFjA/iPPPXgV5fpsmqavem61XULh7q4bMwe7Zw3GB14GKpeLJn1T4sT2KZZmkEcchOQvHP65r6Q8GeEPDunabFFfWcd3NtG93Xv7V51fE8s7M9TD4S8Lnzjaanc6RdOdGuL6zkL7neCcoW+vY123gn4zaj50uia1dS/aLlo1trwSFSCG5Vuccg9R3r1DxZ8OvA+qwjbataHd8xhYjI9K+d/jP4BXwdEbzT7xrmz3fIHXLR+2fSphilzLUupgpOLdjtPFt8bvVHuPOlkM2CxcneDnABz19q7HwvqzQ6OLN7ib5FADLIRgY+6BnoBivCfDHiR9U0Jbq5VzLafJM2cmQZ689+f0r0jwTfQfZLVysr3UsnyAx52oByf9o9Bj3zRTbVds+ds4VGjvptctNJWOS+vmAlbZGvmks7HsAOTW3e+O/DGm2s+la1puoT3MMe7ZGedrYAPUDjv1x714TruqXF74+nmiBIgJijWX5QMdevcnJ/GtG5tfE+q3Dz2tvHcuy8LnDYx0B9qWJxEnO0XZHv4fBxcbtHQeIV07UNSik8P2urCacszx3DowR+hXrnPPHUHIrr2urhWWOaZlkCIsvzYaI7RhcHp7147JH4zjnAi06VXiP7zI9uR+fIrvV15taSzhnhWPWYbZfNjkBHm7TwRjr2B9OKMJVaqJdzLFYGMFzwVjr2+0qpjW4jeME5Vu/0Ncp4tnkSzSxWLY7fOFJ/Lr+dN3+JpwoWB4o8k8q2C35An+lcP8Rm1iG2vPO3xSmHyA4zwM/MRn8vwrrxs/wB00upz4WN6mpN4G8Orrt1f3OnrHqU8GY8eZtQuWyTu7gV6j8L/AAjqlnqFuupRrBbu7boFLlScHkbueOK8q/Zw1b+x55bHzIjcMDti3DcQpB3464+bH4GvaNS8YahGftlvPbRXkbbY4LiN3Zh3IC8815Kik+Vn0EIuUbxZFqXw9vZtWFzbahKse8tKyRguvOQOeteZftEyReHfE/hrV0L7YC8dw3co2M5/LNeq6P4m1C6CzzTTvfSHEv8AorRQ7T0/L1NeM/tF6pBqOtQaLPFG6CDz7iYuQY/m+VQB1LYPHpV3TkoiqQcYvmPQvC160mnvPZmCRRho5AgbO4ZBz6Gr3w6vFuvEGsrfxx3DrcRjLIMYEa44HHc1xfwrW7g8LqFVmXAVeA3RRkY/E/lW3fX2saHuuNPjMElzt8xhAsnQYGRwBx3r0JJ/V0eXQt9Zku57fa29tG4uEhgSQjG8IM/nUt5Nc/Z3bkrj5cDqa8p8MS+NNe8JXt0Zxa3sb7Iiqj5lP8Q6gH86h8I6b41N1svrq5typzLNLK7l/YA4H5Vz3dtjv9mjkfippV9bRvLdRo0U7n5h3OfSmeDPC81t4YhaeK7macGSSzjkQ7QSdjFeq5HrXpvijTYtW+z21xuZEkDcDqR/9euM+IDa/wCE7S3bQzE2o7P9KZlxvX+Hp3qYzdrFwpRi3JkWoaBbfZk1G8huFaPCQwzOSq/RSevvVabU7C5vrXw5DcRDUYriMvExwQoIbj9KXwbN4h8R3kV1r827b92NRhQfeuN+Kum22hfGrSNbs7giS4MbSREcKQQpb8f8aIq89zCtUWmmh1Oq/DvxRdar5v2yfZv3rOHY8f8AfQA/I13/AIr8BLqnhPT4EkLXXlgyMxyHPvWXfeMZJY4rebUY9LTH7l5VJWWTsv8AtfQU6DX/ABFdRhde1eC3sFjxujtHG/HQhsfLUxjzROxq2txPCHw31XS7hbq6u1ghj+6qRqCfxWoPFfhwXXidtZh2sYIdsbgA+W4BO4gjFbGn+LtRuLFImZpoHbbHOVILqP4uaZG+oX1rc2tnal4pJMyTq3zcdse5p0489RJGFaSpR5nqeUfEyTydStQzbiyBuRjGXrnUk96ufFszp4q+z+XchoIUMgKHKncT+XTmuWW9cCtMTdSPgcXXXtZG+soLHHpTTJ/pAP8AsVifbH3btxzSi9O8E56dq5uY5fbJm3LIvmR4OTn+lLLJ8ij3H86xnvGLKxPSj7ZnGT3o5g9qjalkHkue+2ismS9wjKG7UVUZoJTTPdP2VpidI1m3znbLGw57kH/CtX4wXlpa6pZXE+X2h1wOxwCP8+9cx+y3dLG+uwrjeUiYA/UjP61qfEm1uNS15bCOIzTvJtDL8oAIBGD+B/Kutz/cpn0mVx5oI8I8Xu95qczrCyjLYXqSATzz6VyF3A6TLJcrLGu4NyMEjua+nZ/hpY6ZpD3l7GJn8su0xyz574yOOvYZ4614x8QNIltJsyozwNHmK4ycLnqp9/f2rCFWLla57ssPJR5jgLWeOKZGj3NzhfYdf51638OPGtpaqdO1Z/s7N9yYdDXlUVvh5AmAR9wk44PPFWJG/wBH33AdFUfOcZwM1niIJtWOjBz5Yu57H4pv4Wt3NnqjXwOWEQ6nv618/eINTu9e1pp7gEbDtSMdFGe34V7H4P0q3OiHULa9luwU+Ty5fvf7OO3GK8n+yg6ndNMWW4Fxt2/dCfMe3oBXVSoKnq3dnJXxTrPlSsjo/hzBbJq6faLVriPIAG7GPl7/AI4/Kup+PE9nb6dptvBYx23myEKVYk7VHTn6g1zvw8sZZfElpJHljG2ZB2Ye/wCYrpfjhprand6SqOAIFPBOSw/ib9BxVq3K5M5rN1EkcL4b0MXkha4Chdvyc/1r0HQPh+NUINvpTTouMturA8JxXV1qkdvCn7mNc89hivdfB07QaalxDcQKGABDOAQa8mtXnz2R7dLDQ5LyPEvFfgPXtEuZ4LKzWVHPCSKen9a8p1Np7W9khmtfs08TbSoPT86+zdXvp5UZXdD6V84fEnRba7+I0aXEyCO5UA+WwyHHY+hNbYTEOU+WRji8MoU+aJ3H7NsOnwaTNfSWEN3fXjlZWlZ8pGCOBgj6/wD6qv8Ajm3/ALP0TVrkKPLL4UZ79SP0rqPAel6XptrZQ2MZjiVBwG/n71L8U9HVvDX2csF+1Xqr04AZSMn9K6Me+VwPPwbTlI2vAlhct4BsY9PZFm+zg4YEgkj2rG0vQ/E1xr6S3FqliiSAEws4DDPcHj9KZ8MNcksfDNtIsyz+UTE2xtwypwcHuOK7WLxNf3UEt9bm2LRfchmk2bz6nvXncyV0e7KntKJ518TvDniH+078W0cV0ifKgkZuBjOQBxVP4b3DXFyYZlw/lFH9iOf6Guxv/FmoX0r3l5HaQSlRGYYXDFhzzXD+A545PEeplcLu818egwaqE7VI26MwxNJeylfdnregT2G2Vo5FkZICwG3GcEdMjmqFp4qmM58xbVGVQdslsnyfjjBqfQLqymhCw3EMrGBvmQEEfLkDPT2rkNTkjto8zN8xHzopJZR+lfS2Vz5VbHXHxjfQ7TG9iSTx/osY/Ljmsrxf401GTw/crE9vuwUwtvGNm7gngdea42LUDJK0UFrK8THOZ4ipAx9elSaheRx28kUsZl3qUCIu4jvjI44pSWjKjuafw38A28fi9/El3+/lngV1Ux7U8085X/gOPpW54v8AF3i/Sr1bWz0OdcH/AFjpG0bD8Dn9at+HtZgm0i1tWcreWdrE04AxhWUFOPdSv6+la114k01mhh+wi9m42jAP86+dlK1RqZ9XTgpU1KCMS88YNBoEWqazYtDhcSBQdu/0Ga8v8deMNL8WeDNWK2n2eRYHKoZg54GQSO3617V4x1jwlc6TBHJdwy7ZdzQqOTxzgHuK8l+M8fh/TvAt/JpQjLXMSwrIVG8BmHAx0HJ/OiEY83ncc+Zwb2Vjyf4fW6vooi3sPOZiwA9v/rV7B8HNQu7cXM7XgtrW1L29rGiglVYgu31OE9OleW+HRGfD1tMjlJUjMbHjqrZU/k2PwruPhtr2mWOhJavGEnmkYs7KMn33HoK9GNo1Xc+Mkv3vzMW6uJNV+Keo7S8rS3TBWbgDLcsa+k/BcFhp2nRwwRCaXbhnbqTXjPhDQVg8f3ss21ppbdLiPgAHf3A/CtzX/F3ibStQFja2QiKYA3W67WHrkNurzql6k20fXU4+zppM9gYW6xSs1ohJ+8Mda8X8cXs/hzx/oWsafI0MT3RiZlxujDAqw9xg/pWn4n8U+KtN0jT5obNXe6hMrZGcD8SBXJeJZNQ8Rafp0+oxvDKL1dhZApbCsT90+lOkpRmpiqxTi4+R6m3izWSnyapdbAeH3c89e9YetRxeIbArdyvMGdm+fvng9f8APNZ2oapY2OnTXdxcW0CBSjB2wCT6fz9TXAan8UrdHttO0Wz3yF1j+0XDFUBJAzgckfl9K+gnFT91rQ+WhKUZaG5pPgX+zNVOpW2oNbSqoVDjGRu3D6554966Y62ttcGHxBZSXESjKupPT0pfgho9vr+g3+v6uhu9fivprWaWTnyghGEQdFHJ6V1V/oUF7C0LhRKg7/xCvFxcoqSjFbH0GD5lG8nqzmNS8b6fJpsmn+HNJ8lpOCzZwvucnrXOQeHdHuLmTUtWWa7uZccFfu7eOODXSS6Lb2m7yVRQmWIDZ6Vw3i7Utc8Jx22pRwpfadcsyyW8pI2ygbgAw6BhnjkZHvV4GUfae8Tj1J0vdO3hvNLtbbZb28lu+BgeXjaffHBq7a6q9ncwy3cbTApsKOgGT1AIrgvC/jHwz4nCrbzPZ37dbSZsEcdVboR+vtW7PdR2Wl3M8vmfJl8sMAFe+T16V7FWHPBxR4+HqOjVUzvbHxxeWMCWq6FFIZ2DPIblY0Ueh7jFSv4hvftn2Sy1O2vty73SN/M8j23Dr+PpXOeA4tK8U2MfiTRIdOgmmGy8MifMsg65966rxDf6R4d0MrNdWivnLtHgDPc/WvJm2o26n0alF2kiK91OS4SO3hYw3BHLr1Q46ivHLvxB8RNR17WrWP8As42dpcMkU99AS0vcDcDk8d8V1Gm+JPtd3LcW8bSMT8vB2p7k+vtXJ+NNcjhSTT7SZ3uWP75geIwe31/lU0VOUuWKPSp4KiqLxWKdoLbu32OPvfip4/sJ5LCCfTrKRCV321qrZ9wWzXGXvibxFrGsHUr6aTUpEKr5sz4fI9+mM9qt6xYs8jGPegYclPSl06wdkWG1hL4/urmvaVFR0SPjZ1Lyb6H0l8GtWt/FvhlrG5jtjcIAzRS4O1u+M/zr0Ky8OzAhr+a3uY0OVR2Lhfz4r5ht4b3wvbaf9kuWtNQupCfOQ/dIQsF9xgHj3q9D4r8fagPIn1IRxn5S6cZFc2JwU8NPll6nbhccq1O69D2PxrqqR3y2tm6TXUjbI407e9M8SzSeGPD9leOhkAGyVgOjNz/T+Vc/8OdPjspDfX0zTXBHLucnFdld6v8A2sW061iVoQwaSRlyBjpwe9aZPgK1fERlSXurdvY5c2xlKhh2qr1ey6mH4VhluLO/1PVdPLXN6uyK3bBIhA4z3GeTz7V8+6iFjv7mONSiLKwCk9BnpX09dX+m2Ef2aS/t7d27k7nJ+nU186+OdMbTddnZJo54J5GkhdO4z0IPINe3xLhrUIOC2Z8BCcqknOXUxw3GKUtjvioh+FG70znFfDyNCQtnHWl8w4GOKh3Zbr2pc8CouBIWOMYHNFMXLNRVxTYrnr37N9w6eJr6FWCiW1OWIzjByK9p8H6St9rdxrExdmCiIbhgD1x/KvDP2fpGh8blNqkS2sqkHv8ALkfyr6h0GAWunKuME/MT7nrW83elGJ9rkq/duXYw/HluzaPLGMnKFcdOK+W/idI0iSW6uQkWR5RBIUdT+FfUXjm826dKm7BIPNfLPjBWutTuVDDeWI/3x71wSnySuj6mlBunZnD21m94iNar5gJKfKfukdie3XitHT9OguYZrO5++xKspPJ71p+BrWWz8UR6aYzJFeOvyY4DA5z78V6Lc+E9Lh1G50/xA0UNwFaezuABGs6jnapPRge30xxXocjrRvFnDz+xlZo8ssJJPDsZNnLLAtuQk5B3BVP3ZMHnBOQewOPWo/F1jbvqnnbGF1Oium1BtaEjIfOfmJz+GMeldf438HtphsNU1JRJp0kvltOjZBif5Sxx0IyGwfSsHxRpF14ft20tpEuYGkRVllBaSMD+ENjp3B9DXVBtxvJWZy1opS9zY0NLso9PhtpYZG+1CRGmQJjYAQuOOuQa1fiZJGdb05WVVtfLIdgD3I5/So9DgW4YPFv+SIbUXkhMff8AwIP05q74sjjntbdnG0l8RqV5KYxn8waJx5qbSIpS5KsZFTwnYx28jtGBiVuvpmui1L4c3WoW0c1pqUj2/O6DKxr/AN9AZqDUbUaR4gurNeIdysv1KqT+pqw17rs8It4JHaEnbtib5iP6V4ilyTsfS8sa1NMsJ4CvdN8GXUNtq0rXGzIlVtyoe+OeOK8z1XwXBpunXzTXbTMbYzo277rpghsnuT1+teja9rPiHTbEW9vcbYDGIxD8jMB6ZDZ/OvOdRj1S/v4I3hmmtI/9bEGADAdifY9q6MO5e1sc2LpqNG8n6HeeCZ7gaJZ+WwJjxukXlmweMj6da634lWsuq/D6IIjGRGKuOhyAVH0rlPA9l4o1KeBLaz0+3j2g5RSFRe2WYnn+fNeyw+HrhNKOm3rCcXEBXzFOR5oyR+f9K7Myt7NJbnjYOMlUcmtD5p+FeoTaPoZjKl7ZJmV07qeufyr1XTNS0rUrfzYGsDc9S80YP4HNcdfaDLoniDULVoisNyBOnHGeQRXLa5EbYSzR7lKqT8vHSvJlJufMj36VuTXodX8TfE1p4a0R7jzNPk1C4Hl28drEEOfU47Vm/AmOSXUIrq5JLXcR3eyjivCI4r2+uxd3DySsX6uScDPSvob4NR/Z2tEkABjYx49B7/jzXbVgqaSvds86dWVXmfQ9OsdP0qz/AHttDdo5z92cDkeny1D/AGNocUZ+0W+q9NxfzQ20+pIFV5Zrr7S0UF1GspbCruxu9iD7DtSeTrKIXup4njjPQncDx0xxXvxSsj513Q+7s9HspImbSZLuKWNZAXnI29eBjHpzmqkselCQ48N2Yjbu0khYZ7khq1blibW285dhEeCAhLevbtzW3Y+HNduLS3az0d1gnJKzTkKAOzEdcH9aXupO4K7ehzNhZym91K8W3jt1uIocpHuI/djYv3u22tGw0S1uJ11RHuY5YVwiQvhWHfI/rXV3+jf2TYLHI5mkI/eSYxk+gHpXneo6tqGhXEptSWjOcY7V89iJp1nKJ9ZgYyVBJlLxRp0N9ftJb3E9q5P7ySa2j3Be/wAw614j8TtVsI9Uj0WC8mnQuDOS3CDHy/rhvwrrvid8RtVTw7OsMeyQ4USsOSxPavBrF5JLlp52aSR23M7ckn1rpwlHnl7SWljnzDE8q9nHqd/4XkX+yJIWcL8/XP8An0rUsZYo/tG1UTyoWUKQTltuBxnrzkmuZ0eZoomZZNq7sZFXI76aKzvWkXhgGzj5TjgBTTqJ+0Z8w4XxCPTvBHjWHxB4gtv9CW0n06wWKfYSRKQQA2SSei9K9Vt9dttSMSLpnnFB8zkAtgdcV80/Bf7Y2t3txJ5YWeAqmHBbcrA9Oo69+vbvXtXh02N0ztN5IugNsbSngDuCK5cRBQqWR9Zh581P3jqtX8X6VqUEP2TR7n/QxsmW5h2gL0wM/nXl/wAT/HGiWnkSLbv50YZrWFDtAkHAY8HgZ5HGfWtjxPJY6faTXV/9hQD7hgmbGexOT+lfNnjHXX1zxJPcfdiX93CPQAnn8Tk/jW+Eoe1qLXRGONxCowcY7svanrt5q1w91eTNLKx57AfQdqpyyHhlJByKzLWT942cDIq45O38q+gR8+j6G+E/xAh8Fa1rGm39r9qsNSu0ulljkCujSxq+QpPzAhgT6V6xpXjTwXrdrJfRasbZYZNkgniK+W2Bw2MgZHv6+hr5xhsbaS3TVrp/MU6Taulv5iruYRrGX+9uBGwHgHIyK3dJmFveSx209lZSS7IHkhmV4d8jFkkBLZO0sFwo4XdnmnPLaVWCbj7xwTzirRqypx1t32uex6lr3gWOIxyeIrQS3JPlrscl1BydvHPH8689+I3iLw3q3gaa2sJZ7ppZQlvKkJ2xzIQw3ZwR1x+YrldQgu31a5bVTDfaiixxxQNIrKgMmeQDuJBABPIwT6iq95JHpl75OnzQNHCWtGgZ1MLMg3GWM7stlt/OMDCfhMMnpwkkr3FPP8ROm1ypM8h1ONrPUGVA0a5EiDoVyM49sZx+FdqPilrt54Nm8N37W80cqqouTCiy7RjgsBk9Bz1rI8b6fNHDFfTsGd5GJYAAbXZjjgnOGVufcdK5INHE6ebuMQcbwvUrnnH4U5QcXZnZRqKrBST3OntfEWt6AG/sm9ubUT4z5bEKw+ld18IdH1f4heLJba51M3P9nRG5mS7nKKwU4AH1JHOOK5kx6HqvjCC50qylj0dk2LFdNjsQDkn+9t4z16VzwguY9ZkuLO6mgcs2PKcrwT6jtXI6KqStJH0dLErB0/aU0mm7a69NT1HWfE2vSaXdw+HYJI47WRVmuSw2QFyyqQvVs7DhunT2rl9F06dZ2n1W8lvZyc5dzt/Lpmt34ewtD4d8W7neTzNMVn3nO5xcQ7WP0JNYD3jRjcoG8naM9q6aGHjRjocmaZrVx87y0itl0NqXS9PnQ/uI9xHUDB/Sr8MkC6f9l8kW0sSjY8YOyX2Ydj79PbvWHZz9Yw53AZ69at/amZMZ/wD110wlyu55ElzaGx4ttb2+8PjUYZVeTTwkwhTBbcud3PuprmLfxxp1vIkkVnfSSHGYcAAn65rd8F+IBa69Hp+oRxgSOMq65SQelOu/AljafFPxCy2qnS7K9f7FG3CbiQyrjuFB6D2rvxeHhmM6coLV6P5HFhq88BGak9Fqjr9Eu9Ua3jvtVZLK2kj/AOPdeWQnoP8AaOPoK1dSn8R3GnKukx/2Xp2fnkUZnYevP86s+HtAae4W+uovnI4LZLH/AOJH0rst1vb2zCQjy0X5geh9q+pp4Snh6PsqSsfL4jHSr11Uqann+k2cMByqu0h+/I53Mx9zWjq2lWGr2Xk3luJOPlbGGU+xrFTUJIvOmlKxxhyqD2zgfjVu21ItjLEV83VXNdSPoeWMo7Hmni7w/PoV7tJMlvJzFJ6+x96wwQDXt2o29pq9lJaXce+Nx9CD2I968h8RaTNo+pyWkh3IOUfsy+tfJ5nl/sZe0h8P5HmYig6butjOz8xoJ5pOpP0o79O1eMzlJ7f/AFi9uRRRZjdcRL1ywFFd2FpylF2E2up7d+z3ocl54ra+2kRWycn3PAFfR1wwhtj2wK4T4H6Muk+EIZ2TE11+9f8AHp+ldL4hvvLhfJArllJK7P0bL6Hs6UY99fvOC+JGqeVbSjPAFfPi2N7qGvPdF28lm4A7CvR/ixrVukH+k3UcCM2NztgVgfCfUtD8ReMrPQoUupoZN3mXEUZ2rgZwT/XtmsqVCpWfuo9atiIUY2bLEf8AYWg6xp11fahFaSIRJucEkAcHGBnPNeneMbrRPGlpZeH0tRNHN5cv2slUHl7gHKFj98Agjj1966n4geA9D1nwPe6fBoNqbiOEmzmVR5okAyuG64J4OT3rzPxv8PfD1n4c09rG0k0nUmVNwaVmQOcbgxyVGOSCD2r3sPhYUYq71PDq4l1p8yR0txomh2OhTeG7uxN/Z26eTPmNgZI+2WBwSPVTkZ6CvO/jH4fax0rSbvT5PtWmTRpboRua5ZgvCscENwp54PBFZvjHxv400yaPSbuS3+zR5t7a8jt9vnBcfOrHnJGM9ueRXU6zp+pJ8LzF4nja1tpJ1l3GdUZGGHVkI+7k9z054q6kVfuNS0ucnoUNvJNAIZDHAYflZsklcc9Mnt+tadx4Qa6t4Z1n88oAyhegHYdOPpXd+DvBthNepNt81IVCK5xl+OpxxzXcah4dsY7AxwKLYgcFBgZ9x3ryK+JsnCB20cOuZSmeFX1jcuZzcqSzfMrZ5HH/ANauatvFg0LUPLvY3UDgMBkV6xqlkbqGSFdscyEgg8bgO6nuP5V5L460C4WYs4Vue1eVre7PoKTjy2OhR/8AhIkivrDS2FvJ0u3xgc4JAzk/lWlpfhy3GIluJJWZsBRFx+ea5fwhql1pOnx2U24wKpAC8lT6r/Ufj9e18ChdS1XzYJC/zdQcqcnHFetg6kKSk2jxsxhUrOKWx698PvDUGnaRCkZBfG4vjkk+npW5qSm1ZZJPnjH3jnke9Jav9ks1UHGBXMeKdanGY1Yle9Y1arceZ7kxpXfLHYzfG+gwatGtwka+cmSu3+LPUfjwRXkmt+HEmiuY1/5aRMqn0Jr1nRNWW88y1uGCmEAMc87T91vwPH51R1vTD58jbR6nA4/CvOVS7aO6inD3WfOWmeGPs9p5bxDejtG5988H8iK9G8C2X2aVSWwRKdwx0AK//XrWl0eNrm5iVTl1Ei/Udf0/kKtaVai3EwON28MM+hBq6dTnbizOtDl2NO7stNdmhk1K7kZjloljQZPbvXqfw8+G+k6XCNQ1C3N3cygMkdwoYRZ55Hc/XpXG/DHQpdc8WyXFyxeys2DyKQCGJ+4uevbP0Fe69K+tg7xTPlpKzZS1TSrO/wBMuNPliVYriMxttABHGAR7jt9K4X4Da5faz4a1LTNWvDqFzo+oy2JumOTMin5WJ7nHeu/uZ1hVpnJVI1LMTxgDk14z+yhK97a+LNUwRFeap5ifjuP8iKvoC2PRvFWiTXNu/kDzBjp3FeN+K9GuYWMU1u6k/wB5a+jHRWGG5qvPapIpDAEe4z/OvPr4GM3eLsejhsynRXK1dH5+fH/Rbyz0y3l+zyCIy4ztIG7Fed+CdBm1kFVGwIfmc9BX21+1dobX/geF0UFYZs5Y9zwOK+b9J02103TzZxyCFDzLJ3YnrW2GouCcGZYvEKq+exnWOiWFus+jI8d7PcAMZQObZl5yCOORwQc/pWXrulSWlt5IZ2h2nlSSp/Ecda3Lm+s8NYadFstkBM8q8F/9kH371l6jetcaTMsspMhuEVUXOFGCcfTn+VdLpQfQ4FL3rnW/s42uiXtzdaHqj3CaqZP+JbBbWytLcs+A4LsdqqoQHnHUnParXjvTb/TdYuoA8ltPE5WRUkDcg9yOCa5vTRLZ6zZa1aphopt0qDjtk4PY4Gc/4V7Z9n8N3ugwXF0j2+lRW7PZtYWoaSa5ZhlZTnrjjtnk5zivGxtDlae1z3sFieZenQ+fPEaXrWseGnlkR/O5GQVU88fjn8K8tuWU305jG1TK20egzwK+qfFXh/T59D+1LCGubZzsC/xDkMDjkcde4xXzr4y0WexvjcG2aOJ9pbap2ruGV6+uCPwNaZZVi249TPM6FpKojEib959e1aLnCH6VnIP3qVen4gf6V7SPKex7Zp9rbP4Otr+3Sa3vtPtLZ5wxDQXcJVflcZGQBnjI6Hr2h0ywvby7s9LW5tLe1vCssn2dNrSfL0JY85ZCeM4JOCAea+jyX2o2dnpkmsKloyqiwRThGdMEhTwc9MYxzmr8UkE9zFJEsNpcymR7drObL2e1mLK6MeFbOPmPCZ616cYKMHzLW2h8jWc1Vnr1fyPXPDHg7wmfh+2sQasLXWEtPLt5Xm3Bc8JG0ROJO3XkEEDG3jxF9JW+1qCyvvs8GniJp3isgQrgqG9dxPJxxxnGeON9NS1m6062046lHb2V0Uac28qfvQ+Ww3zgYO3B5HORzWZMsjXFnf2syW1yHZLeUXqyONhJw6sflU7lXnjC5wTUwoOlzc+71RVTEOcIpK0kt9/RnM+NLONNKEdgTc6dNE5tnZdrxFDkqQOvIXlsnGcda8vn27o96llLDIB5Ir2XxleXGraMly0tqqKkskEcG0ne+Q24ZyBjP1Oe1ePbN00S9RurmxMHCep6+VTboWnujsPCstxNqP7xVIZFcnGBEkXzAAdhxiksISXPlqXP3nJq9o3l2Xh++vm4kkQW8XsD94/kMfjXoHgS08EWPgm217XSXuJfNgeNBIwY71+9ggbtrdAcdM1yRvzNn1PsE6NKlJ95P02/T7jl/COoPHq7aIpHlazayWLHuHYboz/38VK5h5wzQ/NkgEt9am1/VY7XXTrGlqipaXgnhWMEKNj5XAPOMYrKkmFxJLcQx+UskjOiA5CAsSBn2zW7fQ8lm/p3mSTq6rk4Ofoa0Xjl+6sbYPTisyDVtJso1aa5UvgAqoLHP0FdRfWt5H4YttfbfHp1xt2ykDA3dOASf0pOpGNrvc1pUKlVNwV7bnLa1M8SpdYO+Bgw9R9K918KXFtqVhZ6jMyyTzRByWOTk8k/XOa8V1KW1vLZofNR2cYG0gn6133wqvv+KdtkOQ0e5Dn2Ne/kc7V5LyPBzmF6Kfmeuo37gtHjjqKwvEt9Hui8x8QhyzZ/2Rmo4tS/uS7W7E8iuP8AHWoN/Zs7nG6N+dp7EYr6eb5U5HzFOneSOcbWodT1UTj5bWEGRUPQsT1NbNpdPkFmy8nIB9K880eZV3yyn9yrbmAH3scBR/ntXSWt3JHF9qlA86X/AFaf3RXx0pXdz65RsjutNvf3KsGOc4Nc98UkWW2tbjHO4qPy5qXSZnECqScnqaZ4zVptDjY4xHKP1FcmPjzYeS8jDExvTZ58Adx4pMHd+FWxGN7D6Ugi/eH2FfFWPI5RlpJ5NxHJjO1gcfSipfLXzV+horehXqU01FgoH3TZQrZaVFFGoCogVQPQCuM8aXrxwSOSRwe9dlLcRrD5bEAgY61xXjG3+2WkkW8x7xjdjOK5aiWiP1SjZO9j5X+Jur2PiLxbbadNqK2EFs7eZPIpePfxjKj0x+telfDm/n8Bm+8e61dW1zoMu2OK30qJVjmXO3zAuOOR1/M4rvdX+Ffw90WyvPEN1pTXhuoYxcxlPMVTjl4wBlc8E1b0Xw+E8nTI9T01fC8VqJFguACUHoSeMDBPJ7819DStRgoRPCrVPbTc5HOa7+1JbrYA6D4Dv2hmzHFdXsm1Cw4ONoIOPTNamoeJ59X8GfZvGd5DpUE0AMjWMO4syAFmLtnBJHAwO/WvPvCg0vU/GPiPTNO8UaRZ6HayR3Fs6Dy4jyA4C8bskn8vStfxfe+H4oxFZaxJrkudu1YwkJLdckn5s/SnWly2LopGZ8VfAqS6dp+r6JrDrZ2iLcG3vn3EqQG3KQOuO1XfiN4wtvGENl4ItXivJ9UmiiZFbmFMBvNP0GCB3rmXtvFmvNZReXHYacjtDNDIrBUQcZXpnGPu4xzS/AjwbdaL8Wb6Oa4NyLe2DNIF+VmY4GP1rnq1XCk5PodMKcZ1FE+o/CWnQ6dpkNvCmEjQKo9gOKi8UXJjgb0rUhPlWa/SuE8eal5cTjdxXz09I2PVpw5qhW8M28fiBr/Q5HCTSEzWM3QxTAdM+jDgj2FcdqOnXV1aySXtm0ckErwyezKRn6HBBx7103wpkWbWLKZZMyNOrZHuen5VL8afiJ4cbXdR8Mx3F9bT2N3Ab64gtg8LxEBZMn++m4MCe6gV6GEwixVPV2aMsRip4er7ivc8q1XTxG4K/KRXcfBqwjtftVwm7DzBipPAOOSB2z1q94qa10vRr+6traDX5Ps5SGG5iG1GAwJEZRuOSQ2wk5HGRgUz4OQ3sHhhTqCoJpX8xSqBcoygqf8A9dLEYKWHWrNaGMjik2ltv6npV5fL5HXtXF63dIWZsg1pas0ipgEkVyXiG4+z6dPKx+ZUOPr2rik7uxrSpq5U8O6kl34njit1MvmeZHKo5+UKetep+HdMi1LTmt5XxNFlVY87h2z+GK534P8AheHRtGGpXkY+23KYXcOVB6mu00Ty7O4kGR1reGDUKkJS67kym5xk49NjhPE+gXejagL4xnyl6nGVH/1qpXtlDIEuYDiNx1H8Pt+Br1vUb2Brcq+0jHQ15j4s1CFrxYbdwA2Vxnj/ADzU4zAqivaQZpho1K8feWx1Pw+1KPRNOeGCETebIXmd+GLdABjsAPzJrurPxHptywjeX7NKeiykAE+gPSvJvC9x5tgi5BbHzfWtC9Yr8zYPPSuqjjqkV3Rw18tpt9mdd8XtdbQPhzrupR3CwzJZSCEtz87DauMe7D865r9lPS20/wCFcNyykNfXMkoz3UYUH9DXkv7QHie/XwpZeGYbhmhvrpd0Tc4C4YAHsM49q+mfAOj/APCP+DdI0XaA1naRxvg8b8fNj8c17FGqqseZI8SvRdGbgzcpDS1S1rULXS9MudRvJRHb2sTSyN6ADNamB4V+1V4jVW0/w1BIpf8A4+bgDt2QH9T+VfO9/ZNeOFZyiDrjvW/4p1y58S+Jb/Xb1iJLqYuo7KvRV/AYFc/qd20UTKvyuOAT0NWloRIxvEd3a6bZtFAuCRtH+NZFqSvh+C6LfPe3gVlJ6oDx3qh4uklmaKEZDPIBtPv6e1a7Kn2nTrGIljAVVgCAoOe/vQI7PRo963EbdCFYY7HFbGmX+paaGW1vHgjkG11wGikH+0jZB/H14rN0r/UtIvV3Ix9OK0S6onzccc0ShGStJFQnKDuma3gxtX/4TWyksLPTZnuZMTW4k8lJsjJIySFfjhsjn60t7pmnx63L4b8Vafe2mnX8l1pl2ytHJOs7sZYn8pCflRuQw44I9RS+DZ9Ji12zXVNWg0u0lDQyzzL8q7o2XbnIxnOMgjHUVv8Ai3xXfReOIvEFxp97Y6JpUtubuW6i3m1mdlQXFu/3mBwf3ZOCNxIy1ZU8NRhJOKszt9tWrU3zO6Pljxn4Y1Pwf4yvfDerxBbqykK7gPlkX+F19VIwRVGcYgfPpXun7WGteGPFd9Ya1Zxy2+vW0flTlQWhuoS7AFW4OUYHqBwxHavCZT/o7n2qqbla0t0ZVIcrsej2f2QafbHTXuLLUxZxytcxMRuIjBxkH2X8SfekbxNfbHvLf+zoZrhmUPBCUeIkIFKAH5SmDjDHO85HNRWGo6l/YslrZ2Q8+1CKLlQSyBYwCvYdcnr39azpLazitkeOGb7JGViml5IimZSA+3HHI3Y5PB5716NNKMbyT1Wh8vNP2s+fXX1/ryR0e7R3Pk27XcWqbd8N4H5G1QQCOhPA7frWZceINSW0gvVhslml+USxxsJc7EG7Oeu47t2c5b0p+oSanNawyw23lxuDCLwQ856ElQcgna2R7Drmsa6hWWziijt7mIfNLaFyNnDfNxxjBBHbuTVWtdTXTQyoxdvf1/H+vQtazdWFrDLOLhp75I1WeVjw7E4IORwRnsP1rh9vl3wj/uOR+VWfEN5JdIPNQIxZQxj+65GOp9ahmLNqm5urgMee5ANcVS97M9rAU3GD5nubLOzQBSx6jiuk+1K3w+igt5HeWC5eV0OQE3bRx25C1zSj5KuWN06aTcWvlo6zDGT1XHoazmm1oexg6kIVG6j0s196aM66MUiNkkMy7SMdah090itQZGAKjgetTSbDb/JG7SfxAdAactm0a2jOPldCx9sGqk/eM6dF1ISmvs2/OwWlr5kyoDgDlyvUmtmJ5o4zClxOYu6GRiv4DpUVptiTcV5xnA6mo31CFX2tDNGc8grVWT3RlGcopqLtctFVVjIi845PrXV+Fr17XR1mh4jWQ7uPWuRt7hJ22xqflHORXYfD7bMt7YNgqQHUH8jXr5NO2IUe55maRvQb7HWQ3kc0KTRyEo/oehrJ8SG38ma3dwVlQqeelUmWfS7pkRiYy3KdRXSCPT7m18yS2RpCvU19Y/eVmfMrR3R5foFunl+bNmQq52R+rZ6n2rZi8yW6G9wWz+vpUNxE1tqU0QATLFl2r2NW4ES1UzsT8vT1J9K+UrU+SbifS0qntIKRtxSlZVQHBXir2tkTaHNG2N2AVz9ayNHjLhp3JJPc1b8Rt5nh6eHcV3gKcelc2Ia9lK/YVT4WciVaOeVWyCGwc/SmH/WNn0FFsG8vYzFgh2jNKo/evkelfEs8hoQt+8XrwDRS4xLj/ZoouuouVn0LovjcapFFMz5MgDZz6100mpR3VtgkE4x1r5x8F6oIRHayuVVgPLbPQ+lemaVqUkYHzEiuape5+l5fi4Yykprfqd6/jjTdC8OyLrV2YBEfKik2Fuudo4/H8qy9J8F6F4ktJPDPiDRJmuprYtHdAL+73D+Bs8Nk5x046Vz3iWxtNd0qS3uFLRuBkA4PHINd94e1PVF07RTFpwurYWORcBh5olQhCpHUDIOWr2MFiOeFnujmxeF5JNx2ZxHgz4MJoVrNpurRLdXcEhH7tdomixlMnGc9c4PbHvXE/FTTdD0LRINW0PSpzcGRCsiFniRSfvMR93nAAz3qSP46eJpvHFydYFrZ6dLIbae3+zea8SA4IyMMx/ziqHjrW9V8Y6bLoen2slhpC3XmRXDnZ5iDgAR7QVHpk8eld1apSpK82clCnUqfArnbfDrxJosngGG41rxFp7yon71HYRvEecKc8nHr3rpvgVBaaqdS8RWi/wCj3d0VhP8AeVPlz+JzXzqPClnZRCSbdcSj+KU5r6y+CGnx6f4B02ONQo8gOcDu3zf1rx8Vi411ywWh6tLCSoLnm9TqdYnSC3weOK8U+KOpb8W6yhDO3lqc4616n4wugsTD0r5k+NWsNJqUFjAhY437gMbWByCrdnBAOO4rhpw9rWUOh1KpGhRdWR6V4Jd9EmgitbhYJhGHEszDIHT5V9frXXaWfD17aapa65JY6lEE3yzTxL8ikEEbj0/A14Pav8TdOkt7y68KJrGnmMPBcKTIAh6HcnOef4lzXT2Xgr4heNNcE+o3cfhrQ4JBxboQ8w4PGfvntluBjgV9bhqdPD0nCK3/ADOCpWhKSqp3s/O7Vvkt/UuaBfQ6lpEUdpJK8cRazygCl3iJAI6fwEMSc9B04rq/hfdXcgure6YNHHIGt8LtCxsM7QPQNvx7V5/4rtNS8C6pqdhpaQHSp9Qt7y0Fy4lnl/dhJT6jLZ3dO2OK2PgTePeLq88l1JNN9oBZGb/VAs5AA7Dn+dcGZVVKm16EYGnavOUdmtunY9V1crsIHpXLy2yT6lbRyCJl3hiHPBxyP1xW5fFiM7uMd6paJbLea0C6B0jX+JuAc14dKPNUR9Dg4rmu+iOqt7lo0B3K7Yxw2f0pkt28JLPlSecGrkcyhTDp8SAqPnmK/Kg/rVWWOGG3a8mDSJu/cq33p39fpXsNaFRlHm1iY2uatMkJC53Fd30HrXnmqzTSSrIWPD5z/Ou01+GR5FtmO6eY+bcEdh2FcxqFrvV9o4Odv0HGfzrCoufRnr0YR9nojqvDsitp6TJ94jcOfWr91MTGMryByev5VQ8Lxj+wrXb/AM817cirGrL5NrJIzEBVzk15iVnZHg1WnI8Z114te+P3hfSbwGS0W7iSRAexcFs/lX2ukm1AzcD6cV8OfDsS337RNtdDDm1lEmfw/wAWr7MM5X7qSM3cEcfSvo6EeWmkfKYyXNWkzWaePBO8dO/ArxD9p7xWsXh+38N2rZmvpN9wVPSJe34tj8q9Iv8AV/JQtK5VR/COSfoP618q/FXXjr3jy+ug5EMOLeIN1AXrnnruLVvF3ORnKXEqxx7CduB0rAv33bVZsjOQC1XdTvbdcxrHJI54JWqEkd0sZmjtYYVx96R8mrJOdvmU+JbCE5Ayxzndt4681rJpUENxJOsk0rxjdvYgZOfYVzf2lrnxjCGYNsTsO9dYkzzwTLsKJwC/brTQWOst3WO0hGMEH8T3qhqOqBXlXdk8jr0NRTXSrDCrMCRjJz+tYBl8+9k8tXGXJ24yTj0Hei4F/wAVSRXfhu7uIZmQWkkbSCSFvmcnaFDAHB5J5IGFOOeK+g/hN460PW/CV9pt55eoyy26WEDzWJjtriSO23AnIYbslhwOibsZNfPA8La3rtvJY6auppaspldBDmOZ4wT0zywLY9BuJzXo/hy917wb4Dng1o/2YlnZJBYXBiU7/NYglDtBwCcsQQeR1PNRKUfdbV/PsdmFSbdNv/g6/d94z4l+D/BP/Cstc1u4urSDxHbyPcCSwzHbS/vDEsMcTHhc4ORnpnODivnQndA49Vrvvjd4vvNWu5NLuJYrh5Lz7TLKq4ZSqbVTgkfKuBgE+ucnjgYRuQj2rSUlLVE1qXspcrd3/Wh3PhtItXdhd3s1rbRJHNMyE7pGbsE5BAJI4HP5mk1O1fQdUWZobfULKWISW8u7YjqcEKQowGADD8eemKpaJefYBBOzWskH2WPzreaTbuA3fN2yRx3/AIuO9acPiBNR1iBbe0tJLO3t3McMjsrDIDY3YODntznnJweOqlZpX1SPmMRGpHESaXu/1+JT0+NfIivLO6kv4nkbfbhFKxMWPSI8H1BAqjd6fBNcZsm+zShmjmtDlpVcZIGHwcdACMng1ro1lJLLeXOjS6dJZxo5ltC0boASdoDYOfmX5jnoo71n6wkE9xKst5crvwyHUFMckh2nDh8HHOCASc5/Gm0uW7dxQb5n/X5HMeIbfbHDdW6yC1fBCsQSm08jPcentim7SbqKQAYyyHHqDkfowqe/trxrC4lzIy9TIxALAA5+vX1HABxUNtMHuTHjg7HH124P9PyrmqL3j2MK/dt2NU8R/hVi1ISJA3SqsvYfhVhs+WB7VKZ1WGToYpWYD5HH61pTyQHQLKTHzrkZHpmsi8nk8gRrjnrnrXSaHZRS+D5ZXAyA67uuK5cVPlUZdmfQ8PUfbzrUe8H+Gpm6WR5sihi4zlQT0rRayEwLBmUjtWFo8o5YgjnmuospFkhLK+fXPWuyOp881Z2Mxo2iQhTyvUY6itzwJceV4hgGTiRWXg/iKqXKxyYZmCOO54BqHRrhbbXbVgw5kxmuzAvlxELdzlxavRkvI9M8Q2jbBMg69c1XspFaHAf5gOgrfSJbyxDDaRt5rFktZLab/U5T0UV91y9UfHXOS8T4t9WikyWMo2n61Baq19cqoJdE7DoTVvxwyxmO42ZVGDYPPFaWnX9g2lQz2UMcfmDPXHNfOZjG1a6PdwEr0rE6hYfkj4OOcCoNZO7Spj6bW+nNLA3mSl+h+vFGpgNpl38pDCIkg+1eViFzUpLyOqp8LOShcAN/vGlWUbnz61TichT9TQrH5j718SeTcvLJmQnOeKKpRsctz2FFF+4rluyI8odcgn9DXs+h+Hr2f4d2PiazaS6Ub0uo8ZZArY3j2xjP514vb/KzqMffP86+o/2cJvP+HIjY5EV3IMfUKf61vQoxqNxZ6+VYmdCt7pwdheBcbWyDUfjLVNQsfDFzLHNqDWIXEsNu/RT169vXFd54+8CG3mfVvD8G5Dlp7NBz7sg/9l/Kud0l4J4fLcCWF8q8Z6j1BBrnnSlQkj7qlWhiKeh5NoZ0m3UXWn6BCJZQHWSV8tz3qDxJr/iaR1t9J0+KaQ9UhiZyo/CvR7nwy2k3f2fTdL0u6tFjaeJZRIzSKuWeNiGG04zgrwcYxmuvvZ7OXQ7e80m3aw8xdrwQsqGMjqucYI5yD3BrrqewUVLlvfuctGOIcnGU7eh8j6rrPi1tUTTr+S4tpWkCGN4fLPJx3FfoD4PgWx8O2tqDny4UQe+ABXzr4qhjt/sssjSyHz1ZjOyXOBnn5RyPqOle8aV4j0u8toxYToY9o6mues1JJxVjpVGUU05XuVPHIIs5nXkhSa+avifqkdrZW8clhdLqSXnzlRlFjwCJH4II+bHXPBr6b1Zop7dzuVgQe9eSeMre6jF5cacluLprWW3ka4DMkkb4+XAIA6Yz1GTiscDy+2akLFKTpKNrq/8AX9ehR8E+N9SX4bCSzvYIXiu1hV5DtAjbcDhjgDDbTnsG96vaP4j1ODx1o2m2uvadd3mokxwWYuXaEsyMA0jjIxkfX09apW1qNF8Jnw3d2EepQX8Yt7iO2Lb3i3giRRgkPtI44+Zc5r1W50fwZpXhKWC1+zpbpA8FgYNoljkK4V1xyGBOc9QRmunFU4qtTrOWi3100NsK506M8Mo3lLXbXXZHgnivTfiBP4+uNL8TSW9/ewOrJPaEfZreORWYIvAbJK8ZB6H0rrP2etDu9IuNah1BQLqdoZNyghWjwwU/XIbPvXcyeFX0S0i1C516/wBWvmsbeC6uLshvMdZdySHqeNzAdTgjrTPBv2qZ5JWaNp4DifaoByHbK+uOcj6mujGKNpcv9IwoQ9ly87ak1oumn66/cb+vR/ZbTzWOBjrWL4IgbUL6ebcUiJwxHBIH9Otdbr8cNxpRBUk7envWH8OrVXsCz5jj3He3qM9K4cPH3z2sHNKjOfU7GCOBoCf9VYQ/ePTzDVe5O9X1e+Xy4Ihi3h9u34mtSG2+1KslwBDYRDKqeM47ms65STWb1W2FLKI/ul/vH+9XonDTmnLf18vL1fU5e8jkS0nvpx/pE54z6ngCsKeEDzNo4VNq/hXXeIF8+9W3jH7uD7x/2qwvJ3zPGDj5tufqaiSsfQYeonDmZpeHLXbp0ETYAWMAnt0rmvibrEWkaLPJPIVQjaMDJyeOBXZWKG1maFssrKNhP9K8g/aNMsMenyLKqwSeYxLJuG5QCB+Wa4MPBSqJeZ81jKvJGUkYv7M8Ump/Eq91KF3KSXGxGPBKDpn8MV9k3VpviKs7Mv8AcXAzXzj+xfoC/wBkrqsg5y0g9yx/+tX1BX0Edj5qtZNI4HxzGNJ8L6rq8lvstrK0kmZQMs2F4Ge3NfGm68miNwbXz/NYszZ6k9a+7fGWnDWvDWo6RINsd5bvATjP3hjP518IWeqaZp8rwXGsRWV1GxSSKVhtLDg/TkVcVYxlqiOW9tYfku7AxEf3RmuZ8ZaykcGy3RRHju1dHrfiKTyS1qlreAj70MqvxXlPiW8lu5mDR+USfu1bZEU2x3h9iupQX785l5+h4r092he0VYmCoPmLLz2715RpEzpb7AMqD+Nai6hcMnlLIT2HHNJMbjc6TUdQ8x9gbgLt9Bn61c0e2t/7OkuJroQDbvJ35wuf8fTFc7pdjLc3C/bJBFDnkNkk/XHQV01rpmreMrqPwz4YsprhI5I1vbmKIlIvMcIm/HIXJGfp9ae5UYtux9T/AAqbQNP8LW2naddQT3wtlk8tZlkkkG1WZxgnI+fqO+R2rmv2r7Nb74d6NZW5Ivr/AFSK3tkOEDFgeueg6fjivPvAXiPw/wDB/WUubq7udameeWwuIIbdoobONZf3nll8ksCqnbno+Dg1c8Uauni34jSeINV1R5Io4/tOjaOr7xAJIcK7f7W2NXYDgE9eOSlh4U6FktF+p61TE2UaVRpN9j5daaYzrbTHLQu656k885/GtC3ODn1rLtcyTGZjyckn3NaUfRcLn2pI817s7PT42htVuLS0L3MdpGDP5gBiLA4IAOc8jg8HJz2rsNM0/QpdEt1Tw5JqUckYE94s+GRm4yWVSOMdCew681ztitv513LKxWG3t47eQIVLyFV2EAHJXoDnH8ODjOavW9ylqs0drcXOnrvVbm3kO9FGFG5VAzy24noACMGvQhCPLFLfrc+Xx3NOclF218/0Kd3H5ltcSTxXFw1tcmLzmuBLDuKggHdtJJCr1GDjjpzc167vrxJWtLSG4j+zruiNr+5Tp8xbzOCCM5HtkYNUY7rTXVYYrtoQkytFcTQL5Zk3BSGAX7vG4kkjgjB61VEljOLK0u5ojD9oaSaWUHYWI+4oHP3gAcDpg5GcVcmlKz1t2JdNyak1sYl4HneW2FvavJdqNjQrkbx8pIPXnHtzWJZJtvYwfveXhh6Ecf0rrdYltInnttOtFt57hfuoMhsEYCrj5Scnknp6Z55WCJoNWaGTbujZw205wfT8K5KzvZnr4GpzXaW5pscuqjk5qy/A54qpbndKWq8ys3T8qyPRKTrukBx06V1+hvu8GzwjGRK2ce+K5cW0rtksVHtW1o2q21hbnT7tMW7vv8xfvA+/tXLi6cp0/dPf4axdLC43mqysmmr+uxjogt90ajJDdPerkDSWKC5uJfL3fdjz9761Dq1wq6vdNaFJYmO5CvOM9/pVe3017z97PcefjjGegrppu8UePjIKGIqRWyb/ADNQXNrdIZA29x1APSp9EhNzeOsTKrKVIJHSsS8+z2OI4QvmdyKl8OT3X22SSPcV+XcR254r0Mvf+0RueXjLujKx7T4M1R/OfTb4CKZeEbs4HetLV2ktnZXTcvZs9a5+ztRqFvHc2a7L2IKxGfvcV09vN9vsvKuYtsq8MrdRX3NNvlPkai944DxLEl18kj4B6r7VQ0+6UyLDDas8AAXPA/IVo+Mree1uUkhieUbsBV64os5laIGYS27YwwdACPoa+dzKT9rY9rL4/u7l6OGCT5USdD9KTU8QaVdMzFh5RAz2NRwtaqdwluHx3KEj86zfGd432SCONl2S5LADrj1rxcXVVOjKTOyq7RZysR+TPuaIz19dxqOFvkFOjPX6mvjWeSSKfmIopitycniikLQ03VY765jRgyrKQGHQj1r6Q/ZckD+EdQjLfcuxx9V/+tXzTb5Ez5GMgH9K+hf2U5c2WuW3cNE4H/fQrtw2lVo7sK7Yi3qex65qNvpGkXmqXbbYLSF5n47KM18s6TqGqPcXetafJJd/bbx51TcW++Sxj45BXPTuBxmvV/2ptf8A7J+HH9nRttn1ScQ8do1+Zv6D8a+YdDt5/m+zx7WfrJvZT+YIrunTVRWZ79GtKlK6PZrvxtNYaQzzW7R67eRvb2NgEPnqzAqZnTqkagk/N944A7mue8Y/E3S9BEGj24a8ngjH2iOPBCuVC7SfXA5+tee6hnTbd4LbVY7cykmZLeYCSQ+5Byfzrl57aGOIslnNz3Ixn86z+qxso9Dr+vSu5LdnRav410LUiGm8MT2TLz5treMjH684/Suz+BfjhZZX0KeYkxlmtfMbLtHnOCe5FeJag21cEIntnJqDRLy40/U4L61YxywuHVh60qmFi6bjEqnjZqopSPuqz1ISEZ6MKz9ctVLt+7EiTLsKnGDn61ynw78U2viLRIZ0dRMAFkTPKt6V2Hmx3EBgmzjHUivnHzU6l+qPoFy1IabM4uw8WeE4pLXSo5pr3UbV/wB+9shdsqy4wx45BPfjZj69Fp8uo30V8sOlSQx3EhdJJiobBJIzjOPpXhvxM8K6h4O8QjWtKZ0sZpN0Uif8s267T/T/AOtXQ+EfjNq1tDHb39lbXK8AuGKH9ARXuV8ueMhGdB3X4nNSzyphZyVXST627bHrms614gj0eKzMtpAI4xGXjh3MygYwd2R+lZvwjlkg8SX6yTyytcRhmZ2zkjjp06Y/KuR1L4k2d9atI9nsPos6EfqQf0pPhh4y0+98dW1pDHLHJMjqA2MZAz2PtXNUwONhrUi7I1hmOFrJpS1Z9D3RUWhHtUfg2FGYoyqsSMTgdGPvUcknmW232rO8N69LaazJp62sbDAcMzkevGMVnRmoTvI0pyfs5xR6HNbteoI2JFsD93p5h9/aotQeOztSkQHmEYGKjk1u6jhDC3tiPTef8K5nXPG0tq/z6PDKR123G3+a13PEU11OGjCo5Wtp6k95CkFsNzfN95z6mucRD5Ek205LFvz6Vz/iz4sSQ2kmzQ40YZPzXOQfyWvKJ/iz4u1W8WzsjZ2ELOCzRpl8d+WPP4Cs5VYyTtrY9qOMhh6blVZ9H2shmQM/IUcYPJrzP9o+2N18NLy4QFprSWORT3AJ2H9G/Su18J3r3PhyyujJvkMKh2Pc4wf1zVXxdpQ1/RLrSWOBdmNWB9pFY/yrhovlqr1PLrNTi30Z0X7L2ky6X4Bt4pVZXOMjtwB/XNeut0OSfzrC8CWcdlocEUahRjIHtW+a+jR8zUlzSbKt2TsPznkH7vUfSvzr+IGga9pHxA1Vtf0qZbqW8l8qQWyxR3Izw6bV24brwBX6K3Az32jvzya5bxTpUGpweVMiyZAxu5Cn/HFN6bEp9z4Hj0Ge9Vp10GSTB6lRyfbJ6fhXMeJdFezcebpt1bO8nDPICpHoAK+r9S0ddK1SWBoQoByVx2PIrnPiF4Oj1zRQ1uirPCwkjPr6g15Lx9SNTlmj245fSlS5qb1PmHSIZIpf+Pd5MckA4yP8a3tG1PR7i5aA6XJ52D1c4J9MdjXtGmeAoLHT3uWtkWd0y4YD5eO1ef8AgzwwF8exmSJngljkYtgkKwYDk12yqyjByOGnRhOpY1/CPhK41C5Mt1Zg6ey4+yxStFuORjc45I65AxnPWvWvCLat4YFo+i6ToFnPBZCzaf7ETJKo2/Mx3Dk7R+ZrrPDOi2sFkm1V6Vdv7OGOLOADnrXkSx1f+Y9eOFoJ25TyjxN4Om8RW0Fvql1/odvcS3MVtAgRFlkIMjDqx3EAnJPf1rnrrw/b291fXULSw3Jj8vdGNg2dONuAOmOK9W1GeOFG+YVwOtagZN9jbxGSaeUCMIMsxPGAPrURxFafuuTZ0vDUk7qK+4+YtRsJNN1S4sWRh5chCkjGV7H8qv6JEsuoQLJjy1be+em1Rlv0Brvvjx4ZuNNuNF1qK6s7yzeD7BcvbyhzDdxszPC47EKy89D+Fcf4btprhbp7eJnl8vy41HUsx5/JQxr6Sjdpdz5rExVGUux0GhTa3eWTXO218i5R0WJy0Yc8n5sfeIb5gM9evWmX6yLBe28EcdqrSFJFaXdLgHoGAxgdG5IIxSQahJDp/wDZt1b293Hb7yoguGV0GehVgc54P0Hbmo7vzrzVXu7q3/0m4VFgiDqzOfVscc+4OfbrXowu221fufLKUvaNtL+vn+h0KzLfWVvcadDEdOSMebGyKxXaeR655H5+/PKXNlucAhIraaZmtkuZFQbR0Lc56cc8njBNNulNlbiSW1lB8tGUPGqbzgfL1+ZcAHqM9aguLfymDi4CmZDI7Q8bFIOF468Z/OslK0XyvUVGkqbbvuUybNJBELh4n5DcfMR0I557exOfbNZ0e6PUd0mAxQk/XPf0rdSyNjonnSt5XnJuBCCR3deif7IAJP481iPMs90zQwtHFkKN7ZbAHT6e1RNq1mephfek3HY0LY7VDHPvWpCI2AcniqFptO5cFuAcCpAru3yow9gKyPQLNxcqo2xiqDBpX6cnqcVcis2YgspUVKYVV1x6imkAyOzjgdSkAVwARITzSXN3Ln7/AD6jird7Ltg+Z8AVj+U10xZsrCv60Nslla6hdXDO2WPWuq+GckZfUY5FB3RoVz6gmuVnZSuyNSADgfSt7wNKtvdzlnVTtA5PUc13ZY7YmJx49XoSPUtMWLzIdTjuHSUARsu7Ibb2P4V0ZladRMeBjrXnVlr5sJmFuPN3D5kUZ+h9jW23iu3S2LXqvbvjgYBz+VfZ06itqfLzpyb2M7xdNNcasI7dMsgyWdsce1U7QRIQ1wiJJ/eDbv0PSqjvbahdFluZkkdiSZW2hh24zx+VWlhsYW23V9Y25HUh8n9K+axdT2lZs93DU+Smom3YtDKvys7DGTkYFch4rvo7rUSkB/cwrsB9T3NaeuX1rBoLf2XdGQSPsZ88njnA7CuROdrfSvms2xD0pR+ZliZv4R6MQi/SnI3y0xc4X6UKPlyDXhNHGPRjyfeimqCPxNFFhHS6xqFxq2rz6ldJAkswGVhjCLx6AcCvYP2V7nbrmrW56PbqwH0b/wCvXi7AKBl1J9q9U/ZimC+O5oyeHs3/AEIrfDN+1udGGl++i2N/bJvT/wAJFoFi4LRJayTbVOMlnx/7LXjFlYwXq/6P4bv7lvV7wAY/DpXtX7aVm0d/4c1NclWimgJ7AhlYf+hGvBbJmmTbIZGX0EhUH8q9dOx7x1Fnp19CrRJp1ho6E8u8okf6DGKp6zocUduZJbya5J98Kfy/xqbRbWxVfMhtog2ec5bH50niK7xCVIxxVsLnnmswrG2YkVRmsxF53SS8elaepvuZvesuJ41lzJyPSlY0udf4I8UTaLqts0MjRwGQCbAzlSea+m/DWs2upZt5J4xMgHGcnnkdK+RLfUWLrBaW6IWOMgZY12Gl6xqOmvaX0dyyzHduJbO7GAMgfTH4VzVMu+tJtaNHXh8e8O1F6o+sL/RbfVNNktLm3juY2AOxxkMRyK8X+JfgxtF8Xi80fw5JNpFzEksn2aNvLgkzh1OBlfXHvXX/AA2+KdldPFZ6m4ilwADnIJx2Newaamn31ubizut7vliPWvPw86+X1NvkepWjRxlPf5nyZqmhTNuWDT9ThHmSKSYWcKBJhc/UHPXtXOeD9TOjeNdJ1JioFvdoX/hIUnDcH2Jr6o8bJJZwmaGZ4WJ2F05xn2r50+JirJJCt5p6S3U7qltqNr8qyfNyHX+9zXs0cynirwlG1zgq5fDDJTjLY+uIHDwghuCM5rhfF0mvaZ4qtLzRvDd9ratEwmFpOqNHgjHDAhs5P5V2Oi2r2mnW9oZHkMEaRlnPLYUDJ+tWjDcR6vZSW8zREyruKrncPQj8q8fDUYrFKnU2vY7q9WX1Zzp+pg/8JnqqW+26+H3jZCByVtEf9Qa5jWfFazybW8C/EA57rpi//FV7tqNxLGm6S9MGwbsFlHT1GM1y/iXxALOxmkXU4m3AkSJKzKO2Rj09K+hhlOHnpynzbzevF6M+e/Httd3Vnp8ui+GdUlN7bGaX7fKIfsrCRkMbqBkn5d3B6EV51Pp2rf8ACQ20nkRrM9nuEFmrFcbj0HXpwevTOa+gPGyyNpct5NcSXAA3M7PhXIHUj3zyK8E2R6xd3N1dWaf2NYRG3M9w8iQq+4sYwEG+QkkgKGXgZPFLE4ClTouMVa+hdPGVMRK02e/fAvVlvvCPlCYSPbytG4BzjPOD6Hmu9VZPtUbRr8+8bBnndXiHwD1CxTxfqGn2OnjTrS7tY5YoNzHLRgKX5JxkHOMn6nrXuj7o2V+ynPT0r5mdF0aiifR0ZKdHQ9V0ZFjgKL91PlH0FXWwTjP4VS0Xd/Z8cjdZBuH0PSr38I4r3UfPtWdiCVJPVfy6Cs+8iaXBXgHkkDBx/kVpOmfujnvVW8VyVG//AIDzz7cVRJ5p450P7VAJ4Y/niydwTJbr1/LiuP0kLcK1uVIPIKnt7V6zrlvLJ/rGAO7dtUFsnHXHbFcDrWhzWm+7so2E4OVQ9ZeR098c/jXBjcN7T3o7npYDF+zfLLY5jU1lh0+508wSPg4XauSwPQf59qr+C9G1XRLeafTbO3N3PDIGe5HyliQQOhwhOQcdAeK7Xw22n3luzNcAyj/WCXAYH0IrUdbcKfJZJSP4V5J+lefLEVbJdj1YU6UZuSWrK2nz2a2kTahpscUjghms/M2Bh1HT39KqavqvhoaZcXFvput6lLCVDWtkpeY5OMqpAzjvWdqPiCG9gFnbzaxAIZW3vFAAF5GQcqfStvwYLi/uUvNP8QXIihOGE6A7x6DAGfpWtKPPNcy09DSdJqm5N2ZyFjJpusanb2b/AA28eQW8ziN7q7i8mOLPALck49cCsuTwv482tDpngvQvCizbolvJr5ru8JIOCrD5UPGfXtXv1/qAlVY2trwFfmXAHzN9AenfmsDxTpupa1oMsFt5thcb45Ipw5DoVcNn8geK9NUqcU1FHDCrOVuc8A+Pnw5s9G+Btrb2coluLC6iuLq5l6yMwZWdj/eYsBj6V4j4d0m4jjttPjiVLzH2yR5tyiJSMKwGOSAAQT/ePGK+uP2jIPN+EPiGKOIzeRCkrtyAu2RTmvkLSNQhsmgns432jCzxbsrKmeV74z06cV3YaKs3fVHi5zGtNWp9Ub1+bcQr5sWltEpeNZfNd1jJC/NsPctz1wxJAArHi0+0sp7iC6sdNYlwyXY3kYycL8vQHHHA64PSti81zTdR0P7BZWMdlPOQJZpXw2A3AHYdB17d/WK9mSY+bZzMpUAW6QyRhUkB3MH6c4yfl43HPeu129nt8z5OMaqjyyTRg3Wj/aLiW3sbESyBTmRJXaI7QcKu5crja3JOOCBioBpl+0FwNkemW8MBkfdkNnJYJmRhzjgYHOBgGtO2sor/AFq9tLrUxaWdtE0rwwTBFBHJQBuuD265qnq66HEsd4NY+3RSkrLBcTb5oyBngZOc9j696h8srKL08zpi5XUd/lf8R0Wk6PBY2jfbr+41G5i3CRCAkJI6HPUY+XGfXpxXLrDtX5sFuST6n1rVk1v7DYS21jqZljdT+6W3+TnGBlsdATxjqvvWXYtbXUa7XxIB3NctS173PUwKrJS53ox0U8kMyyIp4/lW7a3kUyBlAz3FZYRNuDz2PFJGkcLeZFMAO4qLnebDS5z/AAisy4v2huGXy92WG2pROsgG05z3FepL8CfFt14KtPEFsIZbudPMbTnG2RIzypBPG7HY4qJ1FHcuFOU/hR5VNc2r7Zbnczfwwr3NRXV20kflhEhQdVU5496s6/4d1rQrhl1PSryykHe4hIH4HpWGGllJVnHPGMcU07kSi1uOLZbbySfStvw1pA1CSQGXY8ZG0/Ws6KKO3jMj4LHpXWfC+2a4mupGZfvr/I16OWK9dXOHHScaLaOz8O6PFZ2ot4Y1lkY7pHZOprQ1fRYfsUkzWsbMq5+5kk+ldHodhK1uZobaaZFHLRoWH5iuik8NXR8O2+sSyPDvTzHtio+UZwCx/p719TUr0YJQb1eh87GlVm3O2x4Pf2dlIvmRIZYs/vAqksjepA5WoIL97eQWNw1tKrj9xNOmdh7Bu+K9J1nwvHd3XnQt9nuQPvpxvHvV7wf8P7i7v830zy2/ltIodV2fLjIzyc814+JwUqTu3oepQxiqRslqeNeIXYXctuxhKxNszCuFY56iqUnKN9Kl1SUTX1zIoChpWIA6AZ6VGc+Sx9q+Ery5qkmcsry1YoHyjjtQoygPtU6piPJ9KdFGdq9KwsTYroPlHFFWUhbYG/Kik0LluW8/6o9cjjH0r0v9nOYR/Ey1XO3zIpVPv8przLGREeuDiu9+BknlfE3SM95Sv5qaeGdqqLo6VIvzPX/2pvC9x4g+Gkl1axGS60qb7WFUcmPBD4/DB/CvjmxuzbyDtX6PzqrLhgrKy4I6gjpj3r4x/ab+GqeDdej1vR4Smi6k7YQdLebqU/3T1H4jtXso+jOQttaRYGU7s47tWPq2pNMDlsVlQ3LdAAfrUN0xYVbYWKty27POazJeHNaEvPTn8Ko3I+aqiMtaB5javB5bqjKdyliAMjnvXWN9kLH7TDLbuTkkLkfl/wDrrkvDuxtTETAkurKmP73auruPOaQLK0nyKEwTnAAwBXoYON0c1V6l2xtEkkgFvexI5k/1m4jYMgZPcdTXaQeNPF3hu/l0yz1yzvI7eRoVnWNikwH8SscEg+uK47RIo5BLG8ixMACrEdTnpXaCWzaB5IryG6+UNJDPHuw3faw+7+NbVaFOrpNXIjiKlH4GXbn4papFZ6fc61HYXdrevIjx27OZYdhAy6sMc5yME8A1yfizU5LPxVZRWk0cumXl1FK0e7cFYSDcAOqniqeu3kcl1ZSS28EVvYMzRW4wxdu2T6ZANcVdNJ9qNy3+sLb8++c5rz/qkKU+aJ6H1+pUhyyZ986NcfaJJFbcPlDLuHarl7JthEincyfMPwrD8CXsPiDQ9B1S3fKXdupbaeB8vOfx4rtU0+EKVX5snivMzOLp4r2ketmd2W1FPD8kul0eeWh0+81GaWfy53lJcB7zy1OQM8AknoK1ZdGe5RYbGw09Jn43B3baD3GeD+tI+jPY638lu11btkrDsDlOckLnoOa6W3haSLyYl/s2NvvpGR5rf98/dr62liI1aUakXufJYijKjWdOS2PK/jYsOi+E7iDzmmumGH2c7Cen414b8RtSmi1jS/DEMdvFZaRAsohjGEMkiqxY5+8cbQT3xnua+jPjjocyaNpRt1sI9PbUoknguSQJ3bITewIIUMQTz2r5V+KFwbj4law7Y4dIwVOeFRV4P4V5uLnex6OGjaLZ6J8NdZtI/GOh3a3NvFM9ysUyFgNwf5T/ADr6W1N41hmjOVCAg54zXx58I9Mtr74i+H7ORgGlv42OTyFU7jz64WvrzW23zMrSM4zgAdzXgY2KbTPoMtb5bHz/APFb42/ELTPGv9j6JrR0u30uNY08iIfvsqOZA2Q3txSaZ+0/8UrZIVmn0e9CAhjNZYMnu20jn6YrJ/aQ8OfZNWtdfTAM/wDo8w9wMqfyzXkm/GK7KE+eCZxYqHs6jR9OWv7W3iUKguPCOkyEABilxIuT3IGDitG1/a7Kxr9v8CBnAO5oNQ4z2wGTp0718rpJSO+QQa3scx9WJ+154UMoW88FarCTjLRzxyc9+uK5XxJ+1uLiKaPRPA0UbsMJLd3m7B9SqqP518z6rGWXcvUGqkYwopNFWSO81v4meMPFnjKyv7m/FgXmjj8mx3RR4LjOeSSee5NfXWm+Gr4PDdWN/cWzhfmAcsG/OvhC0l+zXkF0MZikWQZ9iD/Sv0h8F3EN/olldRMHjmhSRT6ggEVz1KUZW0PYy+q1GRmaJY+Io9bhF4kd1bM+ZZFAUkYx8wxz6/hXo1tZWcCh47UE9QFQVTigt8/vVkH03Y/Sp0jtc4iltkP+1kt/49RTpKnogxVZ1LW0J5o791PkwxxKepZhXP6xNNC+834laPqkZ4/Gta+0i3vExcXlwy+iTED8lwK5GPQmh1mWNY7lbRTkF5M+cO2M+laO/QMKoN6v8DE+K8VxcfCDX180Kr2E7MTwZG2kk+wGK+F7bcMSIzKx9Olfe3xhjjh+F3iaVo9pGlXAG5s4Hlngelfn7ZTt5EUqn+HDAjjNVEwxT1VjdjkZwN45Hem3LIkLN5amQ8LlQeajglR1HBVvTsfpRPj1qzz2ctq9r5cyttOTnJ96IVEaADBY+1X9fOIom/28n64qnbLx5jjk9KVxCTDC9c1WstxZ1UkENnNWLj7ppmgfNdP6FqqCu7CbLsdw5xu+8OjZqwpkZui59z1pl7ZjcxjJRm6YqtDHKcxtKdy9MirdNoSkj0b4GaCurfEvTknt0mtYC1xNGTlcKOM/8CI4r7thZPJC8cCvhP8AZ3uprP4kW6y3jxpcQvAqqv8ArCSCAT2HBP8AwGvpufWtatEuFt5iywnlzySMV5mMk4z1PawdOM6N0zvtWjtJoGFzbwyx4ORIgYfrXwJ4mezn8TarNa7I4HvZmiUAAKpc4H5Yr6o8S+Ktcj0DWZHuIUFrYuwOBknYSK+P7WCF7wPIg2ghue9bYGDndo5swagoondSGy43r2PpXrH7M/2ObXdQsbqCCSC4QLG0iA4kAJx+Iz+Vef8AjLTYrLxTq8FufKQXcpjhB4CliR9OCK6z4HC4jW5uo2eMGdfLcD7kqcjP54r0VGUJHlNqSPp3wZbR2NneaMqqBA5eNe2xuePxzXTG3STTo4zGrqqlXQjgqev9a5PSdTt7p7bUFAiudhWVR7/0zW+ly8ZEkMgBzwD0Psaq5nY8/wDEXh9rK6MMJc27ndCSCcAn7pPqKveIZ5PDfw11u73bWhszFCx/vuME/m36V2NxNFdMvlqQCQJE6lT3x6iuK/aIe2h+FF+rZQyTQrGo9d2f8a2xePq1afLPocqwtOipShu7nycTwc9yKm3D7O3uKrt27c0jMdhx69K+QbPPsaTyr5R5z8uKeJQIx9Oc1ms52HmgPn8qVwNeB1NsvPOKKy1kYKOe1FS2SzSVjgeu/wDrXX/Cm4Nv8QtEkzjF3GD+JxXIKCoY5B56elbvhGXyPE2mS527LqNvyYVNB2qRIg/eTPtkHK+lcX8avCf/AAmXw71LRolU3W3z7XI/5apyB+PI/GuzdgwHIxmkJye/rXuH05+axhEVw0TqyspKkEdCKleGN03KDzW78VNOOlfErxDY44i1CXb9CxYfoaxIFZlPTANWBQmi29Ky7wYNblyvy4NYl9981aQrkNg7R30LrkEOOn1rvN5mndmblmJNee7irhh2Oa7TSL43NusxhjyepJPJruwU1FtMxrrZmvaAK7ODyF/z/WpLkLImJIVBH/LQDr9fWorK5haRvOh2jacbGyelOzFJhYRMecKp616LaOR3KTRZOEjOO2B1qt4g0i4tdHF/KmxXbaBXS6Paq96qTebGQejqfWr3xRt2/wCEeWOGJmWNgWbbgDHtXLXtymlOUuY9K/ZB8Uwz6VN4bvLjbNYzefbA94mzuH4N/wChV9Jx3NuPnM0YB+YfNxX56/DHVLjSPHOkXkHmNi5VJETq6N8rL+RNfWKtH5dl508gNwSVTqNhyVOc47frXz2ZKcpKVtLH0OXezs4t2dztPFOsWkd9Zy292irvxMQ3QH1/Gt3Tr7TRCjxzRsWHIU8mvJL27sTbLZxssk/n8ozDccHI/DBr0nwk0L2qxR7IplXcEOMkeo9a9HJ69P2Lg5a32PMzvDTVVTjG6tuL8RbE694I1C1it0YNGG3TghcIwbAHXtXwfrl3FeeJNR1CFFWOSdhEFAwFBwOntiv0SDK8RjkwykYYHuO9fnh4t05tD8b6zoxBC2d/LEoP90Odv6YrfFKzOXDSvA3/AIT3n9n/ABG0C/bnbeoGB9G+X+tfT7eKNMmkYrI0Z83b86kfU18fJPJHNHJC/lyIQyODyCOhruPDnjnWlT/S4VvoYRJuO3DAvwCT0615OIpSnsezgcTCmmpnUftEapbXmhWxjlaUm+AUgcYCNXhzP81bfxA8RanrFlZQzRRwRW0pJSP+IknBP0zXMq+elaYeDhCzM8XVjUqXiXBJ2pWYiqqtzT2biug5QnwynNZynt6Vdds1nyHbK31pMaHuflr7Y/ZM8ZJ4g8AWmm+YjXWlgW04JwcD7jD1yuPxBr4hlb5favVP2WfE48O/FOyhmulgstSU2spY4XeeY854+9gf8CrOW9jqw1XklbufoLE6qAzcD1qYzK3A2H6g/wCFZtlcrJCOcnvkYI/A1YE6j+NAe4LYoOydPW5cGfXj0AwKytUjVZxO3zt93J7Dtj0q8swI4NUdXO60cjqBkUDpRakeaftG6omn/BvxG+FzJZtCPcvhf618F6TMyho1YgdRxmvq79rzWS3gqy0GOTbJf3QZh/sR8n/x4rXzDFp8dvA7qSz+p+tTzWZzYx++ki1bOpxwF+nSrMrfL61m274cru6Hpmr2crW5xSM7W1VrPcf4WBqhE+VB7Vq3ieZbSJ6qaxYmyopMQtw3yE1BoMix3TM5wOtWJImlxEn3m4FZdo22cD8KqDsyZbG9dagss+YxhR0yaS3kaW5UFeSMcd6hW3gmUHaVPqKjlg+zESpcEFeRW7bvqQdTYTXOmXMN7aSvBcQsGjdTgqRXTf8AC2PFcNpeWzNDM1z/AMtnUl04A47du9cfaX0d5ZrIuN4GGHoaaUBPqadSjTq2bRdPEVKSaiy7q/ijXtWZ5dS1SdkZFR40OxHA6AqOD1NVdLXzHbzEwF5HPSpdBm0WLxJatr9tc3WlxEtcRWz7Hfg4APbnGfbNbeq61oF9GItD8Mw6Ohfcx+1yTuRzxluAO/TPHWtKVOMdjKpOU9WxvjW4Y+JHeWEI93a29wrg/eDQofzrsvgjfKljd2bKjYuBJgnBGQOf0rz3xU88l3bTycqLWHYR2CqEA/Ja0Phndm38VmNWK+Yo6Hr60VSUfS2k3YjlGI2x7jpW3qOu2NlNbxSx3LyztshjhiZy7egx/WuW0+8KxruftXUaBua5WeVAFAODtGQD1we1YobNjSri7uJna40yaxVB8okdWZvX7pOK8+/aivVb4f2Ea/Ks18rL7gIf6mvUrX50Y7SqY/OvFf2ki03giEoxK6TqCrMP9iRcK34HA/Gorpum0jKouaLSPn2Q8r9aVun4ikYjIoP8P1r5s8poJPuUvY0j/d7jml7ZpEgPu9aKG6YoosKxs4+8M1e01/LvoGH8Lqc/jVL16ZIFT2zfOhHqKzp6SRkj7js5BJZwSdd8asOfUCnjkd81Q8Lzifw3psy4w1pEev8AsCrvXpyfavb6H08dkfG37Vek/wBn/Fq7ulTEd/bxXAwMDONp/Va8vtSuRx1/pX0r+2dpCy6NomuBVDwzvayHuVYb1/VW/Ovmi2XvngEGrTuNi3qgs1c9fff4rpLuNVUnIya52+GJDWqEZ79a3PDkg+yOnmfMHztPYe1YbferR0RsNIOpOK2w7tNE1FeJ09vJglT3B/lXffAXRrbW/iHYx3EiqlqrXW0HBdkGVAzx1x1rze2J3jHfirel6nfaZdC4sLqW2lAK74zg4IwR+Ir0ZNtWOZJXPsDX7ewtVlltPDvn3oJd1aIZDN8xG7oMZ/OvBPi7JqA024uNQFtbKVKQ2kTdNxxuY9yM/wD6q9N8B+PbXVfhvNbzGWbVbLbFLdf89MknemepAAFeE/GbUPM1iGzWSd2IMsrTOWcnoo9gOeAO9eP7Kan7zOxVIcjSRyOivLHexSwTJDLGwdHYgbSOc19d/DXUI7+w/sq9RpJIoxJBI6DDoQM4545PT3r5Bg3RypJERuBDAEAjP0NeqfDfxo+nazpU+oxhY48RrLuwWUfK2fbGfxFehFap9Dlnqn3Pbn0Czt9Zlu/swX5yUZRxg101jLK0kS2vM0fzqQfu49fbtVK6uWtp45MI1q4KszSYXnoTx/KrmjyrCkrwWs8QlXbv8wFsH2OMD9fWuOvldKlWjUlUsm9jsw+aVqtCVONO7S3O6VjGg3feIzXxD+07arpfxk1SRUIW8jiuRj1KgH9VNfXtjeM8ccKmRiqhSz/T24r5q/bGsdvjPRNQUAmaxaIgjjKOSOf+B/pXbj1y0+ZHn4J3m4niFveNkgbjn26Vo2661n/RUlKOMkDpgHvmqum2fnSKhKhXPJJwc+ldnZWd1CieXcFUx86lsj6jPSvG9qz0/ZaanLzRX16jQ3MBhKruYv8AKSPYdSfYc1nTWN7YxRG7j8syAlVznAz0PvXpLuMYK9O9YfiyEyaQ8u3cVkU59MnBP6041nzLQXIkjkEan54qAcU9DxXUQK3WqVxxOfcVbbrVW9X50PTIxQxohlVmUbRmnxxsI2fOACMH3pjkqM7c9Kmjf9xjPUYAPaueTC9mfcH7NPji48TfD21+23RnvbH/AEW4Zz8xKgbTz1ypB+ua9ginD4J618Sfsm+Kf7I+ITaNJMRb6rDsAzj96nK/mNwr7NtzlAQxp3Pcw8vaU03ua6yepqvqD5gcdtppiPwMmoL+T5D60XNuSx8SftD+LbfVviLcWiykxaav2ZcDI39W/U4/CuLsT59szIcq68ccms/x2gPj3X1yf+Qpc9f+urVo6CgS0jHPA4zSkrHiV5OU2zKk3RsjMOD0PvV+F9y1JcWrFmikiYRsflcDj/61Vo1lgk8mYEDOA3atou6MWSnv6Vz+Ckjg4+ViK6OUYXqv4Vzl1E0l/IvIXNUIv6Onn3w9AjHP4Y/rXPeW0V35bghlbBrsfDVoqmaVFPygID6nv/Sud11UGuzBP7/P1xzURl71hMmhYrjGaSba4JYnA7etMThcihsNyeRXSZiafLJbTuwbGecCtwXQeIN0rm9xWdfrWrGc4XtVQYmhzSKm5nGcnJrR01Ny/aZAAf4QO1ZcoBccd607E/uj24rWD1Jkani64SO80LH+rn0dFcY/iEsvP8qXwijp4hsrhTjEuCfaqPjTnTfDVxnlrFv0nlFdH4LtN2nQ3xXOyfOfxAqKnUEe86WocIdoAIHU13ekhUhUA4zXnmiTMxt0X+LFd7YNyijjApIGdFA4WIjJ5FeVfG6GOXw5r0bfdutM3kY/ijcEfyFelW53AckZyMV5J+0LqX2Xwi+OHmLWoP1Kn+Smpm7RZDTs7HzlZOZLWBj1xg/UVO3JX61Xs4nhtY96kA5YfQ9Km3cjFfO1Y2kzzq8eWbHMeB9acfu4ph7fWlY571kYilv3RGOfWikc8E0UIWh0Xy9kGfenR/fyowPamjrzTlPSskzC1z7C+HM4n8D6JJ62aL+XH9K6Bz9RiuL+DVx5/wAN9I6/Kjp+TmuvHJbOB7V7F9T6ajrCL8jx79reM3HgOxhXki98zGOuI2/xr5IhkxLswBnivsD9o0CbS9FhbBElzInTj/Vmvkua3WG/kt3wssUhUg9+a1gvdTKe469bzLVWwOnpXM34y5NdJMD9ndeysRXO333jWqEZb/eq1pjbLke4qu33se9S2/FxGferpu0kKWx0lscug3YNSRKrSAFhz61BZMPNRfmJyM7RVjYnmA/xZ4r1UczPpXwroEfhDwRGZYGa+v0F1OIojsi3D5UB6DAx36185fEfULfUvFcskcTJNGTHOScgsD2+nSvYbDxDeeNNV0KC9Dw7CoZfMyjvuyzAdOmQAc44ryn4uwmH4p64i7B/pO7AGByoP9a4pQkqlpdTSMouOhhxNsEbjBx6iuy8IaIt3Y3OrTxzNDBhV2JkFyDgcfh+dctaTeQ0ErQxybH3bHXKtjsR3FeheBvELWmiSaXb2YhM5O+R23JvbgORx8oHaujllyNR3M+ZX1PfPAXmXvgbSGvoG802qbvMYbvl6N7nAyK19kkl5HDDcBlZsM/QoOvzA9DT2sGtdFtrXKubeJY+eA20YrP/ALPAInuFbCnbGEOFUfh35ozGjR9kqlVNtdgyutX9s6dJpXvudXbrb2twY4bhPLZcpHv3OSOpJ7ZrxT9sa1LeHdB1Pap8u7khYHuGTP8A7L+tes2LSZs2lkkETu0cS7ss3qRntxjNcf8AtYaW0/wbuLryghs7yCX5zliC2z8PvClWcauGTirIVOM6WKaqO77nx9DqhWLy3TeFHHtXaeHNQtbqHarBZAMbCe1efJJHuClCSR/COlXtEWWLUoRCzF2kXb7Dv+leE4HqOWh6YVUjA/8ArVR1KFZrKWNlZQRj9eK0bbDJknHpUd1F+7dc9QalbkHml1DLDKySoV54PY1BuOcV0YvLK+0+5tZmEcyKXUHuQM8Gud255rvi9DK44DdUOo7kSOReSrZ6VZiAFJcW1xeKsNpBJPJnIRFJOPpRa6KMtm242kMpHPrnvSbvReoq02ha4JCP7Kvfp5LVIPD+vHkaPff9+WrP2Yk0aPw0huZvH2hR2s7QzHUIdkg6ghga/Q7w/d+fAEkGHXgjpXwt8EdG1a3+KOgTXOlXixLdDcTF0ypGefQ19u6fAtveGbE82BkpD1x6EGlJWPby+zptnRFWwdoGPXk1VvclasrcXMqJ8sdujDKxIpd8epqrK0TZ3M6joSy4pHXF6an58+MdFvJPiH4gkmjaGH+1Lk5bgn963QVPY7EQKuAF4FdH+0veto/xO1vTYYyHlkWcSEcbZFDfL69SM+1eax6ldCNNknljHYcmqkrnz1S/O7nUazqMdjp/lmF5DOGRcduOtYses3joqPChHTc3WqE15NcKqzzO6qcgY706GSYJiFFRf7z804KyINJ5cRcrtzzjdmst5FMzueOajnuJORvLD+90H4VV2+ZweTViPRdAt1XRbZkXl1DlvUnmuD8VDZ4iutv95T/46K9N0i1a20i0gb5njiUN9a858eJ5fiSbjGVU/pWMPjBlcjHyg8EbhTA3JU9anRd1hDOvJUYNJNEJE3xjmu62hkUm5mH1rRs3ygz1HBqmVdceYpXnjPeprVikrKe/NKO4MtSffFaEDbbRmPHFZ7n0q2WAsWB4zgVstCJGj4yKN4X8Kso5NjKxP/bzKK634Z6rZw6QdP1KEmCbdtkXqjetcx4qXzPBPhedQSgiuoAfdZt//s4rsPhotkmn2UGqWfyyLuWT2JqZJ3Gj1DwRMtzcxyM2VSMcj1Nek6WqjknkV5/oVlb6VqBt42DRyYkTB7Gu+sGBiXbgY61PUDRefyXQsvcDHua8n/aB8Ore6Bb6jNIY0tL145OSBskAIPHXlcfjXotxPm+ijUFwrbuP5ms746ywD4dXUx2OjMgI7CQOoGf896Jq8Wgh8SPmTSbCa3gnjs4FurQkOJLjjbg8hVBzg+9Q3Oklj5kMezv8rZXPoB1rXttSjtpxHIm7cdmPf0z0rSgs94P3cOMBUP3R9e5ridGE1qdlSjTmrSRw1zbXEeHliIU85qWW6EmnxWv2W3UxMT5oXDtnsT3rf1RL2zL3CwrOYBturZl/1sX99fesrV7CEQR6hp0hktJRux1KexrirYZ01eOx5GKwPs1zQ2MwjjsKKVF3cAHP0oriSZ59juo/DmqtwbcL9WFSR+GdTJ/1aAf79W38Wakzny7e3X6Ak/zpp8R607FF2bvRYs4o5YhGjfofQXwNhltfAMdrMB5kNw4ODng4NdyFLEY9a8y/Z91K4vvDOofamLSxXY427cAqP8K9LVuPlruTPfwqtTimeOftQ3YsdN8PSuSFXUG3fTZXzz4702F9S/tS0kG2Yb2we9e3ftgy7tF0CFW+Y3MzFfoq8/rXzVc3l1JB9naVmUfw10U37iKkveHSS7kmIA5IasC9GSa2jHst8/7NY8ylgWreJJmhSWNaGn6fdTyh4bWaVIl8yVo0LCNfUkdB7mr/AIZ0O41bWLSwhQma7mSGNe+WOK+svi7o+j+HvgtfaZbrBp8CpDEgiQL57Bl4OOSTgk/nURqrnSXct02ldnyra2jpMjMSUznK81Lb7ZrtVGcg4471KFkQMY7eVvQg8ZPuK9K+BfhJtWmv9Wu9Ee6tbeLbHv8AlVpSR0JIBIGeM969qTUFfscF3LQ0PAf2XSr63vtQdYoLWKSYljj7qE8e9eM+JNWutc8TX2rXKoJbqYuwC4A9APwxXrPxq1HS9P0f+zobdYruYkCIPkonrkZH4ZNeM2aZYbtx55we1c/Mqk+ZFxi4KzLwUlI1wFzzjP8An0r0X4Y6c2o+LNC0iEF3mu42mymQqKdzE+vArhdLtJJ5mkihkZVGeRxj8a93/Zr0WRfG0uoTEFbayPBOCkjEDBHsM1bqWlGC3ZLinFyfQ9qv9qzTNLIskQBOI87vyyP5Us8V6ts0EBs8ygNiaBgu0/j147VoSWbXFw8kiFkjHmHYOWwR0qpdXk89pJ58E9whO6JgixumexOcH8BXVjKjp0tGk/PY5MHTVSsuaLa8tytDevHJGk32e3dFCrLCpyAOgAYHH4YrK+PkYm+Dfibzg0oW2DKXPJYMpBra0m7WOxDiwl5IyYwpdz7sxzj6CvH/ANqXx7HF4YHhe3d1ub91eWMsCyQqc849SAPpmuSTqQoP2rT9DrapTxCdKLXe58wtuwQAsY9AKveGVzrkBLEBQTknqcVRzI4Jxge/FbPhDTZJL0XbZ8tMgH+83T8q8W+mp6bS6HfWinbnPT1p8kfHcin20QWEY5qXZx8w571iiTyLxDD5OqXEQGMOQB+NRpnYM1r+M7KWPW2lK/I7fKR3OKznXBA9BXbTXukSCNRnk1e0DVLbTNdt7ud2WFCQ5VcnBBHSqD/KprLvX3HH41dxNXPWB498MKx/0qcf9sGpJfH3hphxdTH/ALYNXjjdaBzVe1ZHskfRfwc8QWGvfEHT7SwnPmLvkJljKoFC8/zr6v0iG4mvI2jjbKDDtG/HI7Zr5F/Yr02S78bardRRRmSK0VEZwTt3PyOD6CvuTS7NbOBVAQPjnIwr/wD16zlruezhZqhQdupXjsXyWimLk8kMilv6VVuI7lpNiL5xX7waMIFH1rVu7pYgQzCE/wB2XIU/RhXK+OPGXhzwr4em1TxFqFjaWMQztibzXlbsqqPvMfelYqFSW58a/tsGzb4wwra7fMGmQi4wc/NufHP+7ivG4iCMDtxXQfFXxXc+PPHmqeKp4fs8VzKBBDkHyYlG1E444UDOO5NcxaEhyueCeDSPNrS5ptl2FsMQFBPqakl4UGZt3og6VFHwc1LHHli5GT61a2MyCfO0FsZPYdhTIiFlT/eH86ddH94BTYlZ541X7xPH1oYj1DTplvrA3FvL5hzjbn7vsRXAeOkc6qtwy43oFP1FGjaldaddmaBtrD76no496u+Nri31Cztby3TYpHzDP3W7iuSmnCeuxpJqSM3QW8yyliIzg9/emhmhdo8lSOlJ4XkC3bxdpF4+orQ1e1ZlE0S5YdRXrR1hc5G7Mz5bdmQzSOW9OelV9xEg7Efyq3FJJMuzaoI+8GOKbcQxsu9MgjqKTXYdxzSDaDU0gaWOGLPDfMfpVEbnCIM5JxWpZrunLcbFwo+gpx1BnTa6FX4daHBtHy394FwenywH/GvTNAs0i0qxtbq3zGIEEcgHUYrza+U3Xww0+dsBzq9yYh7CKHI/WvXfh9qX27wlZJJ5cpEagE9eAB/StZrW5CZc1knTYrK6jk3RnMefQjkf1rpvBfiOK8lezlXa4G5WB61zni5Y30mO3f5ByR7H1qL4fWskamaXhiQAfQVzqScmuxVtLnd+c7axhSxTIBUd6u/GzQm1T4TazHbsUm8kXEaqOrREMR+IB/SotAjaa5eTH3iWPFdjqSJc6DcQyD/li5xjgjac1o9iE9T41srNdRsY/tW797GCO3zVYt/tdlOtrLIyyf8ALGYn5Zf9k+jfzrj4PEGr2paSGTzYw5yrLkdf0rptF8UWOrp9j1KEQu/RW4Un2JrmvrY9JO+p0MF6l4yi4UR3ScZPAYdwa5jxRKdLnkhhjZbUnc694yf4h7etXtevra2KqiyTFRtd+h9s+9ZN7qq6jF+9y2yMqCw5I96G9C+XQ2PCui6bqmli5kvTFMrlWG4AH0IoridN+1pAUjtJ5Rn5Sg4xRXlVKfvO0TwK+Fmqj5VofTUS2O7bDaRKudu5FAA/SkvLd5o2jhO35uW46e3v71UE0iKF2xhV6f5zV2C6uVh+URqAcj5O3vWDkfSRs9jrPhiv9nz3ccmIw8Yxk9cHr+td4lxG8e5XBHfnFeEtqNxc6l5scpiYAI0gPKrkcAdOvt/KuiGt3lrD5jTJsJAUMfbJJ9KJV7PYlYdzu0anxr0PS9e0azW/iDFJiI5FOGQkc4P4dK+fta+HDQTmSzvvMXPCypn9RXsGseIm1GIWjbv3bgg7TjOOefxH51hXbM7gKM1x1MXUhU91np4fB06lH346njWq+Gr21gk3GLbg8gGudjs44csw3MOhNezeLLcfYX/3TXkd8cMyj1ropYqpU0bIlhKVHVI9R/Zg8NnUPGMviC4T/R9LQlCRx5zjCj8Bk/lXVftX6qn9maNoqYYzTPcyKcdFG0fqxpfhm9z4Y8IQWsKKxkX7RdbgVwx7E+wx27GvOvjXq02r+MYGmXYIbNFC5zjJJ/rXp5e1Oul2PJxsZKLkcP5DNGFjxGGYZAJ5xX0L8F9FutP+GNxeagHlgu5ma0hJYKmBjePcn+VeAlmVgqyNgAdq9YufjDcN4dg01NMhtbK0tViXacNlV4OR6n+dfQ14NwfKeNF66nkvxV1BdS8b3vlsGigfyI8dwvBP55rDgIjjdsHpiqjytcXjyu2WZiSfU1PK22IdfmJOa5aeiudEkex+DI7WPw/ptqY23yL51yXYEHBO0DqenbjGK9v+D0EJm1G+jVN7COMkDk43Hn86+f8Aw7b6lJDBLb2qwWRjRUBOWB28ZA+hr2r4E6nJHHrUMo2/ZSjBX4c8NnI+oArkwtdVcXZeZpicPKnhm2eqX6FbQ29rlLgnzJPLOOP7vpzWJLfTGTZdWkqyFQEiLApx1ORz+FWbW9b7J/pM0cF+7GV4pXC5zgcE+gH6VBNam6m3R+bdFfmzEdqADk8nk/hXoYiVeVb2PIpQOXDRw8KHtudxmzE8Xa9pnh7QLrWJZndYF8yWC2jdOegGc45yOTXxz401288R+IbzWbwIklw+4KDkIv8ACoPsMV6t+03r99Jr9voUlxIsEcQmlgEvG4khdwHoACB75rxd5FA4UfWuDHYjmnyR2R1YSjyw5pbsqvuK8mux8Kzw22nQRySKruSQPXJrjGbc/pz1ra+1r9nhRYnLR5AI6FR6V5827I7YpNndf2taRJ+8cj0z3+nrTW17T0hdjMiOmeGPBP1FcQ900rkyK3J7sRtUcYz/AI1HPGGG5MF1IJLDHOOmO/rWauaOnHoO1bU7jUZxJOIwA2VCdOmKpfe5qzLE905ljiiXy40DqHwWwvLAE9++O56VXcLF8r+Yh9CtehT0ijjnuQT8rg1k3KuJPmRh6ZGOK2D5bMxy5CqWOQBzXoFp408KTWscMzPFtjC4mt9wAA6cZqkkyJNq2h5CVyacqV66+peBrgZLaXn/AGoQp/lVnw/Z+Gdf1qz0fT7PTp57mVYo0RQScnk/lmnyeYQk5O1j6B/Yw8Er4e8AjXLqLF9rBExJHKxD7g/Ik/jX0HLPHHCTJkrjkAZP5Vz3hq0i03SLezhULFBGqIoGMKBgfpS6lqG0HaeB0Pp71m5Huuhe0V0IPFPiDRNK02a+vr+8tooxyREefYCviv46anH4q8WS6pcTX0elRKFtLeZ+MDq7HONxOfoMDNe5fGe5OrWkNnJKUheQlc9yo6/mRXlJsd0b2l3HHIi/KyuoYN6cVzVMRyTta5lXpu3s0zwa8kjurkW9oFVF+6MfePoKjk0+4t/nmjkTB6bTmvbfD3gXR7zxZFfWNsEjgVjMq/6sHsQOx6jFbnxLsYNN0JoYYI/On/iZc4AXkn8Biplik3ojjWHstT55jUnFWsbI/Wo4F+buB6U+5IAIrt6HMyjJzMadbD/SVx1p0dvNIpkSJ2QHkhSQKfZITMGHak2BPqccbRCePduzgkjBPA6/r+VMRmktGQDKuPmHY/4VM6eYfIc7QxBBPrUbRSwXRhbaNvcHKsPasYq24PUp2+yDWFe2WVYBIFUSkbgD2OOK6w4Zfcdq5qeNpH3FV3Ajaw69a3klDwxscgkdRXoYaV0YVVqRXFtDIS7xLkfxdKzb5vk2/wAIq3e3aoCrMT7Vm3B3oH5Cj9TWk2ugopjbRGVTMegB2/XpWqsZt9Mzty8mAB65pukWYvooo/MVQnzMp6tVzUSBfQQL0j+ZsU4Q0uDetjpL6Bv+FVaO4G2SLVrpto9PKgzXb/Bww3OkCxeby3WZgh9QcGuH1i4e18EeHhIuxZdRvQ656ZS3xXo3wZ8OWms+GZibkQ3Udy/RsHGBg1pNJohM0vidFd6OdPgmljYyRFgew56H8q1fCQcaTE+Ruf8AlXO+KWiOsxeH7y+iv541AjfJ4Rjng+vFdr4fttyxxqMRxKB0rgoq9WbWx0VElCJ2PhmER27PySflFdNdZOkSLjgrgnPIBHNczDJ9lgigQ5djniugkZv7EnCuod4SqhugYggH8665LQ5+p8X6j4WSxe6kS4HloS3y8K2D355rM0aSzS3uV1KIywIVMJ2ZPzZ/zmqMetX2n3FxatcLLHvZZLe4zwc84NSWd0stpNF5ccTGQMg3ZAXB4riluelHZFuTUrW6uhHbeYI8BRvOSR71BBbyXGoJbQ/dLEOcdPWstoJvPC243uTkbea9A8MaNLbRLc4HmtguCeD7Vz1qvIvM1udLoFva2djHBtBiUY5HIPrRU8c0aKMcNnkiiuFyfUDpuPL5ctk+3WhpLy+nj02zE0ryD9620BE9Bu9T6e1RPG0eGE8j/wB7KKMH8qNBu/7OkujFbpcLcAkPcEk7v7y4Ixxx+A4rmlzLYuE49zTtYYbORY1RW2r1Hyu7Z6c8Yx+fNNttTsYy/wButW1CTy2W32uERCCfmzjnG7p+tZ1zeSyqNp8rA+ZlbrgY79PwqnGrXTKbsOYlULBg4I/2iB/Kpad9Ube2ja0S600iRSNdTN5kpCqrDiNAOw79unqaIJFkCsCDn0qC++yrHK1xKsEO0hyJCuR6ZHbpx0qHSSzWyTJayQwHAj3HORjgn0z1xXLiIt+8d+DrK/Jci8XRg6bIV/umvJbDTxeeI7SyckLLMobHUL1P6V7Fr0bS6fJ6FeK8o8QXk2j6zbX1l5YnRNyFxwpx1+taYW7dluXi3ywbZ63NdRQW4hkd2jAAKbsc9zx3Pc15P8SJopfEwaBCsYgQAfif8azb7xx4gvZv3stqJQCM7MZzk9eh/wDrVn3V5cXVwlxeujyEDJU8Yr38qwkqdbmk+h85jMQp0+USZ/3rfMDg4qjrV4fsRhDYLMM1YkLMpdcEZOSKyNRYNjqcnFe9VfunmRVyK1UEhsgMP1rS063W71m1tyrFXkUMo6471nxxsq8qSRyMd66XwZbIryaldxsI1B8sk9fWuCvP2dNnTTjeaPT7fbahirIfKU7BgEv6hvT5Qx6jivSfgPbpMupXayRbrqZIWPA6AsVz9dv5V4faXDlCzb8ytwCScL0A/Kve/gzpt3H4Dku3hdBNPJJyOSgCrkD0yD+Rrzcqp8tZznqkmduPq+0pKENG2tzsNTuJ7yJoIbdpwAQwC8fj6fjXH+ONaj0Hwlc6pcNF5kUZ2LE3JbooyPU4rfhupFuBHIZblWxtR8uQf8K8u+OVtJrNrBp8d6qRRyF3UI2Ceg7e9enhoU6VKdWlJu5yYuVSpVjSqwSt17nzvfXU11dS3VxK8s0rl3Zjkkn61RkPPU11lx4VZXIWRpMdSiNj+VQf2PYWeZL2dFVeiFuWPpgV5l9bs6bdjnLWIySDcv7vkGrkCooMkm4N/DjgVYu7j7Z+7t4RHGDgHbjA9BSLBjC5ycck9hSeuwRdhgT5QyjcWTcF4G31FXNNZo0PnBGUAli3UYHQevWoAuU29c1GI8S/N06596ykrpo0jUIrqSRrgh1XOB0GOKSeRWwVXH15plxj7YyjrgdfpTH54z81dsPhRzSepLptnJqN0LGBkEs58tC3Ayf/ANVW5vAXiNCcW8Ep/wBmUD+eKi8NTyWeuQXKxCQwkttJxng9/wAa72DxdbyBlksbldmAxXaeatOHVky5+h503hDxIrYOlyn6MpH86+gP2OPAckGvX3inVrbFzaL5NrCwBK7h8z/kQPxNcNL4t0eMgSNPGxHQxGvsP4cabb6T4V0sWNtCZltY5JDkgsWUEt7g5oajujswMXKbclsdPiZodqI6HHGccj1rmNal+0XgsYpcsxw7KPu+1bWsXj+Xtu7acxdo4j1P1H9ao+H7cXWbqKGSzjYYERAYjHqe5rNnuU1pzS2PHPjI5tPEuj2SYeLyJDIRyFYkbf5H9K57UtKknsYLqzhMksiiNlXqTng/hXVfHiZ49cstOZoDHsM0TKRuJzhgSPTA/Osnwtqgs7RTeKdh/wBU5HBP9Pb1rz8R8bOGs7zZp6Do1toen+VlS4Hm3MoH3mx/IVxmuoNZTUprhj9nmjDRAHlFXj+TZ/Ouu8SXxZILKAq7XB3SNngKOv8AQVkXUEK6XcxuQD5JUHoOhyP1rBXMnsfPlv4fke/urJZRvhlZFOOGxWLqVrLBqSWEkZ81zj2r03wKv9spHd+Uu55GyR1zms/xppPl+OtNURhXdxj9OK64V5qfKzOVCDgpGjc2qeG/hxJCq4lkjZm45JPrXm+jwhyinqwLE17H8XIdnhRpCmF8sqTj0ryDQPnthL0XiMHv15p0ZNpsyxSSaRJqMA42Pux1z0H41BbxreFknm2lIyVYHk46AVvTwwiHy964x027qw5UBnRYTsdW7jHHpWyd0cy0ZFLb7JfLLBiAGDLkbgfb19fpUUt8sERQruwTitVYluCLR9iSOcQyscbH7An+6ffpnPrWWba2N+0N2pRiTjJ4DDgg/jXThZNtxIqLqZXmS3MjeXHk9z6Cnwtk+U/3h2PrWw8K2inaqqufmGcVQv41kkEkayKwOVYDg11Si0ZpouoRFKVTCMq87cgAjr/jRpksrXEtyMtITtXPcnpUN1dRmwG0qJW5dV7N0q/oDQ2tt5tzwoOR9aVCTluKatsbfi1Xj+HmjJM++aPUbpy2eoZIf8K9E+FmvaTZ+HLHzluvODM0piVX3AnpjOR2rzTWby01LwtbRxPIZlvJSVZcAKyLgj8Url7MXX2yCS33q0Y5Kn0Na1Zcr0JgrqzPpvW30a41nTtSguYpVnOx90eJYcDrjsOleh2Fvb2lrGkUiyKw3blPX8a8P+Fk0eseIrS3e1++rHeSSVIU5WvXrfRdQ01wbQPNa55i7oPaufDO6btbUutfRHR6dD5tw0jAsB0FaniaZbfSH5A8na5PoAeaZoELqoZkKYGTuHSq3jy1gHhbVL65Z/I+ySREA9dwx+ea3m9DOO58i+I/Dlrfajc3MNyD5srNhkyOST1rItvCe26BkmQQ9wCef8K6uKF/tBilEnmEfI2cbgOhq1HH8210+bHJxwa8F1qjb1PRSSKdnYWtmAtpAgk4+baSTWvYX5eQK6rHg4Yf1qIQMOqnHYg0ht8yb+jHkcdKzknuUmaVwDjcoGcZHvRVeFXZBHJMwkA6KeCKKm5R1bSPeOrKpa2J5J48z6eoqy21Szs20KPyFZpkWGPDtsjQdATwKrxtcXQLuWggbhI92C3uT+HSsttQ5S6JEldXkVxGOY1I5c9iar3OoJBG8pYKozk5qO6iMjtNLOc56mQk/wA6qyW8CIVL/KOfmkNCRSJIIZtSuIpp4XWJTmKE9Cf7zZ7+1e/6z4ZtYfhMLW1RTcWuy5dv4mf+I+/BP5CvnySNY0LbpmXGcB2J/LNfQnw1g1K8+GsV1qLSZuIdsKOfm2cgFvXIFNJODuXCXLJM8iu7d2DKVOMV5hrXh+01DxG1rqDTpAIyyGLGc5Hr9a+gtRsbeMTMwGQSOe1eXeMNN5+2bTtUnkV59CbhNWPZxKVSkzibvwR4VFm/2eTUDMANvmSDZn045rA1nTrDTngtYklaJkG5yc4k749q6S7ZY4SdrNjouT1rD8RRNJpiF8qyNvcY6ZGMfhX0WAxElWV3o9D5nE004PQ56+kgiBWCN5GPfoBWYgzdxvNhzuHy+vPetKOykuJhBbWsksh4UAbi30AqXT9B1ie4kks7Yh7dTI7MoIXHY9vbFe9VbavY8+Lida2gaOtglytsd25chWPIPUVnXbRxzPaRwGC3SRiyoCwx1CA/zrZ+GukXviiVpL68igtgdqwFCHDDqQFIxg5xmu48Q+HjbyLZardsNKckRymL/jzJ/jG3ll6Bt2445614uJxKqWp9T0qGDlFOotjzi0nMtzHGqSSNIQFVVOST0HtX074Zik8P6Jb+HYT595Fao12GLCPc5LEDPUAcZHvXy3Ibiw8TRWtvc27iGZH8+OUFXGc5Ug/p1r6Cvvi94Ms7q3kmtpmZXKxBlAOw9iASSM84rrwFNwpylGSUn3OPEOMqkYzi3Fdju7C6lSB47W3VUiXeyLJ8zMB3JHT05r44+IXjfW7vx7qci31xb28dxJFHHFNnauf7w+9nGc17v8S/jF4AbwzfLpt7c6hrFxCUgijiaOKLK45JwABnPcmvlKVRJBHdIOVba65H4YHXp3rpxk0oKF/Wxlh1ebnqvU655ry+iDSaxdSLjO0uehqtDY23mO0wmYgfIdvX9eKZa3lq1s0kWUGQNnerCXALH5Tj1zXgO6Z6V7ihbbICq4GOpHT602KKFt0zA7mI2L/sikmJcfIyjjANTRhWA8voAO+KVx2FWKJhtCnvjFRR2u3zDtyScgZ6CrCGGJGklRwCQFZSMdefrUvmKqFEXkjPzDv3qR2SOa1JGjvSDhflBp+yxaECITS3LcbeFVfxqzqtu1xqsUKNCjumAXfapOfWoX8P60spWSwkX/aJAX/vrpXfSbcEc0nqR6Upiv3V2jztOdpzjp3rVjlkVWB2YJ681gp5lhfsXPGNrFTkMP6jIq9LchQWUDDAYz2rCrD3rm0HoQ300a63A9ygmgTBKdAwBzivqjRv2gdD0n4e295HHdzahDMLWO2AQELtyGJOcLjjivke7YzTs+OnA9qsWzMyEcnbziuiC5Y2Lp4mVO6XU9y+IH7Tfi3WtIaz0fT7bRpGb5rtG8yUL3xkYB96g8EfHrxtoWivBvttat4UDbbmPoGB5LDBOGxxn1rxCUho3xzkYwRVzQ2X7SsTlPKk+RhISEGeAxx6ZzVh9aqdztdX+IGveMvGtlf69eQLtzCgiiEccEbH5sAfQdcnivZbG9sr/X306Jke00+0UykYIOfuA/hzXzNHHDb6kEuo2khBKuRkEqR1GcY7GvVfhp4g0HT5G066uHmimiKFmjKyMo/hbHJIBPSuHFRbfMaUaje7OvtdUs7+5W1tllhZnbyjG5AZf8Mc0mrQXFzo9y8V7JLAVdV3NuPoCD1yTXVeHbXwJHbO2haZMXKbWIt5uB6ZkGK5P4hahbaTa7YtNhsyy/u42YGR/TCLwBnuTXHq3sbPbU8T8C+L7rwpfNm1W7gJJaJm2kN6g1L4/wDG8mvalaXlnZtp8luwdSJd7bvrgVzDgmVsjncc/nUU65PHoK9X2UHLm6nB7aajyX0N/wAReOPEWuaULC/uo3hxg7YgpYe5FYmjTXMbJab8xZDL/hUfl7lrR0Sza63GLb50RyoPcUpqMYkuUpvXc6ghfIzMyIpA6nAA9q5+5mtXvP3E6SbW6gnkfjTptE1S5l8y4faO4ZvlWoE0+3VwjF/NV+XB+Xbj6ZzmphBS1TE9Nya7bzrlFRQVIw+TSajFljJKRhsfMFA2kDHQdsYq7pNvarqcLXg8+Lf/AKuN9pYd+e1df8QfBN3pVjHrGhZ1TQ7hcpJjMsJxyjgenr0NdFGtTpNRno3t/kY1L3PPGkKRBLhUY4wrMeGH1qm8qwkrE7h/+eY5WnNcKuY5Iw0foOoqvJNHD88M2444Urk11uSsSkNSFpJ0hUck7nq3rEm0RWa/iKfYSRwxyXk3HHA9T6U23hM0v26cZJP7uP1PaiK00GbN6qWnhaybB3y3ThfQ7EUkfm/61iC4Ecu+GQhSc4FbviD/AJEXTGGC1tqVwshHUl0iP/sv61V0TR4bq1W4mCHLHaDIV4qMTNRWo6cXLY6r4T642ka/b37AlVk2t9GGCa+tND1qGaBJEVWRwGBHevkmyihsxEUSFdhyFHA/XrXqvg/4m+GlsIg8tzbshw6NEWAPfBHascHVTbRdaNkj2p7q+vboQ2NrkA5Yk4rV1HTV1nw3daJdIyR3UbRy7TnYezD6HBrkfCvxH8A6l5dvbeIrGCVuCJJfLIP41U8Y/FDQNLnnsNIukvJ4SFdopAyBj2J6V11GlG72MIpt2R4Zr2i3Wi6rcaZdhfOt5GXOfvYPUex/rUKKUYDkHqBnrW74l1t/EmtHUJVjjnkRVbYfvYGMnP0FZt5bFFB85BOh3IDjmvnqukvd2PUim0VrpZGAaKdcLghDytSW/wC9CssJUkZJ7+9WYjDPEkimNc9QeCD6VYMKRqrB0I9QajUdikdqybmCn8e1FaMMUbKrxyIy47HIoppIou+ZDjO6Mq3T5galkZI13OU2oM7QoOPwoQQlsCSIljyNwNJI6EnLquMgYNS0IoWWydvtdyRGN+IoOOB/eb1Pt2p0tzFITGDG3HQ9zVl3gijMjTKI1GT6/wD16o2AW5LXk+0Nn90hb7i+p9zSsO5KS4YCWaNBwPl7DFfSHgXxJpt94Xs7aJwoECIF6YKjFfOk0QVdzMEXsC1atpfXI8KyS2108MlhdRGNg3Ko24HPsTjrTBNNnqnjbSZHvFvIJgIZDiUBc89iPrXHa9ZQyWjwjDqFxit/wL4oh8R6YbK7ZGnVdr4PDD1FR63ZyIkkYTAB646j1rjrU7O6PUw1XmXKz578Tpd6bNJ5kLG3Em0S7cg+2RWdo+rWNnqVvc6jH9otEceahXIZTwfyzXtmj+H5NZ1SfTWtxNZzKftAZcgHHBB7HOK4r4g/A3xTp+mzSaHGuqoX3eVH8sgXPTB6/hXfhJr3WzzsXR5ZNdCzaeF/CuoamW0x1azaISRNFKcc9Qcc/hXZ6B4d0sxJp9o9usLMBK3mpFHGvOWLNx2PXJzxXgnwztLuTxBcaFclrbzitvKk05j8lmcLu2ZG5l/u/wBK+0PBXgvQtI0yKG2tjcbFCiS5bzCcZwQDwOpPA7n1r1K2OkvdOGhgYy1PnzW/h/PpmtXOtfDBrjUNPtZSt0HnEoMnLEFsDnaCcjjt1zWtpfjTR9e0v7Dq3+i3UfyyK/ysh9xXveowyW7yNYXEllMQA8kIXn0yCCDg+teIar8L21DxFqUmpXouJLtTLBdywJ8koOCjKBjBHTp39a8yrUjU23PXw8J09HseO/GjTNH0i6sJNFvIrhblXc+W2duCP05P5V52lxL9oSVicocjmus+J+j3mi+LLjSL+Wze4tlRSbVQqcruxgcZ55965Jo2XllyK76UXGCTPJxFRTqOUVZFnWvs/nSvGFYzbWCoSQgPJGTzntWZaTGzuG258t1KOPVT1Fbmk3NktrLY3lqmyaRW+0jJkiAzwo6c1U1ex+ymNWaOTzI1lUo2QARwD7+tamJHcx20Xk3VncA+ZlvKH3o8HADfhzViC5X5SykgdRurMSOUEhQCvpVqCKV+AFQdyzACocE9xqTRu2jQ3Bby12gAZBPJrRghUKv7pPTqR3rP0XTZmmHkqZicBm6KB9T1rsBp4MQKoSy/eyeMd+griqpReh1U25LUxZrZXjQLgBWDHPO4+n0qN4SVLZVTnoMk9K2oYluC5WIFUfaDu46UsljKrZ+zoTjjEn/1qw5uxbijjdaRvORYkDOse58dsnHf/PNXo0uY4oLXUJrpw8e5IzMSi89GUAH8M1F4rhe3vEwuElHAY/dIxmtXw1pd9qEMss0O6Kx5lWRmDLuZV447ErxnvXpYdvkRy1ElI5vUbP59xJJfKs5GAD2GOgFZDPsPluuGU4ya9n1HS7OfTzZ+UHkPRI16HHX2/GvMrzQ5Rqv2WeWODJ2qznC/nWrjciMrGLsWX5k4c/w9j9Klty0bh0JVl4PqOxq7Nokkd61pb3MUygZLocqPbNLc2NxGuZE/foOcfxr6/UVPNG/KA3UrZIZ/ljdYpBvjVmBbaeRnGP6VTX91LwO3T1qwrIw6YPrmplSOUYcACqAuanG2pacNUWOVxGBHcyyN1k7AD0xijQ5FmeNZGIuI3GwhgPxBrNAeMsvLJn73Y1LEsOc79o9KicFJWKjKzue16V4z1yDT1s4fJBCgeYQWP1xnFc1e29zeXE1zdXEkt1ISXkkbLN/9b2rJ8I3txNKbaeabylA8t9o59s45roYVnnlnjkuHHlMcFMDK89fevOqR9nKx1Rk5K55RqtpJZ388EgxhyQfUH0qpJH+63enGa9V1PQLDUgguDO7L/HkZH6VTXwTYrIivLO6g527VH511QxMbamDpO55zb28w+WSGQcdCK6DwNZ3DXc8yhlThenWvQZNLtJIlja3Z1Ax0BxTZ7b+zjbiHctoX2OOF5PQ1nUxHNG1jSNG0r3MO5sW+22MW9UjaZQZJ2Pljn+I84HP4V0uqfDvVLW8T7X4X1SOFi7yz26eajDsFK5BHPWrN7p4bCyI+GBG1s4Priruk32raNCYtL1bULeEdIluW2D8DwBWSrVYL93b5kTpNu9zgL7wPrV3dsmj6LqIRev2iPZj86m02bxL4aW40u7uGWGdcNbqDIQfUf3TXdahq+tX6D7Zql64PG3z2C/oaxLmx327LGvzOOD1OffNZVZVK8eSrawRpdzE03RfC0khuNas9UuZG6qsaKCT9DV69TwJpUS3Vh4TnmdSMG4YAA+p5PFRaZvkskDEpLHmOTDHIYdaS6tdwKsu89eeaydDm1cn95XsonBeIbK6vvEF3ftaIvmyCRIU+WNeBTE0nUmPmGQZx90cY+ldctjd3N1I1vbySRxIPMIHCjtz0H0q5omn32sy+Tpen3V0/okR9M4z+Br6bDOiqKcpbb67HBVbjJpIzPEGlfZ/hHo9wQT/xNbtJgq5OTHDtJ/I1naFDFHoYtzOvOWBPBB6iuo13UG07wnJ4b1bTNQhuhfi4iE1uUBQxlWHPuFrL1fQZ9H0zTZbhcR3tuZ0yM45PB/DFYY6pRlGPLK9zTDOSeqKU2pY092JHm42Yx0apfBEV1BC/mWXmxTZYFhwKradZwXkiySynys8hR6dK7bTYbaNES0nwMfMOtZ0KfKrl1ZczscrrWg2d00l1GrQuM59R9ah8DWv2ee9ikkWRHIOCcc5rrNaguLWE3IBCSKRkH7w71l+G7WOUyTQ8Mz8g9uOlGJlaHLfcKK94v6bGYbvyd+VbmI5z+BNbaQM4LBlGOp3VHDburqwVTk5JxirjROAHjcKpA4z1FeYtDrRVWPyQSzAemTU4VZAWWT5umCaXY0ysisMMPY5HeotPglguBFNu8vOY8kce2aB2GZ+ysskOGSR8PGG6H1FFXlhWOdnklXk9jRSa7FJj7aKRpvt13DiQg+VCF4jU9/8AeqRTMZGIhcDoGPXHpWpcfZreB5pViSKPLNuXnFUraOSctdSxARsB5UYX7q9ifU0r2EiFhvKx7g0inBIXtSrGfN2KoY+pHpV61tY9pUwruycLt7/1qQWcTLuMI5PcfpmnqI5vUYrjULr+z7fhVwbh1bnnnaPQmt23jitNB1K3MJAniXYqrkswcHB/DNTRwW8KsPLBz1IFZuqLEZIrO1TMsp54x5a/3v8ACpaKTKvh3ULvR9bgvoIztjceYg4yvf8ASvfdP1nQb3Tluhc2s0DLk7nXj2OeleMLYxQxRxGBGI6sw5+uajNmibiLeEdshBzTsmtSoyaPVdU+Kvg/Ql+zWSWryE8LbKG3H6jj8TXEeJPip4n1WNo9Mkt9LgbP7zHmSfgBwP1rmjbOhyIgEJBVUXrUs8MkMbTSx7EVNxK+o9qafYTdznpLHTZL6K9upkuLzzfOMsygu7k5JPHPPY16X4a8f3WmbV+0SJGcL5ZVnT8O4/M1xWmWbyQvqV1E/mTcRKf4F7fietX5YRxIZAydOoGOKlx5upcJuGx6M/j6GSQ3E1xZspBUA+YMHHU4XkZrD8TfEi2WweG1R5pGRkPk2jt1XA+ZuByc8iuQjhEZVTIm0/dGRz9acEhWN2My4zgru/Kkotbu5rLEyb2seS+Jhb3WrTy3VlNHLI5bIkO7n1z1PvXO3FrAswSO62FvurKOv4ivYPEdjp+oPBYhUMkjeY8gA4UHnntUj+HdBbb/AKDahlXcuSOR6V3RxOlmjzpUXfc8XmtpoBmSElf76nIP4ioGI2FAuN1etz+GtFnYxxSC1cHDbJAAfw6VQl8EWcc67b6Erz8xRTk44xWixEbakOlLoeaRQmQYiV5HP8KrmtTT9Pe3njmuMeaD8kA+Ziff0r0C08HxlW+0auY4c42x7Uyfwqx4b0HR7fUr2/d0Q7vLtVlO7CDqcnuTUTxMLWQKlK+o3Sbf9yryW0yhhwNoI/nxWqlrmN8QSjIPOBjoa1B9jVAPtULADJ55qQNbFcR3MRwuD8+AfpXFdM60c5p9hJa2ywSQSeZgl2XaQD6n8KW5hVUaR4ZlRBkkBcAc5PWugVYDdGITQYZTn94CCf8AIrP8WRR/2K4gA3TYTaD2JwT+VLTuM4/xJpf2lYJjayyIrBgGG3etYt14outO1K/Szsmiiu7QWk/mDOeB84x0PyqfqK9VeOzKiH7TG6IigZ7AcdKydT0DTbpmcqgG3rjiuilWlBGdSnzGfoOs2dxpMYt3jEx4KZwSaxdc0HXtTlIWKCOM9gR+prH1fw3LY3bNb+bLESdr2+T+eM8021vL63lCC51Pjjad3+Fd0asZK9zkcJLoT2mk3mmanaW90yujFgFTHUCusOlWs0SiWznkz8wZXXKn161iaJcXFxd+XDpk6rt/e3EkbMWGenTiu6t4/Kg+YS5Cg/6s9PyrjrzXPdHTSp+7qcVqHhJ2YtHYxzcFv3jKrfmDUCeE7uP7ugRyMQSP9IyMfi1ekO1uojWSTZLIwCbgfmOM4FSpuDkKJScYA24xSWIkN0Ynn0fh6SO3lm1K2eKRVyiwFdqr9MYNFv4Rmwk0cemtvwysykEZ9eMV319ZLdQSR4dd6FFPT5u2afZwyLZ20ctufMjjUEheAwHueazVWae43SicZbaDqEN2Z7q6gfYMRokZCitSxsJYbqa6eZASuCqISCfz9q6LyzI3Fu5PYbgM4/H1qJpi8s8K2rNLEv7xQQcA9KmXvO8mWlZWRntZyIgZnTcVBJWPP9aqMsx1eO0kkRo3TzA+0ZYDrW+qTlxtty3TGX+7x0rR0gWK6dqlvqduA8kayWkiAMY5gecHqMg89qhxd9BrzOfjt5l3MsnJIx+7H5iku7VruExzNvQENjaOcc5rRSG8G1Wt4gMBmJkycH8PaoT9tEZY29vsHdZeT+lU1HqK5Ue2ZgqvM+P4cYOB9cVHc2832OTyZ3SUKdg2g5IH0q/bNJdW6T20cXlkkYaQjkfhUjQ3BjbdDBnqCJD+XSnuhHP2Ek00CFpG3gHeNoHIHTp1qGXf52zMmST1I/LpWvaafcWjT+TFbvHI+8Ak5H0/nUotbvYFjtbbOcsdxpK9gujnmsvKuZX+dHkwZDn5c+uMVXuo5zGWikaSRVPyggDHrW9fx3FvDC8kFs3zbGdSevbNZOtx3drFbSFYliuXkiyOgIUZ5/4EKcVeXKKUrK5zcU941pL5EkzjA8yPdgMPU9jXe/Czxpa+GHnsZopRFfANIyy4KY6HB4PpiuYHhxlKN9piIcEghxwPeq/9g2Rik8q4DyL0CZJJruqUYTi4S2ZxS1PSvGd+msQxCK8ttU02ZhtZgCYO591PH0rzz4xawurarbi2jaO3gjW3tl6bl7titHw74bvLHT2luHMb3Ei+XE65+UckkZ+lReJvD81/MLf90jAbopFU815GHwtPDzve6RvCHu+Zy+i6fM1vgRt5fdWXA/xrdTTVjiEixyr3+V8j/GqNsfFlsnlxxw3CISAzAAirdpa+Kbr/AI+nt7NAOSvJr2/rFO17mPsp32IY55dSujZwxyYQlW53AiuksNFhtoxst1Bzg7h3qTQNJXTIGk+0u7yMSzMq7s+9ayNcgttuJCGIwNoxntniuKrW52dMKXKipHapApLRqz9D071Fd25jMN1HHu2AmSIrnKeo9CKt2MyziSGRpEuoyUliZhgehHrVlAu5T5kjY44bg1k1c0GxwxvEk0EYZWGdwAGc04wxs+9oxuyThVAFSQQwpEIV8xRzwrY5pDFHuAV7gOOWzIetFvICCa3Quu6NDjjO2ijUbOWWEfZ5JXlT5jEXOG9R9aKG13FqWZ7fz/8AWTvMqHcAehPr71IkUjL+8uZgMYypHHpUZkumTb5cKnacbZMkHt2pVF/JDIgWIHy8qS54P5daeiFcq3P2prsW9hcyKwZTPIzAhBg9B3PWtFYpQNzXMwGOnH+FV9Ns7i1tAoijkc/NJK7febj2/KrkZmZWd4oi/GFVuB/9eloOz6EItskb5ZmHGDnFNisoULsDIHc5Pz0n26Y3qWiwQtIRuY7iQq++R19qtL5/L/6MoPUfMSCe/wBKEkFmVWjt4w8k8svlIrHLSnAGO1U9JtDdWpurvzPLkY+REzHKpnqT3Jq1qljJqMPkzyRpEJAzKq9QD3NWQ1yE8sPCoHyqDGenbvS0ZSGJDFwEjwAeAeeKjENtLFkp8oAyPelmju423G4gQqNufK+U+/Wo9Pubq7doYvs3kRtzL5QOTjoO2Of5U3ZAIkCq6/u4tu37rDJ/Cqmur/ov2S3jj8+5cJGNg49T+ArVFvN55kjudpxggRDH+earDTZP7Q+2G7JkSMouIxhcnrigY+GygtrdIVhjO0Bc7csSB6054o1xuijKHBZdoxSzQ3RIB1BwMjACL1qMQT+ewfUmKoMnMa4NJIB/2eIDesKgkZB2dqf5SGUx7ctnGcfp+tU9Jmvr6Jp3vvLhLkREopJUcZyauLDdKGK3kzH+DAUZ/ShSBoyru3F1raWm1TDYjzJTtGCT0Hv2rT+ziQmQKg2juvamJpcdv9olhluEMz+ZId65J/KlktTFEJTd3TeZxjdjHPcYpKy3FZizR4+YbQccYHpUctuZkdY41AbqAo65pbqGO2t5JvtUsmEwFaTv7/pVOA3It1ae8l851JZQ+MDjA/z6UOS7BysvC1QlcxI4H4Z9/wBaztJV7s317CiIjTlQCpCpjggfkKsW/PyySTg4PPm5HJ5qWGOOOzS0gllhUHI2yZ5PXtSauwSsSW8MkJ27UAXptXGc1aK7hkjp6jvVIW0sjMq3t2WB4ywGf04qhrF1e6fZzyLcTvHFj5iRkknp0pvRDNxoznheG6YHOKp+IFa30e7aXIAiY4zjPYfjUttHJJZxSyXd2DsycNjsP60ptEuI3iurqd0cEsrSdfrSbfYdilott9n0u1ihUsqRL8wPX1xn1q0tqFXLQxuQ3JB5P1qT7FarGxaS4JzwBIcYGKrtZxM6/LMQegMp/LNO7tsLlJDGcMIYlBZudvHNQT2rCZRtOQBvAJ4qpe2m17NLRpFkNyq7fMbke9XJIbdZJVayj3Ly+4E+vNUmDVihrlusmp6IVbkXGcD+Hj+XFbxWHdjzIiM9Aw/nVEwWrR5WCEiPAwyjH/1qdB9laP8A1EQZep2Y68UJPVhdF2eKNSQZos9iD196iWaFZG/0qNZNxVlLjOO4qO4kQRIyxq6g7BgDgAe9VdbhRrnS7p1w4n2vlBg7lP8A9b86NQLwms9m77XFt7HdwKqQXVlDqMkcKfvJF8xpw3DKFwFx9efxqy8ccy+YsCdcLtThxTjCykBdoAA7jOfTH5UNNk3GR3Vm0bP9qRckYywx09KkWe0JCCdST23cD0qaAyQxN5a5DDkH1zVaaNpEXf8AKSOSBTaDmGSX1qo+W4jLDqoOST3PSlSe3kjA8+LlvmUcAfnWY1u1nrttO4MUc+5HIOcn2rYjLLDv2llYc4HIIPX2qU3sNMztKa3tTeW0zMV83fESD8yn/P6VeN1Z5VEuCw64CE4pbt5HG7eZVYjeSOcimQ7pJyiAhV7cg0RTQCPc2KqP3obI7qeKb9rtGceTOrE87cEce9WrlBIS23CdcYPAPU+9YUTGz8WKDhY50OGPZgacpNCtYm1EW9xbmFWcl+jbDwcdfzrktd0291K0ikVLlZYx91VO09AT+grvUgkjYuGyu4nnt+FSRovDLzuB6GhXvcTVzifBV5PoZeLxB4GGuwt92QsUkiPoD0I9jXY2fieKJSmk+Axp4bj99KCCT7KBn86sorPIqNwOVJbse30pAORwCw7elTUpqbvL82QqSWxSbUPtoW5l82WRvkBVNqp/sgdsVV1C2N5CslqrLPGwaP5uPcUk0c+n6i23P2S6JdtxHySDGfzzmrkcMioIyysqncCD/TtTgklZGlrEEFqy2YRQyyufujGAc80klnJ5p3wthm3ffGD71eVApKsB5gHUUXTbUMbFA/oW6j2pqKG5MotawfPIqMrL0UEHPHapLB1uIlmVf3THHXr9fSp4zb8faJE743MKzYylpqqwIytZ3ZJ4PCt9fenYV2Sy2MhvFvVVAVXa6k5Dr+VTCGXGVjiUEjK+aTz+VWQ9up2yTxZXgfPxmmM9ujFZLmIISP4gQD9aaSQCW0xWQiRYyuDjaxJB/Go7u4mt4HljgRyoy3zdvypTLaxyOS27ePvKMg5qP7VbHcfNCMBnackGi12IltZpp4VkjW3KsByGOaKq2hjtZRGZBJYytnKfwMOv4GipT7lly3ntd6qZot/OTuxgetTLPZgM/wBsjC8Dcr9TzxWRr33YP99f5CrNn/q0/wB4f1pSm7ENF5NQsiAouowAccMTxVXUNVtbe0lliljlf+FepY1cP3Vqmn+vvf8AdWiUrK4inpstraxvNd3Cm6uDuldVOPp7AdBWkuoaexws/wAwPQg/NnsBUNt2/wA9xVO7/wCR00z/AHm/kad9AW5rx30PmgJHNhhygibC+ueKFnhMgfy7gnJ4MbHH51Yt/wDGlH8X+6P51QzP1RpZbLFjFN5jfKJWjOFycE/hmpNNaGzt47ZYLorGOWEJAY9z/OtS0/1kH+9/hTT/AKlv9x/61HUa0Kv2iGSbYA4ZslVYYJI5wPU09ZRgYt7gDPZRjHvWPqn/ACM+nf7j/wAq04/uf8B/9moV2NseXJQP5MxzkkADj9aq3yzSae8FpHMzOQu4kYAPXvV2P/j3P+7/AFph/qf5VXKLmK6rDaQhI4ZZFjRVVUTsPx9TQb22ttoaC6WSdiqjbkk+lPu/+PNv97+tVG/5DNt/vpWb91FKV3Y0Fk3CMG0nEnYbl6+vWiV/KhObW4MjNjaWUbh/Sq0v/H8n+839a1tf/wCP7/gK/wDoK1VtBcxz+rwz31mluti6bpF80s4+6OTjB5qSUtMUlW0MwwVLB1UHir95/qz/ANdB/wCgVFB/x5x/7wpWBsoajeR2oH2jT5kSV18tIWXB7YNaVvGxKNJaszlMBWcfJ7fWqut/8f8AYf8AXYfzFazf8fEn0/oKSbbYFLHysslu6t1yHXHX9elZmtWF1eWXkwWo5mVpd7ggqP8A69bk/wB1/wDeWnn73/AjV2uguVIJJDu/0Xy15IVnBGOPyp91MtssDNGXLuEVlIHzZx0/GrMXVazNa6Wf/XwP51L0GpFoyxmIQxw7pASCC2B07etRSNJ55ZY4hvGSgfPPryKisv8Aj7j/AOvk/wDoQouen/AP6mtEjNzdyK6tWup7HABljlDbACS/UbRj3Iqa/Nx5nmLHbGNsx9T26nH+NU9N/wCWH1H/AKE1Mg/5CafQ0uUOZ3JLq7mtvLzHAY5ZdvAPJ9eOlXo4JnY7tnlkZH7v19Rmsaf/AF0P+8tdLF9yL/dP86l35rFIqi2mUgR3UKSAAK3k8D681HdWM19EiXF4G8uQSArEFORz6/WtGT/j8k/3P6U8/wCo/wC+f60SiNbmeyyvBhbo4Uk5Ea8D0qhr97daZppu4pFc7lEkbqORjrnrxWsvSX/drI8bf8gW7+i/+hCiasiWaAWa8iikW6kQMisdqKMZGfSllt5gpKXsxIXbkKo29iSMVJpP/IMh/wCua/8AoFTf89P9ymh2M2605bqCOOa6ncIdyEAfeHQ/Sn21pICwN5IMA7jgVpP/AA/Vqz1/1x/3B/M00luBXv4buO0kuYLp3Mal8FVIbHY8etS26Xl1bi4+3bfNUN8sa8HHSrVx/wAgyf8A65t/WqfhD/kA2n+6KdriY9rW88sb7yTJAGNqjI/KiXS45PKmdyZI23L04wPpWpf9G/3Vquv3h/umjoIgW3YEsZpAQMAA5z2IqLULaddPkktXkWdF3RkNya0E6J/vCiH/AI9R+P8AKk9hoy9ORbqBZmacllXA8w9e/wBasrY2kbIqo2zJ3MXJJqn4c/5A0f8A11b+dbJ6D8aIrQZRfT7VhtkXOf7zFvp1pv2O1JzJboTn1x+FXX/1h+hqu3+ui+tOwmV59Pt5Ld1hxCzg/MOx9aqaY1ncW6vJbI08ZKMMDqP6VpS/cl/3RWFo/wDyF9R/3h/I0no7guxvJbWqxOVtIl+qgiqxjjZgqxxkgk/Ko49qlj/495f94/yqpa/6x/8AdqkribsSXLRKBiFWXPzcD+dOube3urZoWRVjkBGMcjioD/qh/u/41bi6H/cFJoa1KWi3Eio1jenbcwn5CFwGHY81ZghOPNkA39CeOai17/kNQfRa1Jv+PeX/AD6VMXoUyjPH84cIeueRjPHeirK/6z/gIoq7CP/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A2EF3C3E-3E75-46F4-B9E0-7EEB1CC6A17E}"/>
              </a:ext>
            </a:extLst>
          </p:cNvPr>
          <p:cNvSpPr txBox="1"/>
          <p:nvPr/>
        </p:nvSpPr>
        <p:spPr>
          <a:xfrm>
            <a:off x="-1" y="828021"/>
            <a:ext cx="2298033"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800" b="1" kern="1200" dirty="0">
                <a:solidFill>
                  <a:schemeClr val="tx2"/>
                </a:solidFill>
                <a:latin typeface="Univers"/>
                <a:cs typeface="Segoe UI"/>
              </a:rPr>
              <a:t>GLOBALLY</a:t>
            </a:r>
          </a:p>
        </p:txBody>
      </p:sp>
      <p:pic>
        <p:nvPicPr>
          <p:cNvPr id="7" name="Picture 6" descr="A picture containing person, indoor, person, sitting&#10;&#10;Description automatically generated">
            <a:extLst>
              <a:ext uri="{FF2B5EF4-FFF2-40B4-BE49-F238E27FC236}">
                <a16:creationId xmlns:a16="http://schemas.microsoft.com/office/drawing/2014/main" id="{AD99F25B-0549-41DD-921D-40A60972A5B3}"/>
              </a:ext>
            </a:extLst>
          </p:cNvPr>
          <p:cNvPicPr>
            <a:picLocks noChangeAspect="1"/>
          </p:cNvPicPr>
          <p:nvPr/>
        </p:nvPicPr>
        <p:blipFill>
          <a:blip r:embed="rId4"/>
          <a:stretch>
            <a:fillRect/>
          </a:stretch>
        </p:blipFill>
        <p:spPr>
          <a:xfrm>
            <a:off x="4572000" y="2627667"/>
            <a:ext cx="4776537" cy="2531462"/>
          </a:xfrm>
          <a:prstGeom prst="rect">
            <a:avLst/>
          </a:prstGeom>
        </p:spPr>
      </p:pic>
      <p:pic>
        <p:nvPicPr>
          <p:cNvPr id="9" name="Picture 8" descr="A young person standing in front of a building&#10;&#10;Description automatically generated">
            <a:extLst>
              <a:ext uri="{FF2B5EF4-FFF2-40B4-BE49-F238E27FC236}">
                <a16:creationId xmlns:a16="http://schemas.microsoft.com/office/drawing/2014/main" id="{0CED42E7-2191-4D51-8138-6905EE5ABC00}"/>
              </a:ext>
            </a:extLst>
          </p:cNvPr>
          <p:cNvPicPr>
            <a:picLocks noChangeAspect="1"/>
          </p:cNvPicPr>
          <p:nvPr/>
        </p:nvPicPr>
        <p:blipFill>
          <a:blip r:embed="rId5"/>
          <a:stretch>
            <a:fillRect/>
          </a:stretch>
        </p:blipFill>
        <p:spPr>
          <a:xfrm>
            <a:off x="-1" y="2627667"/>
            <a:ext cx="4741509" cy="2531462"/>
          </a:xfrm>
          <a:prstGeom prst="rect">
            <a:avLst/>
          </a:prstGeom>
        </p:spPr>
      </p:pic>
      <p:pic>
        <p:nvPicPr>
          <p:cNvPr id="11" name="Picture 10" descr="A person standing in front of a building&#10;&#10;Description automatically generated">
            <a:extLst>
              <a:ext uri="{FF2B5EF4-FFF2-40B4-BE49-F238E27FC236}">
                <a16:creationId xmlns:a16="http://schemas.microsoft.com/office/drawing/2014/main" id="{0D5D7DCE-301A-4547-8D27-CAF5130F6147}"/>
              </a:ext>
            </a:extLst>
          </p:cNvPr>
          <p:cNvPicPr>
            <a:picLocks noChangeAspect="1"/>
          </p:cNvPicPr>
          <p:nvPr/>
        </p:nvPicPr>
        <p:blipFill rotWithShape="1">
          <a:blip r:embed="rId6"/>
          <a:srcRect r="34071" b="37561"/>
          <a:stretch/>
        </p:blipFill>
        <p:spPr>
          <a:xfrm>
            <a:off x="6111125" y="-144464"/>
            <a:ext cx="3202384" cy="2772131"/>
          </a:xfrm>
          <a:prstGeom prst="rect">
            <a:avLst/>
          </a:prstGeom>
        </p:spPr>
      </p:pic>
    </p:spTree>
    <p:extLst>
      <p:ext uri="{BB962C8B-B14F-4D97-AF65-F5344CB8AC3E}">
        <p14:creationId xmlns:p14="http://schemas.microsoft.com/office/powerpoint/2010/main" val="12576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0E20B-02C5-4BE0-AE49-79C0C69F11EC}"/>
              </a:ext>
            </a:extLst>
          </p:cNvPr>
          <p:cNvSpPr/>
          <p:nvPr/>
        </p:nvSpPr>
        <p:spPr>
          <a:xfrm>
            <a:off x="324852" y="168443"/>
            <a:ext cx="2791326" cy="4856714"/>
          </a:xfrm>
          <a:prstGeom prst="rect">
            <a:avLst/>
          </a:prstGeom>
        </p:spPr>
        <p:txBody>
          <a:bodyPr wrap="square">
            <a:spAutoFit/>
          </a:bodyPr>
          <a:lstStyle/>
          <a:p>
            <a:pPr>
              <a:lnSpc>
                <a:spcPct val="107000"/>
              </a:lnSpc>
              <a:spcAft>
                <a:spcPts val="800"/>
              </a:spcAft>
            </a:pPr>
            <a:r>
              <a:rPr lang="en-IE" sz="12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CHILD</a:t>
            </a:r>
            <a:r>
              <a:rPr lang="en-IE" sz="1200" dirty="0">
                <a:latin typeface="Calibri" panose="020F0502020204030204" pitchFamily="34" charset="0"/>
                <a:ea typeface="Calibri" panose="020F0502020204030204" pitchFamily="34" charset="0"/>
                <a:cs typeface="Times New Roman" panose="02020603050405020304" pitchFamily="18" charset="0"/>
              </a:rPr>
              <a:t>- Fill in a description of the child’s situation. </a:t>
            </a:r>
          </a:p>
          <a:p>
            <a:pPr>
              <a:lnSpc>
                <a:spcPct val="107000"/>
              </a:lnSpc>
              <a:spcAft>
                <a:spcPts val="800"/>
              </a:spcAft>
            </a:pPr>
            <a:r>
              <a:rPr lang="en-IE" sz="12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HEALTHCARE</a:t>
            </a:r>
            <a:r>
              <a:rPr lang="en-IE" sz="1200" dirty="0">
                <a:latin typeface="Calibri" panose="020F0502020204030204" pitchFamily="34" charset="0"/>
                <a:ea typeface="Calibri" panose="020F0502020204030204" pitchFamily="34" charset="0"/>
                <a:cs typeface="Times New Roman" panose="02020603050405020304" pitchFamily="18" charset="0"/>
              </a:rPr>
              <a:t>: Describe what their health or access to care is like.</a:t>
            </a:r>
          </a:p>
          <a:p>
            <a:pPr>
              <a:lnSpc>
                <a:spcPct val="107000"/>
              </a:lnSpc>
              <a:spcAft>
                <a:spcPts val="800"/>
              </a:spcAft>
            </a:pPr>
            <a:r>
              <a:rPr lang="en-IE" sz="12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EDUCATION</a:t>
            </a:r>
            <a:r>
              <a:rPr lang="en-IE" sz="12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IE" sz="1200" dirty="0">
                <a:latin typeface="Calibri" panose="020F0502020204030204" pitchFamily="34" charset="0"/>
                <a:ea typeface="Calibri" panose="020F0502020204030204" pitchFamily="34" charset="0"/>
                <a:cs typeface="Times New Roman" panose="02020603050405020304" pitchFamily="18" charset="0"/>
              </a:rPr>
              <a:t>Describe how their education might have been impacted by their situation. </a:t>
            </a:r>
          </a:p>
          <a:p>
            <a:pPr>
              <a:lnSpc>
                <a:spcPct val="107000"/>
              </a:lnSpc>
              <a:spcAft>
                <a:spcPts val="800"/>
              </a:spcAft>
            </a:pPr>
            <a:r>
              <a:rPr lang="en-IE" sz="12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FOOD</a:t>
            </a:r>
            <a:r>
              <a:rPr lang="en-IE" sz="12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IE" sz="1200" dirty="0">
                <a:latin typeface="Calibri" panose="020F0502020204030204" pitchFamily="34" charset="0"/>
                <a:ea typeface="Calibri" panose="020F0502020204030204" pitchFamily="34" charset="0"/>
                <a:cs typeface="Times New Roman" panose="02020603050405020304" pitchFamily="18" charset="0"/>
              </a:rPr>
              <a:t>Describe what their access to nutrition is like.</a:t>
            </a:r>
          </a:p>
          <a:p>
            <a:pPr>
              <a:lnSpc>
                <a:spcPct val="107000"/>
              </a:lnSpc>
              <a:spcAft>
                <a:spcPts val="800"/>
              </a:spcAft>
            </a:pPr>
            <a:r>
              <a:rPr lang="en-IE" sz="12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WATER</a:t>
            </a:r>
            <a:r>
              <a:rPr lang="en-IE" sz="12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IE" sz="1200" dirty="0">
                <a:latin typeface="Calibri" panose="020F0502020204030204" pitchFamily="34" charset="0"/>
                <a:ea typeface="Calibri" panose="020F0502020204030204" pitchFamily="34" charset="0"/>
                <a:cs typeface="Times New Roman" panose="02020603050405020304" pitchFamily="18" charset="0"/>
              </a:rPr>
              <a:t>Describe what their access to water or sanitation is like.</a:t>
            </a:r>
          </a:p>
          <a:p>
            <a:pPr>
              <a:lnSpc>
                <a:spcPct val="107000"/>
              </a:lnSpc>
              <a:spcAft>
                <a:spcPts val="800"/>
              </a:spcAft>
            </a:pPr>
            <a:r>
              <a:rPr lang="en-IE" sz="12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SAFETY</a:t>
            </a:r>
            <a:r>
              <a:rPr lang="en-IE" sz="12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IE" sz="1200" dirty="0">
                <a:latin typeface="Calibri" panose="020F0502020204030204" pitchFamily="34" charset="0"/>
                <a:ea typeface="Calibri" panose="020F0502020204030204" pitchFamily="34" charset="0"/>
                <a:cs typeface="Times New Roman" panose="02020603050405020304" pitchFamily="18" charset="0"/>
              </a:rPr>
              <a:t>Describe how safe they feel day to day.</a:t>
            </a:r>
          </a:p>
          <a:p>
            <a:pPr>
              <a:lnSpc>
                <a:spcPct val="107000"/>
              </a:lnSpc>
              <a:spcAft>
                <a:spcPts val="800"/>
              </a:spcAft>
            </a:pPr>
            <a:r>
              <a:rPr lang="en-IE" sz="12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FAMILY</a:t>
            </a:r>
            <a:r>
              <a:rPr lang="en-IE" sz="12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IE" sz="1200" dirty="0">
                <a:latin typeface="Calibri" panose="020F0502020204030204" pitchFamily="34" charset="0"/>
                <a:ea typeface="Calibri" panose="020F0502020204030204" pitchFamily="34" charset="0"/>
                <a:cs typeface="Times New Roman" panose="02020603050405020304" pitchFamily="18" charset="0"/>
              </a:rPr>
              <a:t>Describe how their family has been impacted by their situation.</a:t>
            </a:r>
          </a:p>
          <a:p>
            <a:pPr>
              <a:lnSpc>
                <a:spcPct val="107000"/>
              </a:lnSpc>
              <a:spcAft>
                <a:spcPts val="800"/>
              </a:spcAft>
            </a:pPr>
            <a:r>
              <a:rPr lang="en-IE" sz="1200" dirty="0">
                <a:latin typeface="Calibri" panose="020F0502020204030204" pitchFamily="34" charset="0"/>
                <a:ea typeface="Calibri" panose="020F0502020204030204" pitchFamily="34" charset="0"/>
                <a:cs typeface="Times New Roman" panose="02020603050405020304" pitchFamily="18" charset="0"/>
              </a:rPr>
              <a:t>In the large circle describe the long term impact these issues might have on their lives as adults.</a:t>
            </a:r>
          </a:p>
          <a:p>
            <a:pPr>
              <a:lnSpc>
                <a:spcPct val="107000"/>
              </a:lnSpc>
              <a:spcAft>
                <a:spcPts val="800"/>
              </a:spcAft>
            </a:pPr>
            <a:r>
              <a:rPr lang="en-IE" sz="12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RIGHTS </a:t>
            </a:r>
            <a:r>
              <a:rPr lang="en-IE" sz="1200" dirty="0">
                <a:latin typeface="Calibri" panose="020F0502020204030204" pitchFamily="34" charset="0"/>
                <a:ea typeface="Calibri" panose="020F0502020204030204" pitchFamily="34" charset="0"/>
                <a:cs typeface="Times New Roman" panose="02020603050405020304" pitchFamily="18" charset="0"/>
              </a:rPr>
              <a:t>- fill in the rights that are being violated. </a:t>
            </a:r>
          </a:p>
        </p:txBody>
      </p:sp>
      <p:pic>
        <p:nvPicPr>
          <p:cNvPr id="6" name="Picture 5" descr="A close up of a map&#10;&#10;Description automatically generated">
            <a:extLst>
              <a:ext uri="{FF2B5EF4-FFF2-40B4-BE49-F238E27FC236}">
                <a16:creationId xmlns:a16="http://schemas.microsoft.com/office/drawing/2014/main" id="{FA1F6F1A-EFF0-408D-BCD3-343944A5FA37}"/>
              </a:ext>
            </a:extLst>
          </p:cNvPr>
          <p:cNvPicPr>
            <a:picLocks noChangeAspect="1"/>
          </p:cNvPicPr>
          <p:nvPr/>
        </p:nvPicPr>
        <p:blipFill>
          <a:blip r:embed="rId3"/>
          <a:stretch>
            <a:fillRect/>
          </a:stretch>
        </p:blipFill>
        <p:spPr>
          <a:xfrm>
            <a:off x="3228976" y="25050"/>
            <a:ext cx="5886218" cy="5118450"/>
          </a:xfrm>
          <a:prstGeom prst="rect">
            <a:avLst/>
          </a:prstGeom>
        </p:spPr>
      </p:pic>
    </p:spTree>
    <p:extLst>
      <p:ext uri="{BB962C8B-B14F-4D97-AF65-F5344CB8AC3E}">
        <p14:creationId xmlns:p14="http://schemas.microsoft.com/office/powerpoint/2010/main" val="2002196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1BA8A62E-68D0-40C0-85A4-53920DE55BF0}"/>
              </a:ext>
            </a:extLst>
          </p:cNvPr>
          <p:cNvPicPr>
            <a:picLocks noChangeAspect="1"/>
          </p:cNvPicPr>
          <p:nvPr/>
        </p:nvPicPr>
        <p:blipFill>
          <a:blip r:embed="rId3"/>
          <a:stretch>
            <a:fillRect/>
          </a:stretch>
        </p:blipFill>
        <p:spPr>
          <a:xfrm>
            <a:off x="14478" y="-216567"/>
            <a:ext cx="9203542" cy="5630778"/>
          </a:xfrm>
          <a:prstGeom prst="rect">
            <a:avLst/>
          </a:prstGeom>
        </p:spPr>
      </p:pic>
      <p:sp>
        <p:nvSpPr>
          <p:cNvPr id="4" name="TextBox 3">
            <a:extLst>
              <a:ext uri="{FF2B5EF4-FFF2-40B4-BE49-F238E27FC236}">
                <a16:creationId xmlns:a16="http://schemas.microsoft.com/office/drawing/2014/main" id="{1495A0C6-E047-4D55-AB38-A4BA9486CD3B}"/>
              </a:ext>
            </a:extLst>
          </p:cNvPr>
          <p:cNvSpPr txBox="1"/>
          <p:nvPr/>
        </p:nvSpPr>
        <p:spPr>
          <a:xfrm>
            <a:off x="1" y="304801"/>
            <a:ext cx="2815388" cy="523220"/>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800" b="1" kern="1200" dirty="0">
                <a:solidFill>
                  <a:schemeClr val="tx2"/>
                </a:solidFill>
                <a:latin typeface="Univers"/>
                <a:cs typeface="Segoe UI"/>
              </a:rPr>
              <a:t>CHILD RIGHTS</a:t>
            </a:r>
          </a:p>
        </p:txBody>
      </p:sp>
      <p:sp>
        <p:nvSpPr>
          <p:cNvPr id="5" name="TextBox 4">
            <a:extLst>
              <a:ext uri="{FF2B5EF4-FFF2-40B4-BE49-F238E27FC236}">
                <a16:creationId xmlns:a16="http://schemas.microsoft.com/office/drawing/2014/main" id="{02AA57AE-4936-4768-AADC-CCF6EB153AEE}"/>
              </a:ext>
            </a:extLst>
          </p:cNvPr>
          <p:cNvSpPr txBox="1"/>
          <p:nvPr/>
        </p:nvSpPr>
        <p:spPr>
          <a:xfrm>
            <a:off x="-1" y="828021"/>
            <a:ext cx="4174959"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800" b="1" kern="1200" dirty="0">
                <a:solidFill>
                  <a:schemeClr val="tx2"/>
                </a:solidFill>
                <a:latin typeface="Univers"/>
                <a:cs typeface="Segoe UI"/>
              </a:rPr>
              <a:t>FUTURE CHALLENGES</a:t>
            </a:r>
          </a:p>
        </p:txBody>
      </p:sp>
    </p:spTree>
    <p:extLst>
      <p:ext uri="{BB962C8B-B14F-4D97-AF65-F5344CB8AC3E}">
        <p14:creationId xmlns:p14="http://schemas.microsoft.com/office/powerpoint/2010/main" val="3626548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screenshot of a cell phone&#10;&#10;Description generated with very high confidence">
            <a:extLst>
              <a:ext uri="{FF2B5EF4-FFF2-40B4-BE49-F238E27FC236}">
                <a16:creationId xmlns:a16="http://schemas.microsoft.com/office/drawing/2014/main" id="{5262EAD8-7DB5-43F5-941F-61142BE9FC14}"/>
              </a:ext>
            </a:extLst>
          </p:cNvPr>
          <p:cNvPicPr>
            <a:picLocks noChangeAspect="1"/>
          </p:cNvPicPr>
          <p:nvPr/>
        </p:nvPicPr>
        <p:blipFill>
          <a:blip r:embed="rId3"/>
          <a:stretch>
            <a:fillRect/>
          </a:stretch>
        </p:blipFill>
        <p:spPr>
          <a:xfrm>
            <a:off x="0" y="276"/>
            <a:ext cx="4351563" cy="5804254"/>
          </a:xfrm>
          <a:prstGeom prst="rect">
            <a:avLst/>
          </a:prstGeom>
        </p:spPr>
      </p:pic>
      <p:pic>
        <p:nvPicPr>
          <p:cNvPr id="12" name="Picture 3" descr="A screenshot of a cell phone&#10;&#10;Description generated with very high confidence">
            <a:extLst>
              <a:ext uri="{FF2B5EF4-FFF2-40B4-BE49-F238E27FC236}">
                <a16:creationId xmlns:a16="http://schemas.microsoft.com/office/drawing/2014/main" id="{6AFB891D-94AE-4400-AB3C-0E2943D6E401}"/>
              </a:ext>
            </a:extLst>
          </p:cNvPr>
          <p:cNvPicPr>
            <a:picLocks noChangeAspect="1"/>
          </p:cNvPicPr>
          <p:nvPr/>
        </p:nvPicPr>
        <p:blipFill>
          <a:blip r:embed="rId4"/>
          <a:stretch>
            <a:fillRect/>
          </a:stretch>
        </p:blipFill>
        <p:spPr>
          <a:xfrm>
            <a:off x="-2157" y="1661011"/>
            <a:ext cx="9148313" cy="3479132"/>
          </a:xfrm>
          <a:prstGeom prst="rect">
            <a:avLst/>
          </a:prstGeom>
        </p:spPr>
      </p:pic>
    </p:spTree>
    <p:extLst>
      <p:ext uri="{BB962C8B-B14F-4D97-AF65-F5344CB8AC3E}">
        <p14:creationId xmlns:p14="http://schemas.microsoft.com/office/powerpoint/2010/main" val="3455032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screenshot of a cell phone&#10;&#10;Description generated with very high confidence">
            <a:extLst>
              <a:ext uri="{FF2B5EF4-FFF2-40B4-BE49-F238E27FC236}">
                <a16:creationId xmlns:a16="http://schemas.microsoft.com/office/drawing/2014/main" id="{6A259DD1-9D85-4CBD-81F6-5E734DFF1078}"/>
              </a:ext>
            </a:extLst>
          </p:cNvPr>
          <p:cNvPicPr>
            <a:picLocks noChangeAspect="1"/>
          </p:cNvPicPr>
          <p:nvPr/>
        </p:nvPicPr>
        <p:blipFill>
          <a:blip r:embed="rId3"/>
          <a:stretch>
            <a:fillRect/>
          </a:stretch>
        </p:blipFill>
        <p:spPr>
          <a:xfrm>
            <a:off x="0" y="1706781"/>
            <a:ext cx="9143999" cy="3501589"/>
          </a:xfrm>
          <a:prstGeom prst="rect">
            <a:avLst/>
          </a:prstGeom>
        </p:spPr>
      </p:pic>
      <p:pic>
        <p:nvPicPr>
          <p:cNvPr id="9" name="Picture 9" descr="A picture containing room, computer&#10;&#10;Description generated with very high confidence">
            <a:extLst>
              <a:ext uri="{FF2B5EF4-FFF2-40B4-BE49-F238E27FC236}">
                <a16:creationId xmlns:a16="http://schemas.microsoft.com/office/drawing/2014/main" id="{73A50E48-3D16-4FB4-8902-B8717CE86FF6}"/>
              </a:ext>
            </a:extLst>
          </p:cNvPr>
          <p:cNvPicPr>
            <a:picLocks noChangeAspect="1"/>
          </p:cNvPicPr>
          <p:nvPr/>
        </p:nvPicPr>
        <p:blipFill>
          <a:blip r:embed="rId4"/>
          <a:stretch>
            <a:fillRect/>
          </a:stretch>
        </p:blipFill>
        <p:spPr>
          <a:xfrm>
            <a:off x="0" y="557"/>
            <a:ext cx="4482192" cy="1705221"/>
          </a:xfrm>
          <a:prstGeom prst="rect">
            <a:avLst/>
          </a:prstGeom>
        </p:spPr>
      </p:pic>
    </p:spTree>
    <p:extLst>
      <p:ext uri="{BB962C8B-B14F-4D97-AF65-F5344CB8AC3E}">
        <p14:creationId xmlns:p14="http://schemas.microsoft.com/office/powerpoint/2010/main" val="688596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cell phone&#10;&#10;Description generated with very high confidence">
            <a:extLst>
              <a:ext uri="{FF2B5EF4-FFF2-40B4-BE49-F238E27FC236}">
                <a16:creationId xmlns:a16="http://schemas.microsoft.com/office/drawing/2014/main" id="{122BB88C-DFB8-4AB2-93BC-A29BD8E88D5D}"/>
              </a:ext>
            </a:extLst>
          </p:cNvPr>
          <p:cNvPicPr>
            <a:picLocks noChangeAspect="1"/>
          </p:cNvPicPr>
          <p:nvPr/>
        </p:nvPicPr>
        <p:blipFill>
          <a:blip r:embed="rId3"/>
          <a:stretch>
            <a:fillRect/>
          </a:stretch>
        </p:blipFill>
        <p:spPr>
          <a:xfrm>
            <a:off x="0" y="-3717"/>
            <a:ext cx="9144000" cy="1697441"/>
          </a:xfrm>
          <a:prstGeom prst="rect">
            <a:avLst/>
          </a:prstGeom>
        </p:spPr>
      </p:pic>
      <p:pic>
        <p:nvPicPr>
          <p:cNvPr id="9" name="Picture 3" descr="A screenshot of text&#10;&#10;Description generated with very high confidence">
            <a:extLst>
              <a:ext uri="{FF2B5EF4-FFF2-40B4-BE49-F238E27FC236}">
                <a16:creationId xmlns:a16="http://schemas.microsoft.com/office/drawing/2014/main" id="{9DC0869F-E17E-4F64-A524-D469EA1D3C7F}"/>
              </a:ext>
            </a:extLst>
          </p:cNvPr>
          <p:cNvPicPr>
            <a:picLocks noChangeAspect="1"/>
          </p:cNvPicPr>
          <p:nvPr/>
        </p:nvPicPr>
        <p:blipFill>
          <a:blip r:embed="rId4"/>
          <a:stretch>
            <a:fillRect/>
          </a:stretch>
        </p:blipFill>
        <p:spPr>
          <a:xfrm>
            <a:off x="-2156" y="1535197"/>
            <a:ext cx="9148312" cy="3428379"/>
          </a:xfrm>
          <a:prstGeom prst="rect">
            <a:avLst/>
          </a:prstGeom>
        </p:spPr>
      </p:pic>
      <p:pic>
        <p:nvPicPr>
          <p:cNvPr id="10" name="Picture 10" descr="A close up of a sign&#10;&#10;Description generated with very high confidence">
            <a:extLst>
              <a:ext uri="{FF2B5EF4-FFF2-40B4-BE49-F238E27FC236}">
                <a16:creationId xmlns:a16="http://schemas.microsoft.com/office/drawing/2014/main" id="{EC5CA9AA-9BCC-46FE-84FC-EA8A7C749856}"/>
              </a:ext>
            </a:extLst>
          </p:cNvPr>
          <p:cNvPicPr>
            <a:picLocks noChangeAspect="1"/>
          </p:cNvPicPr>
          <p:nvPr/>
        </p:nvPicPr>
        <p:blipFill>
          <a:blip r:embed="rId5"/>
          <a:stretch>
            <a:fillRect/>
          </a:stretch>
        </p:blipFill>
        <p:spPr>
          <a:xfrm>
            <a:off x="1306286" y="3248161"/>
            <a:ext cx="5078185" cy="949506"/>
          </a:xfrm>
          <a:prstGeom prst="rect">
            <a:avLst/>
          </a:prstGeom>
        </p:spPr>
      </p:pic>
      <p:pic>
        <p:nvPicPr>
          <p:cNvPr id="12" name="Picture 6" descr="A close up of a logo&#10;&#10;Description generated with very high confidence">
            <a:extLst>
              <a:ext uri="{FF2B5EF4-FFF2-40B4-BE49-F238E27FC236}">
                <a16:creationId xmlns:a16="http://schemas.microsoft.com/office/drawing/2014/main" id="{99E3F8BA-2CB2-45B2-845D-F1A8E239B3B4}"/>
              </a:ext>
            </a:extLst>
          </p:cNvPr>
          <p:cNvPicPr>
            <a:picLocks noChangeAspect="1"/>
          </p:cNvPicPr>
          <p:nvPr/>
        </p:nvPicPr>
        <p:blipFill rotWithShape="1">
          <a:blip r:embed="rId6"/>
          <a:srcRect r="-161" b="50096"/>
          <a:stretch/>
        </p:blipFill>
        <p:spPr>
          <a:xfrm>
            <a:off x="1306286" y="4194178"/>
            <a:ext cx="5086364" cy="947510"/>
          </a:xfrm>
          <a:prstGeom prst="rect">
            <a:avLst/>
          </a:prstGeom>
        </p:spPr>
      </p:pic>
      <p:pic>
        <p:nvPicPr>
          <p:cNvPr id="13" name="Picture 13" descr="A close up of a logo&#10;&#10;Description generated with very high confidence">
            <a:extLst>
              <a:ext uri="{FF2B5EF4-FFF2-40B4-BE49-F238E27FC236}">
                <a16:creationId xmlns:a16="http://schemas.microsoft.com/office/drawing/2014/main" id="{8F53F4F1-1CC9-4774-B0CE-49A7906425B6}"/>
              </a:ext>
            </a:extLst>
          </p:cNvPr>
          <p:cNvPicPr>
            <a:picLocks noChangeAspect="1"/>
          </p:cNvPicPr>
          <p:nvPr/>
        </p:nvPicPr>
        <p:blipFill rotWithShape="1">
          <a:blip r:embed="rId6"/>
          <a:srcRect t="49785" r="85993" b="429"/>
          <a:stretch/>
        </p:blipFill>
        <p:spPr>
          <a:xfrm>
            <a:off x="6379710" y="4194178"/>
            <a:ext cx="702133" cy="945251"/>
          </a:xfrm>
          <a:prstGeom prst="rect">
            <a:avLst/>
          </a:prstGeom>
        </p:spPr>
      </p:pic>
      <p:sp>
        <p:nvSpPr>
          <p:cNvPr id="14" name="Rectangle 13">
            <a:extLst>
              <a:ext uri="{FF2B5EF4-FFF2-40B4-BE49-F238E27FC236}">
                <a16:creationId xmlns:a16="http://schemas.microsoft.com/office/drawing/2014/main" id="{ED728E80-1690-44F0-86BC-74AA9F7DA3A8}"/>
              </a:ext>
            </a:extLst>
          </p:cNvPr>
          <p:cNvSpPr/>
          <p:nvPr/>
        </p:nvSpPr>
        <p:spPr>
          <a:xfrm>
            <a:off x="7086600" y="4196443"/>
            <a:ext cx="2057400" cy="947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5" descr="A close up of a logo&#10;&#10;Description generated with very high confidence">
            <a:extLst>
              <a:ext uri="{FF2B5EF4-FFF2-40B4-BE49-F238E27FC236}">
                <a16:creationId xmlns:a16="http://schemas.microsoft.com/office/drawing/2014/main" id="{6DD7E6FB-51CE-4A73-B7F8-586D63C9E3C5}"/>
              </a:ext>
            </a:extLst>
          </p:cNvPr>
          <p:cNvPicPr>
            <a:picLocks noChangeAspect="1"/>
          </p:cNvPicPr>
          <p:nvPr/>
        </p:nvPicPr>
        <p:blipFill rotWithShape="1">
          <a:blip r:embed="rId6"/>
          <a:srcRect l="14729" t="50000" b="685"/>
          <a:stretch/>
        </p:blipFill>
        <p:spPr>
          <a:xfrm>
            <a:off x="6384471" y="3590021"/>
            <a:ext cx="2816681" cy="602368"/>
          </a:xfrm>
          <a:prstGeom prst="rect">
            <a:avLst/>
          </a:prstGeom>
        </p:spPr>
      </p:pic>
      <p:sp>
        <p:nvSpPr>
          <p:cNvPr id="16" name="Rectangle 15">
            <a:extLst>
              <a:ext uri="{FF2B5EF4-FFF2-40B4-BE49-F238E27FC236}">
                <a16:creationId xmlns:a16="http://schemas.microsoft.com/office/drawing/2014/main" id="{22B213B8-CDE1-4347-ACD0-A9CBBBD0BBC9}"/>
              </a:ext>
            </a:extLst>
          </p:cNvPr>
          <p:cNvSpPr/>
          <p:nvPr/>
        </p:nvSpPr>
        <p:spPr>
          <a:xfrm>
            <a:off x="6393997" y="3249386"/>
            <a:ext cx="2751364" cy="34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502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50E51-9353-40EF-9F62-F4060AC038A8}"/>
              </a:ext>
            </a:extLst>
          </p:cNvPr>
          <p:cNvPicPr>
            <a:picLocks noChangeAspect="1"/>
          </p:cNvPicPr>
          <p:nvPr/>
        </p:nvPicPr>
        <p:blipFill>
          <a:blip r:embed="rId3"/>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E5CFED8F-F044-49C2-90CA-FA4DFCA7302F}"/>
              </a:ext>
            </a:extLst>
          </p:cNvPr>
          <p:cNvSpPr txBox="1"/>
          <p:nvPr/>
        </p:nvSpPr>
        <p:spPr>
          <a:xfrm>
            <a:off x="2312276" y="1450429"/>
            <a:ext cx="4204139" cy="584775"/>
          </a:xfrm>
          <a:prstGeom prst="rect">
            <a:avLst/>
          </a:prstGeom>
          <a:noFill/>
        </p:spPr>
        <p:txBody>
          <a:bodyPr wrap="square" rtlCol="0">
            <a:spAutoFit/>
          </a:bodyPr>
          <a:lstStyle/>
          <a:p>
            <a:pPr algn="ctr"/>
            <a:r>
              <a:rPr lang="en-IE" sz="3200" dirty="0">
                <a:hlinkClick r:id="rId4"/>
              </a:rPr>
              <a:t>Kahoot</a:t>
            </a:r>
            <a:endParaRPr lang="en-IE" dirty="0"/>
          </a:p>
        </p:txBody>
      </p:sp>
    </p:spTree>
    <p:extLst>
      <p:ext uri="{BB962C8B-B14F-4D97-AF65-F5344CB8AC3E}">
        <p14:creationId xmlns:p14="http://schemas.microsoft.com/office/powerpoint/2010/main" val="3799150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n, indoor, young&#10;&#10;Description automatically generated">
            <a:extLst>
              <a:ext uri="{FF2B5EF4-FFF2-40B4-BE49-F238E27FC236}">
                <a16:creationId xmlns:a16="http://schemas.microsoft.com/office/drawing/2014/main" id="{AC77A170-F84E-4927-9C7A-4C8ED4F995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06" y="0"/>
            <a:ext cx="9154406" cy="6091163"/>
          </a:xfrm>
          <a:prstGeom prst="rect">
            <a:avLst/>
          </a:prstGeom>
          <a:effectLst/>
        </p:spPr>
      </p:pic>
      <p:pic>
        <p:nvPicPr>
          <p:cNvPr id="4" name="Picture 3">
            <a:extLst>
              <a:ext uri="{FF2B5EF4-FFF2-40B4-BE49-F238E27FC236}">
                <a16:creationId xmlns:a16="http://schemas.microsoft.com/office/drawing/2014/main" id="{CBEF21D6-81F5-42CF-BEF1-A7D8414D0C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8099" y="4735932"/>
            <a:ext cx="1895901" cy="407568"/>
          </a:xfrm>
          <a:prstGeom prst="rect">
            <a:avLst/>
          </a:prstGeom>
        </p:spPr>
      </p:pic>
      <p:sp>
        <p:nvSpPr>
          <p:cNvPr id="2" name="Rectangle 1">
            <a:extLst>
              <a:ext uri="{FF2B5EF4-FFF2-40B4-BE49-F238E27FC236}">
                <a16:creationId xmlns:a16="http://schemas.microsoft.com/office/drawing/2014/main" id="{5562D50E-3F26-4C93-8C5C-D5720B07FF86}"/>
              </a:ext>
            </a:extLst>
          </p:cNvPr>
          <p:cNvSpPr/>
          <p:nvPr/>
        </p:nvSpPr>
        <p:spPr>
          <a:xfrm>
            <a:off x="0" y="2314094"/>
            <a:ext cx="1752980" cy="523220"/>
          </a:xfrm>
          <a:prstGeom prst="rect">
            <a:avLst/>
          </a:prstGeom>
          <a:solidFill>
            <a:srgbClr val="00B0F0"/>
          </a:solidFill>
        </p:spPr>
        <p:txBody>
          <a:bodyPr wrap="none">
            <a:spAutoFit/>
          </a:bodyPr>
          <a:lstStyle/>
          <a:p>
            <a:r>
              <a:rPr lang="en-US" sz="2800" b="1" kern="1200">
                <a:solidFill>
                  <a:schemeClr val="tx1"/>
                </a:solidFill>
              </a:rPr>
              <a:t>PRIVACY</a:t>
            </a:r>
            <a:endParaRPr lang="en-IE" sz="3200">
              <a:solidFill>
                <a:schemeClr val="tx1"/>
              </a:solidFill>
            </a:endParaRPr>
          </a:p>
        </p:txBody>
      </p:sp>
      <p:sp>
        <p:nvSpPr>
          <p:cNvPr id="7" name="Rectangle 6">
            <a:extLst>
              <a:ext uri="{FF2B5EF4-FFF2-40B4-BE49-F238E27FC236}">
                <a16:creationId xmlns:a16="http://schemas.microsoft.com/office/drawing/2014/main" id="{F47ED557-8DA2-4242-A266-CF356011EBB7}"/>
              </a:ext>
            </a:extLst>
          </p:cNvPr>
          <p:cNvSpPr/>
          <p:nvPr/>
        </p:nvSpPr>
        <p:spPr>
          <a:xfrm>
            <a:off x="-10406" y="1793870"/>
            <a:ext cx="3416320" cy="523220"/>
          </a:xfrm>
          <a:prstGeom prst="rect">
            <a:avLst/>
          </a:prstGeom>
          <a:solidFill>
            <a:srgbClr val="00B0F0"/>
          </a:solidFill>
        </p:spPr>
        <p:txBody>
          <a:bodyPr wrap="none">
            <a:spAutoFit/>
          </a:bodyPr>
          <a:lstStyle/>
          <a:p>
            <a:r>
              <a:rPr lang="en-US" sz="2800" b="1" kern="1200">
                <a:solidFill>
                  <a:schemeClr val="bg1"/>
                </a:solidFill>
                <a:latin typeface="+mn-lt"/>
              </a:rPr>
              <a:t>CONFIDENTIALITY</a:t>
            </a:r>
            <a:endParaRPr lang="en-IE" sz="2800">
              <a:solidFill>
                <a:schemeClr val="bg1"/>
              </a:solidFill>
              <a:latin typeface="+mn-lt"/>
            </a:endParaRPr>
          </a:p>
        </p:txBody>
      </p:sp>
      <p:sp>
        <p:nvSpPr>
          <p:cNvPr id="15" name="Rectangle 14">
            <a:extLst>
              <a:ext uri="{FF2B5EF4-FFF2-40B4-BE49-F238E27FC236}">
                <a16:creationId xmlns:a16="http://schemas.microsoft.com/office/drawing/2014/main" id="{FE6418EC-8F69-412C-BBF9-067ACBB30091}"/>
              </a:ext>
            </a:extLst>
          </p:cNvPr>
          <p:cNvSpPr/>
          <p:nvPr/>
        </p:nvSpPr>
        <p:spPr>
          <a:xfrm>
            <a:off x="0" y="2831424"/>
            <a:ext cx="2177199" cy="523220"/>
          </a:xfrm>
          <a:prstGeom prst="rect">
            <a:avLst/>
          </a:prstGeom>
          <a:solidFill>
            <a:srgbClr val="00B0F0"/>
          </a:solidFill>
        </p:spPr>
        <p:txBody>
          <a:bodyPr wrap="none">
            <a:spAutoFit/>
          </a:bodyPr>
          <a:lstStyle/>
          <a:p>
            <a:r>
              <a:rPr lang="en-US" sz="2800" b="1" kern="1200">
                <a:solidFill>
                  <a:schemeClr val="bg1"/>
                </a:solidFill>
                <a:latin typeface="+mn-lt"/>
              </a:rPr>
              <a:t>INCLUSION</a:t>
            </a:r>
            <a:endParaRPr lang="en-IE" sz="2800">
              <a:solidFill>
                <a:schemeClr val="bg1"/>
              </a:solidFill>
              <a:latin typeface="+mn-lt"/>
            </a:endParaRPr>
          </a:p>
        </p:txBody>
      </p:sp>
      <p:sp>
        <p:nvSpPr>
          <p:cNvPr id="16" name="Rectangle 15">
            <a:extLst>
              <a:ext uri="{FF2B5EF4-FFF2-40B4-BE49-F238E27FC236}">
                <a16:creationId xmlns:a16="http://schemas.microsoft.com/office/drawing/2014/main" id="{B25AF200-3001-4C73-ABF1-45F0A488BDFA}"/>
              </a:ext>
            </a:extLst>
          </p:cNvPr>
          <p:cNvSpPr/>
          <p:nvPr/>
        </p:nvSpPr>
        <p:spPr>
          <a:xfrm>
            <a:off x="0" y="3354543"/>
            <a:ext cx="2477409" cy="523220"/>
          </a:xfrm>
          <a:prstGeom prst="rect">
            <a:avLst/>
          </a:prstGeom>
          <a:solidFill>
            <a:srgbClr val="FFFF00"/>
          </a:solidFill>
        </p:spPr>
        <p:txBody>
          <a:bodyPr wrap="none">
            <a:spAutoFit/>
          </a:bodyPr>
          <a:lstStyle/>
          <a:p>
            <a:r>
              <a:rPr lang="en-US" sz="2800" b="1" kern="1200" dirty="0">
                <a:solidFill>
                  <a:schemeClr val="tx1"/>
                </a:solidFill>
                <a:latin typeface="+mn-lt"/>
              </a:rPr>
              <a:t>AWARENESS</a:t>
            </a:r>
            <a:endParaRPr lang="en-IE" sz="2800" dirty="0">
              <a:solidFill>
                <a:schemeClr val="tx1"/>
              </a:solidFill>
              <a:latin typeface="+mn-lt"/>
            </a:endParaRPr>
          </a:p>
        </p:txBody>
      </p:sp>
      <p:sp>
        <p:nvSpPr>
          <p:cNvPr id="17" name="Rectangle 16">
            <a:extLst>
              <a:ext uri="{FF2B5EF4-FFF2-40B4-BE49-F238E27FC236}">
                <a16:creationId xmlns:a16="http://schemas.microsoft.com/office/drawing/2014/main" id="{51530E41-71C2-48D6-B66F-446FFD801811}"/>
              </a:ext>
            </a:extLst>
          </p:cNvPr>
          <p:cNvSpPr/>
          <p:nvPr/>
        </p:nvSpPr>
        <p:spPr>
          <a:xfrm>
            <a:off x="0" y="1265481"/>
            <a:ext cx="1779654" cy="523220"/>
          </a:xfrm>
          <a:prstGeom prst="rect">
            <a:avLst/>
          </a:prstGeom>
          <a:solidFill>
            <a:srgbClr val="00B0F0"/>
          </a:solidFill>
        </p:spPr>
        <p:txBody>
          <a:bodyPr wrap="none">
            <a:spAutoFit/>
          </a:bodyPr>
          <a:lstStyle/>
          <a:p>
            <a:r>
              <a:rPr lang="en-US" sz="2800" b="1" kern="1200" dirty="0">
                <a:solidFill>
                  <a:schemeClr val="tx1"/>
                </a:solidFill>
                <a:latin typeface="+mj-lt"/>
              </a:rPr>
              <a:t>RESPECT</a:t>
            </a:r>
            <a:endParaRPr lang="en-IE" sz="2800" dirty="0">
              <a:solidFill>
                <a:schemeClr val="tx1"/>
              </a:solidFill>
              <a:latin typeface="+mj-lt"/>
            </a:endParaRPr>
          </a:p>
        </p:txBody>
      </p:sp>
    </p:spTree>
    <p:extLst>
      <p:ext uri="{BB962C8B-B14F-4D97-AF65-F5344CB8AC3E}">
        <p14:creationId xmlns:p14="http://schemas.microsoft.com/office/powerpoint/2010/main" val="3119148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5AA6DB-6F95-49A0-AAB8-D00BFFD86B30}"/>
              </a:ext>
            </a:extLst>
          </p:cNvPr>
          <p:cNvSpPr txBox="1"/>
          <p:nvPr/>
        </p:nvSpPr>
        <p:spPr>
          <a:xfrm>
            <a:off x="619761" y="669649"/>
            <a:ext cx="51596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kern="1200" dirty="0">
                <a:solidFill>
                  <a:srgbClr val="00B0F0"/>
                </a:solidFill>
                <a:latin typeface="Univers"/>
                <a:ea typeface="+mj-ea"/>
                <a:cs typeface="Segoe UI"/>
              </a:rPr>
              <a:t>Children's Rights</a:t>
            </a:r>
            <a:endParaRPr lang="en-US" dirty="0">
              <a:latin typeface="Univers"/>
              <a:ea typeface="+mj-ea"/>
            </a:endParaRPr>
          </a:p>
        </p:txBody>
      </p:sp>
      <p:sp>
        <p:nvSpPr>
          <p:cNvPr id="5" name="TextBox 4">
            <a:extLst>
              <a:ext uri="{FF2B5EF4-FFF2-40B4-BE49-F238E27FC236}">
                <a16:creationId xmlns:a16="http://schemas.microsoft.com/office/drawing/2014/main" id="{D40FDDD9-E1B1-44E4-8550-5D499E9EB0F4}"/>
              </a:ext>
            </a:extLst>
          </p:cNvPr>
          <p:cNvSpPr txBox="1"/>
          <p:nvPr/>
        </p:nvSpPr>
        <p:spPr>
          <a:xfrm>
            <a:off x="619761" y="1637657"/>
            <a:ext cx="5108487"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Univers"/>
              </a:rPr>
              <a:t>A child is defined as anyone up to 18 and </a:t>
            </a:r>
            <a:r>
              <a:rPr lang="en-GB" sz="1600" b="1" dirty="0">
                <a:latin typeface="Univers"/>
              </a:rPr>
              <a:t>all children everywhere</a:t>
            </a:r>
            <a:r>
              <a:rPr lang="en-GB" sz="1600" dirty="0">
                <a:latin typeface="Univers"/>
              </a:rPr>
              <a:t> have the same rights. </a:t>
            </a:r>
            <a:endParaRPr lang="en-US" sz="1600" dirty="0">
              <a:latin typeface="Univers"/>
            </a:endParaRPr>
          </a:p>
          <a:p>
            <a:endParaRPr lang="en-US" sz="1600" b="1" dirty="0">
              <a:solidFill>
                <a:schemeClr val="tx1"/>
              </a:solidFill>
              <a:latin typeface="Univers"/>
            </a:endParaRPr>
          </a:p>
          <a:p>
            <a:r>
              <a:rPr lang="en-US" sz="1600" b="1" dirty="0">
                <a:solidFill>
                  <a:schemeClr val="tx1"/>
                </a:solidFill>
                <a:latin typeface="Univers"/>
              </a:rPr>
              <a:t>Children’s rights</a:t>
            </a:r>
            <a:r>
              <a:rPr lang="en-US" sz="1600" dirty="0">
                <a:solidFill>
                  <a:schemeClr val="tx1"/>
                </a:solidFill>
                <a:latin typeface="Univers"/>
              </a:rPr>
              <a:t> are the civil, political, economic, social and cultural rights that all children everywhere are entitled to.</a:t>
            </a:r>
          </a:p>
          <a:p>
            <a:endParaRPr lang="en-US" sz="1600" dirty="0">
              <a:solidFill>
                <a:schemeClr val="tx1"/>
              </a:solidFill>
              <a:latin typeface="Univers"/>
            </a:endParaRPr>
          </a:p>
          <a:p>
            <a:r>
              <a:rPr lang="en-US" sz="1600" dirty="0">
                <a:solidFill>
                  <a:schemeClr val="tx1"/>
                </a:solidFill>
                <a:latin typeface="Univers"/>
              </a:rPr>
              <a:t>These rights are set out in the United Nations Convention on the Rights of the Child.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352"/>
          <a:stretch/>
        </p:blipFill>
        <p:spPr>
          <a:xfrm>
            <a:off x="5897881" y="-10160"/>
            <a:ext cx="2727960" cy="17576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7880" y="1529226"/>
            <a:ext cx="2727960" cy="181864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3133" r="3232"/>
          <a:stretch/>
        </p:blipFill>
        <p:spPr>
          <a:xfrm>
            <a:off x="5897879" y="3326300"/>
            <a:ext cx="2738121" cy="1827272"/>
          </a:xfrm>
          <a:prstGeom prst="rect">
            <a:avLst/>
          </a:prstGeom>
        </p:spPr>
      </p:pic>
    </p:spTree>
    <p:extLst>
      <p:ext uri="{BB962C8B-B14F-4D97-AF65-F5344CB8AC3E}">
        <p14:creationId xmlns:p14="http://schemas.microsoft.com/office/powerpoint/2010/main" val="4159948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F83B0A-562E-4DDD-84C1-7F0045AB3F19}"/>
              </a:ext>
            </a:extLst>
          </p:cNvPr>
          <p:cNvSpPr txBox="1"/>
          <p:nvPr/>
        </p:nvSpPr>
        <p:spPr>
          <a:xfrm>
            <a:off x="650241" y="585518"/>
            <a:ext cx="80969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00B0F0"/>
                </a:solidFill>
                <a:latin typeface="Univers"/>
                <a:cs typeface="Segoe UI"/>
              </a:rPr>
              <a:t>We are all equal in dignity and rights </a:t>
            </a:r>
            <a:r>
              <a:rPr lang="en-US" sz="2400" dirty="0">
                <a:latin typeface="Univers"/>
              </a:rPr>
              <a:t> </a:t>
            </a:r>
            <a:endParaRPr lang="en-US" dirty="0">
              <a:latin typeface="Univers"/>
            </a:endParaRPr>
          </a:p>
        </p:txBody>
      </p:sp>
      <p:sp>
        <p:nvSpPr>
          <p:cNvPr id="8" name="TextBox 7">
            <a:extLst>
              <a:ext uri="{FF2B5EF4-FFF2-40B4-BE49-F238E27FC236}">
                <a16:creationId xmlns:a16="http://schemas.microsoft.com/office/drawing/2014/main" id="{159AC471-A844-458D-AC53-F288A164293C}"/>
              </a:ext>
            </a:extLst>
          </p:cNvPr>
          <p:cNvSpPr txBox="1"/>
          <p:nvPr/>
        </p:nvSpPr>
        <p:spPr>
          <a:xfrm>
            <a:off x="650241" y="1319640"/>
            <a:ext cx="3438679"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solidFill>
                <a:latin typeface="Univers"/>
              </a:rPr>
              <a:t>All children have the same rights. No matter where they live or who they are. </a:t>
            </a:r>
          </a:p>
          <a:p>
            <a:pPr>
              <a:buChar char="•"/>
            </a:pPr>
            <a:endParaRPr lang="en-US" sz="1600" dirty="0">
              <a:solidFill>
                <a:schemeClr val="tx1"/>
              </a:solidFill>
              <a:latin typeface="Univers"/>
            </a:endParaRPr>
          </a:p>
          <a:p>
            <a:r>
              <a:rPr lang="en-US" sz="1600" dirty="0">
                <a:solidFill>
                  <a:schemeClr val="tx1"/>
                </a:solidFill>
                <a:latin typeface="Univers"/>
              </a:rPr>
              <a:t>No matter their race. No matter their sex or any other status. </a:t>
            </a:r>
          </a:p>
          <a:p>
            <a:endParaRPr lang="en-US" sz="1600" dirty="0">
              <a:solidFill>
                <a:schemeClr val="tx1"/>
              </a:solidFill>
              <a:latin typeface="Univers"/>
            </a:endParaRPr>
          </a:p>
          <a:p>
            <a:r>
              <a:rPr lang="en-US" sz="1600" dirty="0">
                <a:solidFill>
                  <a:schemeClr val="tx1"/>
                </a:solidFill>
                <a:latin typeface="Univers"/>
              </a:rPr>
              <a:t>A child is a child. </a:t>
            </a:r>
          </a:p>
          <a:p>
            <a:endParaRPr lang="en-US" sz="1600" dirty="0">
              <a:solidFill>
                <a:schemeClr val="tx1"/>
              </a:solidFill>
              <a:latin typeface="Univers"/>
            </a:endParaRPr>
          </a:p>
          <a:p>
            <a:r>
              <a:rPr lang="en-US" sz="1600" dirty="0">
                <a:solidFill>
                  <a:schemeClr val="tx1"/>
                </a:solidFill>
                <a:latin typeface="Univers"/>
              </a:rPr>
              <a:t>All children in Ireland, and around the world, have the same rights – the right to survive, to thrive and to fulfill their potential. </a:t>
            </a:r>
          </a:p>
          <a:p>
            <a:pPr>
              <a:buChar char="•"/>
            </a:pPr>
            <a:endParaRPr lang="en-US" sz="1200" dirty="0">
              <a:latin typeface="Univers"/>
            </a:endParaRPr>
          </a:p>
        </p:txBody>
      </p:sp>
      <p:pic>
        <p:nvPicPr>
          <p:cNvPr id="4" name="Picture 7">
            <a:hlinkClick r:id="" action="ppaction://media"/>
            <a:extLst>
              <a:ext uri="{FF2B5EF4-FFF2-40B4-BE49-F238E27FC236}">
                <a16:creationId xmlns:a16="http://schemas.microsoft.com/office/drawing/2014/main" id="{AE2F23B2-05ED-49D8-9FB6-CB5DA6F962BB}"/>
              </a:ext>
            </a:extLst>
          </p:cNvPr>
          <p:cNvPicPr>
            <a:picLocks noRot="1" noChangeAspect="1"/>
          </p:cNvPicPr>
          <p:nvPr>
            <a:videoFile r:link="rId1"/>
          </p:nvPr>
        </p:nvPicPr>
        <p:blipFill>
          <a:blip r:embed="rId4"/>
          <a:stretch>
            <a:fillRect/>
          </a:stretch>
        </p:blipFill>
        <p:spPr>
          <a:xfrm>
            <a:off x="4165600" y="1358387"/>
            <a:ext cx="4978400" cy="3093888"/>
          </a:xfrm>
          <a:prstGeom prst="rect">
            <a:avLst/>
          </a:prstGeom>
        </p:spPr>
      </p:pic>
    </p:spTree>
    <p:extLst>
      <p:ext uri="{BB962C8B-B14F-4D97-AF65-F5344CB8AC3E}">
        <p14:creationId xmlns:p14="http://schemas.microsoft.com/office/powerpoint/2010/main" val="2863668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hand&#10;&#10;Description automatically generated">
            <a:extLst>
              <a:ext uri="{FF2B5EF4-FFF2-40B4-BE49-F238E27FC236}">
                <a16:creationId xmlns:a16="http://schemas.microsoft.com/office/drawing/2014/main" id="{42F10ABD-5E60-403F-977A-DBC430DDCEDF}"/>
              </a:ext>
            </a:extLst>
          </p:cNvPr>
          <p:cNvPicPr>
            <a:picLocks noChangeAspect="1"/>
          </p:cNvPicPr>
          <p:nvPr/>
        </p:nvPicPr>
        <p:blipFill>
          <a:blip r:embed="rId3"/>
          <a:stretch>
            <a:fillRect/>
          </a:stretch>
        </p:blipFill>
        <p:spPr>
          <a:xfrm>
            <a:off x="1" y="-753532"/>
            <a:ext cx="9466791" cy="6311193"/>
          </a:xfrm>
          <a:prstGeom prst="rect">
            <a:avLst/>
          </a:prstGeom>
        </p:spPr>
      </p:pic>
      <p:sp>
        <p:nvSpPr>
          <p:cNvPr id="3" name="TextBox 2">
            <a:extLst>
              <a:ext uri="{FF2B5EF4-FFF2-40B4-BE49-F238E27FC236}">
                <a16:creationId xmlns:a16="http://schemas.microsoft.com/office/drawing/2014/main" id="{3269BA58-9556-48A5-80AF-0CDB47078E9D}"/>
              </a:ext>
            </a:extLst>
          </p:cNvPr>
          <p:cNvSpPr txBox="1"/>
          <p:nvPr/>
        </p:nvSpPr>
        <p:spPr>
          <a:xfrm>
            <a:off x="0" y="298632"/>
            <a:ext cx="4944980"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800" b="1" kern="1200" dirty="0">
                <a:solidFill>
                  <a:schemeClr val="tx2"/>
                </a:solidFill>
                <a:latin typeface="Univers"/>
                <a:cs typeface="Segoe UI"/>
              </a:rPr>
              <a:t> RIGHTS VERSUS CHARITY</a:t>
            </a:r>
          </a:p>
        </p:txBody>
      </p:sp>
    </p:spTree>
    <p:extLst>
      <p:ext uri="{BB962C8B-B14F-4D97-AF65-F5344CB8AC3E}">
        <p14:creationId xmlns:p14="http://schemas.microsoft.com/office/powerpoint/2010/main" val="100024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extLst>
              <a:ext uri="{FF2B5EF4-FFF2-40B4-BE49-F238E27FC236}">
                <a16:creationId xmlns:a16="http://schemas.microsoft.com/office/drawing/2014/main" id="{AB439DF1-C965-4E69-BDDB-573BD8E0A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452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4D4AC-06B3-4A93-AE4F-8BFA5D9710DD}"/>
              </a:ext>
            </a:extLst>
          </p:cNvPr>
          <p:cNvSpPr/>
          <p:nvPr/>
        </p:nvSpPr>
        <p:spPr>
          <a:xfrm>
            <a:off x="4457224" y="2417877"/>
            <a:ext cx="229550" cy="307777"/>
          </a:xfrm>
          <a:prstGeom prst="rect">
            <a:avLst/>
          </a:prstGeom>
        </p:spPr>
        <p:txBody>
          <a:bodyPr wrap="none">
            <a:spAutoFit/>
          </a:bodyPr>
          <a:lstStyle/>
          <a:p>
            <a:r>
              <a:rPr lang="en-IE">
                <a:latin typeface="Times New Roman" panose="02020603050405020304" pitchFamily="18" charset="0"/>
              </a:rPr>
              <a:t> </a:t>
            </a:r>
            <a:endParaRPr lang="en-IE"/>
          </a:p>
        </p:txBody>
      </p:sp>
      <p:pic>
        <p:nvPicPr>
          <p:cNvPr id="1026" name="Picture 2">
            <a:extLst>
              <a:ext uri="{FF2B5EF4-FFF2-40B4-BE49-F238E27FC236}">
                <a16:creationId xmlns:a16="http://schemas.microsoft.com/office/drawing/2014/main" id="{C2870145-6B8C-4803-9949-3664FEA0FF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9596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logo&#10;&#10;Description automatically generated">
            <a:extLst>
              <a:ext uri="{FF2B5EF4-FFF2-40B4-BE49-F238E27FC236}">
                <a16:creationId xmlns:a16="http://schemas.microsoft.com/office/drawing/2014/main" id="{944BC1FB-F30D-4C4F-AEC6-8ABE277874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55575" y="3331029"/>
            <a:ext cx="2188430" cy="1538968"/>
          </a:xfrm>
          <a:prstGeom prst="rect">
            <a:avLst/>
          </a:prstGeom>
        </p:spPr>
      </p:pic>
    </p:spTree>
    <p:extLst>
      <p:ext uri="{BB962C8B-B14F-4D97-AF65-F5344CB8AC3E}">
        <p14:creationId xmlns:p14="http://schemas.microsoft.com/office/powerpoint/2010/main" val="3502169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EA46107-6BD6-4687-9983-ED8B8D082A7B}"/>
              </a:ext>
            </a:extLst>
          </p:cNvPr>
          <p:cNvGraphicFramePr>
            <a:graphicFrameLocks noGrp="1"/>
          </p:cNvGraphicFramePr>
          <p:nvPr>
            <p:extLst>
              <p:ext uri="{D42A27DB-BD31-4B8C-83A1-F6EECF244321}">
                <p14:modId xmlns:p14="http://schemas.microsoft.com/office/powerpoint/2010/main" val="4204725210"/>
              </p:ext>
            </p:extLst>
          </p:nvPr>
        </p:nvGraphicFramePr>
        <p:xfrm>
          <a:off x="0" y="-1"/>
          <a:ext cx="9144000" cy="5165189"/>
        </p:xfrm>
        <a:graphic>
          <a:graphicData uri="http://schemas.openxmlformats.org/drawingml/2006/table">
            <a:tbl>
              <a:tblPr>
                <a:tableStyleId>{5C22544A-7EE6-4342-B048-85BDC9FD1C3A}</a:tableStyleId>
              </a:tblPr>
              <a:tblGrid>
                <a:gridCol w="3018773">
                  <a:extLst>
                    <a:ext uri="{9D8B030D-6E8A-4147-A177-3AD203B41FA5}">
                      <a16:colId xmlns:a16="http://schemas.microsoft.com/office/drawing/2014/main" val="1210413009"/>
                    </a:ext>
                  </a:extLst>
                </a:gridCol>
                <a:gridCol w="3231715">
                  <a:extLst>
                    <a:ext uri="{9D8B030D-6E8A-4147-A177-3AD203B41FA5}">
                      <a16:colId xmlns:a16="http://schemas.microsoft.com/office/drawing/2014/main" val="2593121637"/>
                    </a:ext>
                  </a:extLst>
                </a:gridCol>
                <a:gridCol w="2893512">
                  <a:extLst>
                    <a:ext uri="{9D8B030D-6E8A-4147-A177-3AD203B41FA5}">
                      <a16:colId xmlns:a16="http://schemas.microsoft.com/office/drawing/2014/main" val="368594380"/>
                    </a:ext>
                  </a:extLst>
                </a:gridCol>
              </a:tblGrid>
              <a:tr h="2919632">
                <a:tc>
                  <a:txBody>
                    <a:bodyPr/>
                    <a:lstStyle/>
                    <a:p>
                      <a:pPr algn="ctr"/>
                      <a:r>
                        <a:rPr lang="en-IE" sz="1800" b="1" dirty="0">
                          <a:solidFill>
                            <a:srgbClr val="FFFFFF"/>
                          </a:solidFill>
                          <a:latin typeface="Univers" panose="020B0503020202020204" pitchFamily="34" charset="0"/>
                        </a:rPr>
                        <a:t>Group 1 </a:t>
                      </a:r>
                    </a:p>
                    <a:p>
                      <a:pPr algn="just"/>
                      <a:endParaRPr lang="en-IE" sz="900" b="1" dirty="0">
                        <a:solidFill>
                          <a:srgbClr val="FFFFFF"/>
                        </a:solidFill>
                        <a:latin typeface="Univers" panose="020B0503020202020204" pitchFamily="34" charset="0"/>
                      </a:endParaRPr>
                    </a:p>
                    <a:p>
                      <a:pPr algn="just">
                        <a:spcBef>
                          <a:spcPts val="0"/>
                        </a:spcBef>
                      </a:pPr>
                      <a:r>
                        <a:rPr lang="en-GB" sz="1600" b="0" dirty="0">
                          <a:solidFill>
                            <a:srgbClr val="FFFFFF"/>
                          </a:solidFill>
                        </a:rPr>
                        <a:t>Read Article 4 and 42 - discuss, summarise and rate your knowledge of the Convention. Do you know who in Ireland is tasked with upholding your rights? Where do you go if your rights are not being protected? Where do children learn about their rights?</a:t>
                      </a:r>
                      <a:endParaRPr lang="en-IE" sz="1600" b="0" dirty="0">
                        <a:solidFill>
                          <a:srgbClr val="FFFFFF"/>
                        </a:solidFill>
                      </a:endParaRPr>
                    </a:p>
                  </a:txBody>
                  <a:tcPr marL="216000" marR="21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685796" rtl="0" eaLnBrk="1" fontAlgn="auto" latinLnBrk="0" hangingPunct="1">
                        <a:lnSpc>
                          <a:spcPct val="100000"/>
                        </a:lnSpc>
                        <a:spcBef>
                          <a:spcPts val="0"/>
                        </a:spcBef>
                        <a:spcAft>
                          <a:spcPts val="0"/>
                        </a:spcAft>
                        <a:buClrTx/>
                        <a:buSzTx/>
                        <a:buFontTx/>
                        <a:buNone/>
                        <a:tabLst/>
                        <a:defRPr/>
                      </a:pPr>
                      <a:r>
                        <a:rPr lang="en-IE" sz="1800" b="1" dirty="0">
                          <a:solidFill>
                            <a:srgbClr val="FFFFFF"/>
                          </a:solidFill>
                          <a:latin typeface="Univers" panose="020B0503020202020204" pitchFamily="34" charset="0"/>
                        </a:rPr>
                        <a:t>Group 2</a:t>
                      </a:r>
                    </a:p>
                    <a:p>
                      <a:pPr marL="0" marR="0" lvl="0" indent="0" algn="just" defTabSz="685796" rtl="0" eaLnBrk="1" fontAlgn="auto" latinLnBrk="0" hangingPunct="1">
                        <a:lnSpc>
                          <a:spcPct val="100000"/>
                        </a:lnSpc>
                        <a:spcBef>
                          <a:spcPts val="0"/>
                        </a:spcBef>
                        <a:spcAft>
                          <a:spcPts val="0"/>
                        </a:spcAft>
                        <a:buClrTx/>
                        <a:buSzTx/>
                        <a:buFontTx/>
                        <a:buNone/>
                        <a:tabLst/>
                        <a:defRPr/>
                      </a:pPr>
                      <a:endParaRPr lang="en-IE" sz="900" b="1" dirty="0">
                        <a:solidFill>
                          <a:srgbClr val="FFFFFF"/>
                        </a:solidFill>
                        <a:latin typeface="Univers" panose="020B0503020202020204" pitchFamily="34" charset="0"/>
                      </a:endParaRPr>
                    </a:p>
                    <a:p>
                      <a:pPr algn="just"/>
                      <a:r>
                        <a:rPr lang="en-GB" sz="1600" dirty="0">
                          <a:solidFill>
                            <a:srgbClr val="FFFFFF"/>
                          </a:solidFill>
                        </a:rPr>
                        <a:t>Read Article 3 &amp; 6 - Discuss, define and summarise why children need to have their own human rights treaty and why are the best interests of the child so important. Why does childhood need to be protected?  Are their any other groups that have their own human rights treaty, what ties these groups together?</a:t>
                      </a:r>
                      <a:endParaRPr lang="en-IE" sz="1600" dirty="0">
                        <a:solidFill>
                          <a:srgbClr val="FFFFFF"/>
                        </a:solidFill>
                      </a:endParaRPr>
                    </a:p>
                  </a:txBody>
                  <a:tcPr marL="216000" marR="21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6699"/>
                    </a:solidFill>
                  </a:tcPr>
                </a:tc>
                <a:tc>
                  <a:txBody>
                    <a:bodyPr/>
                    <a:lstStyle/>
                    <a:p>
                      <a:pPr marL="0" marR="0" lvl="0" indent="0" algn="ctr" defTabSz="685796" rtl="0" eaLnBrk="1" fontAlgn="auto" latinLnBrk="0" hangingPunct="1">
                        <a:lnSpc>
                          <a:spcPct val="100000"/>
                        </a:lnSpc>
                        <a:spcBef>
                          <a:spcPts val="0"/>
                        </a:spcBef>
                        <a:spcAft>
                          <a:spcPts val="0"/>
                        </a:spcAft>
                        <a:buClrTx/>
                        <a:buSzTx/>
                        <a:buFontTx/>
                        <a:buNone/>
                        <a:tabLst/>
                        <a:defRPr/>
                      </a:pPr>
                      <a:r>
                        <a:rPr lang="en-IE" sz="1800" b="1" dirty="0">
                          <a:solidFill>
                            <a:srgbClr val="FFFFFF"/>
                          </a:solidFill>
                          <a:latin typeface="Univers" panose="020B0503020202020204" pitchFamily="34" charset="0"/>
                        </a:rPr>
                        <a:t>Group 3 </a:t>
                      </a:r>
                    </a:p>
                    <a:p>
                      <a:pPr marL="0" marR="0" lvl="0" indent="0" algn="just" defTabSz="685796" rtl="0" eaLnBrk="1" fontAlgn="auto" latinLnBrk="0" hangingPunct="1">
                        <a:lnSpc>
                          <a:spcPct val="100000"/>
                        </a:lnSpc>
                        <a:spcBef>
                          <a:spcPts val="0"/>
                        </a:spcBef>
                        <a:spcAft>
                          <a:spcPts val="0"/>
                        </a:spcAft>
                        <a:buClrTx/>
                        <a:buSzTx/>
                        <a:buFontTx/>
                        <a:buNone/>
                        <a:tabLst/>
                        <a:defRPr/>
                      </a:pPr>
                      <a:endParaRPr lang="en-IE" sz="900" b="1" dirty="0">
                        <a:solidFill>
                          <a:srgbClr val="FFFFFF"/>
                        </a:solidFill>
                        <a:latin typeface="Univers" panose="020B0503020202020204" pitchFamily="34" charset="0"/>
                      </a:endParaRPr>
                    </a:p>
                    <a:p>
                      <a:pPr algn="just"/>
                      <a:r>
                        <a:rPr lang="en-GB" sz="1600" dirty="0">
                          <a:solidFill>
                            <a:srgbClr val="FFFFFF"/>
                          </a:solidFill>
                        </a:rPr>
                        <a:t>Read Article 2 - Discuss and summarise why is this one of the four general principles of the Convention and why rights are for all children, cannot be taken away and are unconditional. Name groups </a:t>
                      </a:r>
                      <a:r>
                        <a:rPr lang="en-GB" sz="1600">
                          <a:solidFill>
                            <a:srgbClr val="FFFFFF"/>
                          </a:solidFill>
                        </a:rPr>
                        <a:t>of children </a:t>
                      </a:r>
                      <a:r>
                        <a:rPr lang="en-GB" sz="1600" dirty="0">
                          <a:solidFill>
                            <a:srgbClr val="FFFFFF"/>
                          </a:solidFill>
                        </a:rPr>
                        <a:t>who can face discrimination in Ireland?</a:t>
                      </a:r>
                      <a:endParaRPr lang="en-IE" sz="1600" dirty="0">
                        <a:solidFill>
                          <a:srgbClr val="FFFFFF"/>
                        </a:solidFill>
                      </a:endParaRPr>
                    </a:p>
                  </a:txBody>
                  <a:tcPr marL="216000" marR="21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900"/>
                    </a:solidFill>
                  </a:tcPr>
                </a:tc>
                <a:extLst>
                  <a:ext uri="{0D108BD9-81ED-4DB2-BD59-A6C34878D82A}">
                    <a16:rowId xmlns:a16="http://schemas.microsoft.com/office/drawing/2014/main" val="2576054421"/>
                  </a:ext>
                </a:extLst>
              </a:tr>
              <a:tr h="2223869">
                <a:tc>
                  <a:txBody>
                    <a:bodyPr/>
                    <a:lstStyle/>
                    <a:p>
                      <a:pPr marL="0" marR="0" lvl="0" indent="0" algn="ctr" defTabSz="685796" rtl="0" eaLnBrk="1" fontAlgn="auto" latinLnBrk="0" hangingPunct="1">
                        <a:lnSpc>
                          <a:spcPct val="100000"/>
                        </a:lnSpc>
                        <a:spcBef>
                          <a:spcPts val="0"/>
                        </a:spcBef>
                        <a:spcAft>
                          <a:spcPts val="0"/>
                        </a:spcAft>
                        <a:buClrTx/>
                        <a:buSzTx/>
                        <a:buFontTx/>
                        <a:buNone/>
                        <a:tabLst/>
                        <a:defRPr/>
                      </a:pPr>
                      <a:r>
                        <a:rPr lang="en-IE" sz="2000" b="1" dirty="0">
                          <a:solidFill>
                            <a:srgbClr val="FFFFFF"/>
                          </a:solidFill>
                          <a:latin typeface="Univers" panose="020B0503020202020204" pitchFamily="34" charset="0"/>
                        </a:rPr>
                        <a:t>Group 4 </a:t>
                      </a:r>
                    </a:p>
                    <a:p>
                      <a:pPr marL="0" marR="0" lvl="0" indent="0" algn="just" defTabSz="685796" rtl="0" eaLnBrk="1" fontAlgn="auto" latinLnBrk="0" hangingPunct="1">
                        <a:lnSpc>
                          <a:spcPct val="100000"/>
                        </a:lnSpc>
                        <a:spcBef>
                          <a:spcPts val="0"/>
                        </a:spcBef>
                        <a:spcAft>
                          <a:spcPts val="0"/>
                        </a:spcAft>
                        <a:buClrTx/>
                        <a:buSzTx/>
                        <a:buFontTx/>
                        <a:buNone/>
                        <a:tabLst/>
                        <a:defRPr/>
                      </a:pPr>
                      <a:endParaRPr lang="en-IE" sz="800" b="1" dirty="0">
                        <a:solidFill>
                          <a:srgbClr val="FFFFFF"/>
                        </a:solidFill>
                        <a:latin typeface="Univers" panose="020B0503020202020204" pitchFamily="34" charset="0"/>
                      </a:endParaRPr>
                    </a:p>
                    <a:p>
                      <a:pPr marL="0" marR="0" lvl="0" indent="0" algn="just" defTabSz="685796" rtl="0" eaLnBrk="1" fontAlgn="auto" latinLnBrk="0" hangingPunct="1">
                        <a:lnSpc>
                          <a:spcPct val="100000"/>
                        </a:lnSpc>
                        <a:spcBef>
                          <a:spcPts val="0"/>
                        </a:spcBef>
                        <a:spcAft>
                          <a:spcPts val="0"/>
                        </a:spcAft>
                        <a:buClrTx/>
                        <a:buSzTx/>
                        <a:buFontTx/>
                        <a:buNone/>
                        <a:tabLst/>
                        <a:defRPr/>
                      </a:pPr>
                      <a:r>
                        <a:rPr lang="en-GB" sz="1600" dirty="0">
                          <a:solidFill>
                            <a:srgbClr val="FFFFFF"/>
                          </a:solidFill>
                        </a:rPr>
                        <a:t>Discuss, define and summarise the concept of “needs” versus “wants” and how they relate to rights. Create a list of needs and a list of wants. Do some wants feel like needs?</a:t>
                      </a:r>
                      <a:endParaRPr lang="en-IE" sz="1600" b="1" dirty="0">
                        <a:solidFill>
                          <a:srgbClr val="FFFFFF"/>
                        </a:solidFill>
                        <a:latin typeface="Univers" panose="020B0503020202020204" pitchFamily="34" charset="0"/>
                      </a:endParaRPr>
                    </a:p>
                  </a:txBody>
                  <a:tcPr marL="216000" marR="21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685796" rtl="0" eaLnBrk="1" fontAlgn="auto" latinLnBrk="0" hangingPunct="1">
                        <a:lnSpc>
                          <a:spcPct val="100000"/>
                        </a:lnSpc>
                        <a:spcBef>
                          <a:spcPts val="0"/>
                        </a:spcBef>
                        <a:spcAft>
                          <a:spcPts val="0"/>
                        </a:spcAft>
                        <a:buClrTx/>
                        <a:buSzTx/>
                        <a:buFontTx/>
                        <a:buNone/>
                        <a:tabLst/>
                        <a:defRPr/>
                      </a:pPr>
                      <a:r>
                        <a:rPr lang="en-IE" sz="1800" b="1" dirty="0">
                          <a:solidFill>
                            <a:srgbClr val="FFFFFF"/>
                          </a:solidFill>
                          <a:latin typeface="Univers" panose="020B0503020202020204" pitchFamily="34" charset="0"/>
                        </a:rPr>
                        <a:t>Group 5 </a:t>
                      </a:r>
                    </a:p>
                    <a:p>
                      <a:pPr marL="0" marR="0" lvl="0" indent="0" algn="just" defTabSz="685796" rtl="0" eaLnBrk="1" fontAlgn="auto" latinLnBrk="0" hangingPunct="1">
                        <a:lnSpc>
                          <a:spcPct val="100000"/>
                        </a:lnSpc>
                        <a:spcBef>
                          <a:spcPts val="0"/>
                        </a:spcBef>
                        <a:spcAft>
                          <a:spcPts val="0"/>
                        </a:spcAft>
                        <a:buClrTx/>
                        <a:buSzTx/>
                        <a:buFontTx/>
                        <a:buNone/>
                        <a:tabLst/>
                        <a:defRPr/>
                      </a:pPr>
                      <a:endParaRPr lang="en-IE" sz="800" b="1" dirty="0">
                        <a:solidFill>
                          <a:srgbClr val="FFFFFF"/>
                        </a:solidFill>
                        <a:latin typeface="Univers" panose="020B0503020202020204" pitchFamily="34" charset="0"/>
                      </a:endParaRPr>
                    </a:p>
                    <a:p>
                      <a:pPr algn="just"/>
                      <a:r>
                        <a:rPr lang="en-GB" sz="1600" dirty="0">
                          <a:solidFill>
                            <a:srgbClr val="FFFFFF"/>
                          </a:solidFill>
                        </a:rPr>
                        <a:t>Read article</a:t>
                      </a:r>
                      <a:r>
                        <a:rPr lang="en-GB" sz="1600" b="1" dirty="0">
                          <a:solidFill>
                            <a:srgbClr val="FFFFFF"/>
                          </a:solidFill>
                        </a:rPr>
                        <a:t> </a:t>
                      </a:r>
                      <a:r>
                        <a:rPr lang="en-GB" sz="1600" b="0" dirty="0">
                          <a:solidFill>
                            <a:srgbClr val="FFFFFF"/>
                          </a:solidFill>
                        </a:rPr>
                        <a:t>12-</a:t>
                      </a:r>
                      <a:r>
                        <a:rPr lang="en-GB" sz="1600" b="1" dirty="0">
                          <a:solidFill>
                            <a:srgbClr val="FFFFFF"/>
                          </a:solidFill>
                        </a:rPr>
                        <a:t> </a:t>
                      </a:r>
                      <a:r>
                        <a:rPr lang="en-GB" sz="1600" dirty="0">
                          <a:solidFill>
                            <a:srgbClr val="FFFFFF"/>
                          </a:solidFill>
                        </a:rPr>
                        <a:t>Discuss and summarise, why is this one of the four general principles of the Convention. What does this mean exactly? Do you feel this right is upheld in Ireland, in school, at home?</a:t>
                      </a:r>
                    </a:p>
                  </a:txBody>
                  <a:tcPr marL="216000" marR="288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0099"/>
                    </a:solidFill>
                  </a:tcPr>
                </a:tc>
                <a:tc>
                  <a:txBody>
                    <a:bodyPr/>
                    <a:lstStyle/>
                    <a:p>
                      <a:pPr marL="0" marR="0" lvl="0" indent="0" algn="ctr" defTabSz="685796" rtl="0" eaLnBrk="1" fontAlgn="auto" latinLnBrk="0" hangingPunct="1">
                        <a:lnSpc>
                          <a:spcPct val="100000"/>
                        </a:lnSpc>
                        <a:spcBef>
                          <a:spcPts val="0"/>
                        </a:spcBef>
                        <a:spcAft>
                          <a:spcPts val="0"/>
                        </a:spcAft>
                        <a:buClrTx/>
                        <a:buSzTx/>
                        <a:buFontTx/>
                        <a:buNone/>
                        <a:tabLst/>
                        <a:defRPr/>
                      </a:pPr>
                      <a:r>
                        <a:rPr lang="en-IE" sz="1800" b="1" dirty="0">
                          <a:solidFill>
                            <a:srgbClr val="FFFFFF"/>
                          </a:solidFill>
                          <a:latin typeface="Univers" panose="020B0503020202020204" pitchFamily="34" charset="0"/>
                        </a:rPr>
                        <a:t>Group 6 </a:t>
                      </a:r>
                    </a:p>
                    <a:p>
                      <a:pPr marL="0" marR="0" lvl="0" indent="0" algn="just" defTabSz="685796" rtl="0" eaLnBrk="1" fontAlgn="auto" latinLnBrk="0" hangingPunct="1">
                        <a:lnSpc>
                          <a:spcPct val="100000"/>
                        </a:lnSpc>
                        <a:spcBef>
                          <a:spcPts val="0"/>
                        </a:spcBef>
                        <a:spcAft>
                          <a:spcPts val="0"/>
                        </a:spcAft>
                        <a:buClrTx/>
                        <a:buSzTx/>
                        <a:buFontTx/>
                        <a:buNone/>
                        <a:tabLst/>
                        <a:defRPr/>
                      </a:pPr>
                      <a:endParaRPr lang="en-IE" sz="700" b="1" dirty="0">
                        <a:solidFill>
                          <a:srgbClr val="FFFFFF"/>
                        </a:solidFill>
                        <a:latin typeface="Univers" panose="020B0503020202020204" pitchFamily="34" charset="0"/>
                      </a:endParaRPr>
                    </a:p>
                    <a:p>
                      <a:pPr marL="0" marR="0" lvl="0" indent="0" algn="just" defTabSz="685796" rtl="0" eaLnBrk="1" fontAlgn="auto" latinLnBrk="0" hangingPunct="1">
                        <a:lnSpc>
                          <a:spcPct val="100000"/>
                        </a:lnSpc>
                        <a:spcBef>
                          <a:spcPts val="0"/>
                        </a:spcBef>
                        <a:spcAft>
                          <a:spcPts val="0"/>
                        </a:spcAft>
                        <a:buClrTx/>
                        <a:buSzTx/>
                        <a:buFontTx/>
                        <a:buNone/>
                        <a:tabLst/>
                        <a:defRPr/>
                      </a:pPr>
                      <a:r>
                        <a:rPr lang="en-GB" sz="1600" dirty="0">
                          <a:solidFill>
                            <a:srgbClr val="FFFFFF"/>
                          </a:solidFill>
                        </a:rPr>
                        <a:t>Discuss and summarise what has changed for children in Ireland over the last 30 years, what are the today’s challenges and what would you add to the Convention if you could?</a:t>
                      </a:r>
                    </a:p>
                  </a:txBody>
                  <a:tcPr marL="216000" marR="21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965124428"/>
                  </a:ext>
                </a:extLst>
              </a:tr>
            </a:tbl>
          </a:graphicData>
        </a:graphic>
      </p:graphicFrame>
    </p:spTree>
    <p:extLst>
      <p:ext uri="{BB962C8B-B14F-4D97-AF65-F5344CB8AC3E}">
        <p14:creationId xmlns:p14="http://schemas.microsoft.com/office/powerpoint/2010/main" val="182260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5AA6DB-6F95-49A0-AAB8-D00BFFD86B30}"/>
              </a:ext>
            </a:extLst>
          </p:cNvPr>
          <p:cNvSpPr txBox="1"/>
          <p:nvPr/>
        </p:nvSpPr>
        <p:spPr>
          <a:xfrm>
            <a:off x="618901" y="476609"/>
            <a:ext cx="586317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00B0F0"/>
                </a:solidFill>
              </a:rPr>
              <a:t>What is the Convention on the Rights of the Child?</a:t>
            </a:r>
          </a:p>
        </p:txBody>
      </p:sp>
      <p:sp>
        <p:nvSpPr>
          <p:cNvPr id="5" name="TextBox 4">
            <a:extLst>
              <a:ext uri="{FF2B5EF4-FFF2-40B4-BE49-F238E27FC236}">
                <a16:creationId xmlns:a16="http://schemas.microsoft.com/office/drawing/2014/main" id="{D40FDDD9-E1B1-44E4-8550-5D499E9EB0F4}"/>
              </a:ext>
            </a:extLst>
          </p:cNvPr>
          <p:cNvSpPr txBox="1"/>
          <p:nvPr/>
        </p:nvSpPr>
        <p:spPr>
          <a:xfrm>
            <a:off x="618901" y="1690669"/>
            <a:ext cx="5032790"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tx1"/>
                </a:solidFill>
                <a:latin typeface="Univers"/>
              </a:rPr>
              <a:t>Adopted in 1989, the United Nations Convention on the Rights of the Child is the world’s most ratified human rights treaty and Ireland ratified the CRC in 1992.</a:t>
            </a:r>
          </a:p>
          <a:p>
            <a:endParaRPr lang="en-US" sz="1500" dirty="0">
              <a:solidFill>
                <a:schemeClr val="tx1"/>
              </a:solidFill>
              <a:latin typeface="Univers"/>
            </a:endParaRPr>
          </a:p>
          <a:p>
            <a:r>
              <a:rPr lang="en-US" sz="1500" dirty="0">
                <a:solidFill>
                  <a:schemeClr val="tx1"/>
                </a:solidFill>
                <a:latin typeface="Univers"/>
              </a:rPr>
              <a:t>The CRC is based around four general principles: </a:t>
            </a:r>
          </a:p>
          <a:p>
            <a:pPr marL="285750" indent="-285750">
              <a:buFont typeface="Arial" panose="020B0604020202020204" pitchFamily="34" charset="0"/>
              <a:buChar char="•"/>
            </a:pPr>
            <a:r>
              <a:rPr lang="en-US" sz="1500" dirty="0">
                <a:solidFill>
                  <a:schemeClr val="tx1"/>
                </a:solidFill>
                <a:latin typeface="Univers"/>
              </a:rPr>
              <a:t>no child should experience discrimination </a:t>
            </a:r>
          </a:p>
          <a:p>
            <a:pPr marL="285750" indent="-285750">
              <a:buFont typeface="Arial"/>
              <a:buChar char="•"/>
            </a:pPr>
            <a:r>
              <a:rPr lang="en-US" sz="1500" dirty="0">
                <a:solidFill>
                  <a:schemeClr val="tx1"/>
                </a:solidFill>
                <a:latin typeface="Univers"/>
              </a:rPr>
              <a:t>the best interests of the child should be the primary consideration in all actions concerning children </a:t>
            </a:r>
          </a:p>
          <a:p>
            <a:pPr marL="285750" indent="-285750">
              <a:buFont typeface="Arial"/>
              <a:buChar char="•"/>
            </a:pPr>
            <a:r>
              <a:rPr lang="en-US" sz="1500" dirty="0">
                <a:solidFill>
                  <a:schemeClr val="tx1"/>
                </a:solidFill>
                <a:latin typeface="Univers"/>
              </a:rPr>
              <a:t>children have a right to survive and develop to their full potential </a:t>
            </a:r>
          </a:p>
          <a:p>
            <a:pPr marL="285750" indent="-285750">
              <a:buFont typeface="Arial"/>
              <a:buChar char="•"/>
            </a:pPr>
            <a:r>
              <a:rPr lang="en-US" sz="1500" dirty="0">
                <a:solidFill>
                  <a:schemeClr val="tx1"/>
                </a:solidFill>
                <a:latin typeface="Univers"/>
              </a:rPr>
              <a:t>and children have a right to be heard in all matters affecting them</a:t>
            </a:r>
          </a:p>
        </p:txBody>
      </p:sp>
      <p:pic>
        <p:nvPicPr>
          <p:cNvPr id="4" name="Picture 3">
            <a:extLst>
              <a:ext uri="{FF2B5EF4-FFF2-40B4-BE49-F238E27FC236}">
                <a16:creationId xmlns:a16="http://schemas.microsoft.com/office/drawing/2014/main" id="{C1CAC1D6-62E8-4419-9EEF-32925B486288}"/>
              </a:ext>
            </a:extLst>
          </p:cNvPr>
          <p:cNvPicPr>
            <a:picLocks noChangeAspect="1"/>
          </p:cNvPicPr>
          <p:nvPr/>
        </p:nvPicPr>
        <p:blipFill>
          <a:blip r:embed="rId3"/>
          <a:stretch>
            <a:fillRect/>
          </a:stretch>
        </p:blipFill>
        <p:spPr>
          <a:xfrm>
            <a:off x="5889274" y="156317"/>
            <a:ext cx="3254726" cy="4351354"/>
          </a:xfrm>
          <a:prstGeom prst="rect">
            <a:avLst/>
          </a:prstGeom>
        </p:spPr>
      </p:pic>
    </p:spTree>
    <p:extLst>
      <p:ext uri="{BB962C8B-B14F-4D97-AF65-F5344CB8AC3E}">
        <p14:creationId xmlns:p14="http://schemas.microsoft.com/office/powerpoint/2010/main" val="1300165183"/>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UNICEF">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ition Year Training Workshop" id="{55723B9D-4936-43E4-93A3-BFDFFBE17D67}" vid="{FCADBB41-3E23-436D-8FD8-40C85E715B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rgbClr val="00B0F0"/>
      </a:dk1>
      <a:lt1>
        <a:sysClr val="window" lastClr="FFFFFF"/>
      </a:lt1>
      <a:dk2>
        <a:srgbClr val="5CD3FF"/>
      </a:dk2>
      <a:lt2>
        <a:srgbClr val="CFF1FF"/>
      </a:lt2>
      <a:accent1>
        <a:srgbClr val="9B9B9B"/>
      </a:accent1>
      <a:accent2>
        <a:srgbClr val="00B0F0"/>
      </a:accent2>
      <a:accent3>
        <a:srgbClr val="7030A0"/>
      </a:accent3>
      <a:accent4>
        <a:srgbClr val="F49100"/>
      </a:accent4>
      <a:accent5>
        <a:srgbClr val="FFCC00"/>
      </a:accent5>
      <a:accent6>
        <a:srgbClr val="A5C249"/>
      </a:accent6>
      <a:hlink>
        <a:srgbClr val="D60093"/>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cism and Discrimination- Powerpoint" id="{F49DD27E-64BA-4FA1-AFFE-D4C28B9B26D0}" vid="{41BE7BED-37EB-4A09-A71F-E1D2FF14C2EF}"/>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f2b1fa9-6155-42a0-939e-77327d739dee">
      <UserInfo>
        <DisplayName>Vivienne Parry</DisplayName>
        <AccountId>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7754E0635435469BC05ED0011C52AB" ma:contentTypeVersion="11" ma:contentTypeDescription="Create a new document." ma:contentTypeScope="" ma:versionID="29b85ded421ee1d997238f93fc161d90">
  <xsd:schema xmlns:xsd="http://www.w3.org/2001/XMLSchema" xmlns:xs="http://www.w3.org/2001/XMLSchema" xmlns:p="http://schemas.microsoft.com/office/2006/metadata/properties" xmlns:ns2="f146cff5-8d07-4361-a082-4e16c196f8ce" xmlns:ns3="2f2b1fa9-6155-42a0-939e-77327d739dee" targetNamespace="http://schemas.microsoft.com/office/2006/metadata/properties" ma:root="true" ma:fieldsID="31519a1e5f65cb31f9b8e9049c9f8f36" ns2:_="" ns3:_="">
    <xsd:import namespace="f146cff5-8d07-4361-a082-4e16c196f8ce"/>
    <xsd:import namespace="2f2b1fa9-6155-42a0-939e-77327d739dee"/>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46cff5-8d07-4361-a082-4e16c196f8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2b1fa9-6155-42a0-939e-77327d739d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73F2C9-60CC-46AE-9096-33ED2893BCFC}">
  <ds:schemaRefs>
    <ds:schemaRef ds:uri="http://schemas.microsoft.com/sharepoint/v3/contenttype/forms"/>
  </ds:schemaRefs>
</ds:datastoreItem>
</file>

<file path=customXml/itemProps2.xml><?xml version="1.0" encoding="utf-8"?>
<ds:datastoreItem xmlns:ds="http://schemas.openxmlformats.org/officeDocument/2006/customXml" ds:itemID="{A5EB3004-BFC5-4D9E-9DB1-D5873A63F08E}">
  <ds:schemaRefs>
    <ds:schemaRef ds:uri="f146cff5-8d07-4361-a082-4e16c196f8ce"/>
    <ds:schemaRef ds:uri="2f2b1fa9-6155-42a0-939e-77327d739dee"/>
    <ds:schemaRef ds:uri="http://purl.org/dc/dcmitype/"/>
    <ds:schemaRef ds:uri="http://schemas.openxmlformats.org/package/2006/metadata/core-properties"/>
    <ds:schemaRef ds:uri="http://www.w3.org/XML/1998/namespace"/>
    <ds:schemaRef ds:uri="http://schemas.microsoft.com/office/2006/documentManagement/types"/>
    <ds:schemaRef ds:uri="http://purl.org/dc/terms/"/>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34E286E2-4B02-4AFD-B465-F7ED78114D52}">
  <ds:schemaRefs>
    <ds:schemaRef ds:uri="2f2b1fa9-6155-42a0-939e-77327d739dee"/>
    <ds:schemaRef ds:uri="f146cff5-8d07-4361-a082-4e16c196f8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5682</Words>
  <Application>Microsoft Office PowerPoint</Application>
  <PresentationFormat>On-screen Show (16:9)</PresentationFormat>
  <Paragraphs>211</Paragraphs>
  <Slides>17</Slides>
  <Notes>17</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Times New Roman</vt:lpstr>
      <vt:lpstr>Calibri Light</vt:lpstr>
      <vt:lpstr>Arial</vt:lpstr>
      <vt:lpstr>Calibri</vt:lpstr>
      <vt:lpstr>Univers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Vivienne Parry</dc:creator>
  <cp:lastModifiedBy>Vivienne Parry</cp:lastModifiedBy>
  <cp:revision>120</cp:revision>
  <dcterms:created xsi:type="dcterms:W3CDTF">2019-04-24T13:43:34Z</dcterms:created>
  <dcterms:modified xsi:type="dcterms:W3CDTF">2020-07-23T10:41:55Z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0x010100897754E0635435469BC05ED0011C52AB</vt:lpwstr>
  </property>
</Properties>
</file>