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01" r:id="rId5"/>
  </p:sldMasterIdLst>
  <p:notesMasterIdLst>
    <p:notesMasterId r:id="rId25"/>
  </p:notesMasterIdLst>
  <p:sldIdLst>
    <p:sldId id="402" r:id="rId6"/>
    <p:sldId id="403" r:id="rId7"/>
    <p:sldId id="393" r:id="rId8"/>
    <p:sldId id="408" r:id="rId9"/>
    <p:sldId id="392" r:id="rId10"/>
    <p:sldId id="405" r:id="rId11"/>
    <p:sldId id="410" r:id="rId12"/>
    <p:sldId id="409" r:id="rId13"/>
    <p:sldId id="411" r:id="rId14"/>
    <p:sldId id="412" r:id="rId15"/>
    <p:sldId id="388" r:id="rId16"/>
    <p:sldId id="394" r:id="rId17"/>
    <p:sldId id="396" r:id="rId18"/>
    <p:sldId id="397" r:id="rId19"/>
    <p:sldId id="395" r:id="rId20"/>
    <p:sldId id="398" r:id="rId21"/>
    <p:sldId id="400" r:id="rId22"/>
    <p:sldId id="414" r:id="rId23"/>
    <p:sldId id="380" r:id="rId24"/>
  </p:sldIdLst>
  <p:sldSz cx="9144000" cy="5143500" type="screen16x9"/>
  <p:notesSz cx="6858000" cy="33909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Univers" panose="020B050302020202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enne Parry" initials="VP" lastIdx="1" clrIdx="0">
    <p:extLst>
      <p:ext uri="{19B8F6BF-5375-455C-9EA6-DF929625EA0E}">
        <p15:presenceInfo xmlns:p15="http://schemas.microsoft.com/office/powerpoint/2012/main" userId="Vivienne Parry" providerId="None"/>
      </p:ext>
    </p:extLst>
  </p:cmAuthor>
  <p:cmAuthor id="2" name="Guest User" initials="GU" lastIdx="2" clrIdx="1">
    <p:extLst>
      <p:ext uri="{19B8F6BF-5375-455C-9EA6-DF929625EA0E}">
        <p15:presenceInfo xmlns:p15="http://schemas.microsoft.com/office/powerpoint/2012/main" userId="S::urn:spo:anon#a44e8741b21511cf1bd7a772f6ecaf62efdee51b1b29c7fb19a0f3ca757e4d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FF00"/>
    <a:srgbClr val="0066FF"/>
    <a:srgbClr val="FF0066"/>
    <a:srgbClr val="009AD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97A23-DD74-4F5A-B49A-FDAF3B14E103}" v="71" dt="2020-07-23T23:55:13.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5620"/>
    <p:restoredTop sz="23972" autoAdjust="0"/>
  </p:normalViewPr>
  <p:slideViewPr>
    <p:cSldViewPr snapToGrid="0">
      <p:cViewPr varScale="1">
        <p:scale>
          <a:sx n="36" d="100"/>
          <a:sy n="36" d="100"/>
        </p:scale>
        <p:origin x="27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274" y="24871137"/>
            <a:ext cx="5330190" cy="23562130"/>
          </a:xfrm>
          <a:prstGeom prst="rect">
            <a:avLst/>
          </a:prstGeom>
          <a:noFill/>
          <a:ln>
            <a:noFill/>
          </a:ln>
        </p:spPr>
        <p:txBody>
          <a:bodyPr spcFirstLastPara="1" wrap="square" lIns="176523" tIns="176523" rIns="176523" bIns="176523"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etterinternetforkids.eu/web/portal/practice/awareness/detail?articleId=332525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events/204364315929787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twitter.com/#resigncameron" TargetMode="External"/><Relationship Id="rId3" Type="http://schemas.openxmlformats.org/officeDocument/2006/relationships/hyperlink" Target="https://theconversation.com/uk/topics/panama-papers" TargetMode="External"/><Relationship Id="rId7" Type="http://schemas.openxmlformats.org/officeDocument/2006/relationships/hyperlink" Target="https://theconversation.com/with-pirates-on-the-horizon-icelands-government-may-not-survive-the-panama-papers-5723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heconversation.com/whistleblowers-and-leak-activists-face-powerful-elites-in-struggle-to-control-information-57368" TargetMode="External"/><Relationship Id="rId5" Type="http://schemas.openxmlformats.org/officeDocument/2006/relationships/hyperlink" Target="https://theconversation.com/the-internet-after-snowden-what-now-20775" TargetMode="External"/><Relationship Id="rId4" Type="http://schemas.openxmlformats.org/officeDocument/2006/relationships/hyperlink" Target="https://theconversation.com/wikileaks-journalism-ethics-and-the-digital-age-what-did-we-learn-28262" TargetMode="External"/><Relationship Id="rId9" Type="http://schemas.openxmlformats.org/officeDocument/2006/relationships/hyperlink" Target="https://theconversation.com/david-camerons-panama-nightmare-cuts-to-the-core-of-his-image-problem-as-eu-referendum-looms-5750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val="tx"/>
                  </a:ext>
                </a:extLst>
              </a:hlinkClick>
            </a:endParaRPr>
          </a:p>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You will need: </a:t>
            </a:r>
          </a:p>
          <a:p>
            <a:pPr marL="0" indent="0">
              <a:buClr>
                <a:schemeClr val="bg1"/>
              </a:buClr>
              <a:buNone/>
            </a:pPr>
            <a:r>
              <a:rPr lang="en-IE" sz="1550" b="1" u="sng" dirty="0">
                <a:solidFill>
                  <a:schemeClr val="bg1"/>
                </a:solidFill>
                <a:latin typeface="Univers"/>
                <a:hlinkClick r:id="rId3">
                  <a:extLst>
                    <a:ext uri="{A12FA001-AC4F-418D-AE19-62706E023703}">
                      <ahyp:hlinkClr xmlns:ahyp="http://schemas.microsoft.com/office/drawing/2018/hyperlinkcolor" val="tx"/>
                    </a:ext>
                  </a:extLst>
                </a:hlinkClick>
              </a:rPr>
              <a:t>The United Nations Convention on the Rights of the Child</a:t>
            </a:r>
            <a:r>
              <a:rPr lang="en-IE" sz="1550" dirty="0">
                <a:solidFill>
                  <a:schemeClr val="bg1"/>
                </a:solidFill>
                <a:latin typeface="Univers"/>
              </a:rPr>
              <a:t> - a few double-sided printed copies</a:t>
            </a:r>
            <a:r>
              <a:rPr lang="en-US" sz="1550" dirty="0">
                <a:solidFill>
                  <a:schemeClr val="bg1"/>
                </a:solidFill>
                <a:latin typeface="Univers"/>
              </a:rPr>
              <a:t>  </a:t>
            </a:r>
          </a:p>
          <a:p>
            <a:pPr marL="0" indent="0">
              <a:buClr>
                <a:schemeClr val="bg1"/>
              </a:buClr>
              <a:buNone/>
            </a:pPr>
            <a:r>
              <a:rPr lang="en-US" sz="1550" dirty="0">
                <a:solidFill>
                  <a:schemeClr val="bg1"/>
                </a:solidFill>
                <a:latin typeface="Univers"/>
              </a:rPr>
              <a:t>A projector, a screen and a reliable internet connection to show the presentation.</a:t>
            </a:r>
          </a:p>
          <a:p>
            <a:pPr marL="0" indent="0">
              <a:buClr>
                <a:schemeClr val="bg1"/>
              </a:buClr>
              <a:buNone/>
            </a:pPr>
            <a:endParaRPr lang="en-US" sz="1550" dirty="0">
              <a:solidFill>
                <a:schemeClr val="bg1"/>
              </a:solidFill>
              <a:latin typeface="Univers"/>
            </a:endParaRPr>
          </a:p>
          <a:p>
            <a:pPr marL="158750" indent="0">
              <a:buNone/>
            </a:pPr>
            <a:r>
              <a:rPr lang="en-US" sz="1600" dirty="0"/>
              <a:t>This presentation addresses children and young people’s use of the online world and explores digital citizenship and activism. </a:t>
            </a:r>
          </a:p>
          <a:p>
            <a:pPr marL="457200" indent="-298450"/>
            <a:r>
              <a:rPr lang="en-US" sz="1600" dirty="0"/>
              <a:t>Online Rights</a:t>
            </a:r>
          </a:p>
          <a:p>
            <a:pPr marL="457200" indent="-298450"/>
            <a:r>
              <a:rPr lang="en-US" sz="1600" dirty="0"/>
              <a:t>Online Influences</a:t>
            </a:r>
          </a:p>
          <a:p>
            <a:pPr marL="457200" indent="-298450"/>
            <a:r>
              <a:rPr lang="en-US" sz="1600" dirty="0"/>
              <a:t>Digital Divides between Peers</a:t>
            </a:r>
          </a:p>
          <a:p>
            <a:pPr marL="457200" indent="-298450"/>
            <a:r>
              <a:rPr lang="en-US" sz="1600" dirty="0"/>
              <a:t>Online Activism</a:t>
            </a:r>
          </a:p>
          <a:p>
            <a:pPr marL="0" indent="0">
              <a:buClr>
                <a:schemeClr val="bg1"/>
              </a:buClr>
              <a:buNone/>
            </a:pPr>
            <a:endParaRPr lang="en-US" sz="1550" dirty="0">
              <a:solidFill>
                <a:schemeClr val="bg1"/>
              </a:solidFill>
              <a:latin typeface="Univers"/>
            </a:endParaRP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also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a:p>
            <a:pPr lvl="1" indent="0">
              <a:lnSpc>
                <a:spcPct val="150000"/>
              </a:lnSpc>
              <a:buNone/>
            </a:pPr>
            <a:endParaRPr lang="en-US" dirty="0"/>
          </a:p>
        </p:txBody>
      </p:sp>
    </p:spTree>
    <p:extLst>
      <p:ext uri="{BB962C8B-B14F-4D97-AF65-F5344CB8AC3E}">
        <p14:creationId xmlns:p14="http://schemas.microsoft.com/office/powerpoint/2010/main" val="101488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r>
              <a:rPr lang="en-US" dirty="0"/>
              <a:t>Which sections did you score lowest on?</a:t>
            </a:r>
          </a:p>
          <a:p>
            <a:pPr marL="285750" indent="-285750">
              <a:buChar char="•"/>
            </a:pPr>
            <a:r>
              <a:rPr lang="en-US" dirty="0"/>
              <a:t>Why do you think that is?</a:t>
            </a:r>
          </a:p>
          <a:p>
            <a:pPr marL="285750" indent="-285750">
              <a:buChar char="•"/>
            </a:pPr>
            <a:r>
              <a:rPr lang="en-US" dirty="0"/>
              <a:t>What do you think are useful strategies to improve your score?</a:t>
            </a:r>
          </a:p>
          <a:p>
            <a:pPr marL="285750" indent="-285750">
              <a:buChar char="•"/>
            </a:pPr>
            <a:endParaRPr lang="en-US" dirty="0"/>
          </a:p>
          <a:p>
            <a:pPr marL="158750" indent="0">
              <a:buNone/>
            </a:pPr>
            <a:r>
              <a:rPr lang="en-US" b="1" dirty="0">
                <a:solidFill>
                  <a:schemeClr val="accent1"/>
                </a:solidFill>
              </a:rPr>
              <a:t>Helpful Tips:</a:t>
            </a:r>
          </a:p>
          <a:p>
            <a:pPr marL="285750" indent="-285750">
              <a:buChar char="•"/>
            </a:pPr>
            <a:r>
              <a:rPr lang="en-US" dirty="0"/>
              <a:t>Always look at multiple sources when reading news online.</a:t>
            </a:r>
          </a:p>
          <a:p>
            <a:pPr marL="285750" indent="-285750">
              <a:buChar char="•"/>
            </a:pPr>
            <a:r>
              <a:rPr lang="en-US" dirty="0"/>
              <a:t>Try to set a timer when browsing online to make sure that you spend time wisely.</a:t>
            </a:r>
          </a:p>
          <a:p>
            <a:pPr marL="285750" indent="-285750">
              <a:buChar char="•"/>
            </a:pPr>
            <a:r>
              <a:rPr lang="en-US" dirty="0"/>
              <a:t>Make sure you don't follow public personalities or celebrities who promote negative self-image, encourage violence, or engage in bullying.</a:t>
            </a:r>
          </a:p>
          <a:p>
            <a:pPr marL="285750" indent="-285750">
              <a:buChar char="•"/>
            </a:pPr>
            <a:r>
              <a:rPr lang="en-US" dirty="0"/>
              <a:t>If you want to engage in an issue on social media, use your voice in a way that is respectful and honest. Be open to hearing feedback, but no need to engage with people who are looking to fight.</a:t>
            </a:r>
          </a:p>
          <a:p>
            <a:pPr marL="285750" indent="-285750">
              <a:buChar char="•"/>
            </a:pPr>
            <a:r>
              <a:rPr lang="en-US" dirty="0"/>
              <a:t>It's okay to follow people who might not agree with you to learn their perspective and hear their viewpoint on issues. Remember to make up your own mind on important issues, though, based on facts and what matters most to you. </a:t>
            </a:r>
          </a:p>
          <a:p>
            <a:pPr marL="285750" indent="-285750">
              <a:buChar char="•"/>
            </a:pPr>
            <a:r>
              <a:rPr lang="en-US" dirty="0"/>
              <a:t>When connecting with people in other countries, be sure to keep safety at the front of your mind. Don't disclose personal information, contact information, or other information that could jeopardize your safety.</a:t>
            </a:r>
          </a:p>
          <a:p>
            <a:endParaRPr lang="en-IE" dirty="0"/>
          </a:p>
        </p:txBody>
      </p:sp>
    </p:spTree>
    <p:extLst>
      <p:ext uri="{BB962C8B-B14F-4D97-AF65-F5344CB8AC3E}">
        <p14:creationId xmlns:p14="http://schemas.microsoft.com/office/powerpoint/2010/main" val="209530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solidFill>
                  <a:srgbClr val="00B0F0"/>
                </a:solidFill>
                <a:latin typeface="Arial" panose="020B0604020202020204" pitchFamily="34" charset="0"/>
                <a:cs typeface="Arial" panose="020B0604020202020204" pitchFamily="34" charset="0"/>
              </a:rPr>
              <a:t>15 minutes </a:t>
            </a:r>
          </a:p>
          <a:p>
            <a:pPr>
              <a:buNone/>
            </a:pPr>
            <a:r>
              <a:rPr lang="en-US" dirty="0"/>
              <a:t>How we spend our time online</a:t>
            </a:r>
            <a:r>
              <a:rPr lang="en-US" baseline="0" dirty="0"/>
              <a:t> matters. It influences who we are and what we do.</a:t>
            </a:r>
            <a:r>
              <a:rPr lang="en-US" dirty="0"/>
              <a:t>  </a:t>
            </a:r>
            <a:endParaRPr lang="en-US" baseline="0" dirty="0"/>
          </a:p>
          <a:p>
            <a:pPr>
              <a:buNone/>
            </a:pPr>
            <a:r>
              <a:rPr lang="en-US" dirty="0"/>
              <a:t>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Group discussion:</a:t>
            </a:r>
            <a:r>
              <a:rPr lang="en-US" sz="1100" b="1" i="0" u="none" strike="noStrike" cap="none" baseline="0" dirty="0">
                <a:solidFill>
                  <a:srgbClr val="000000"/>
                </a:solidFill>
                <a:effectLst/>
                <a:latin typeface="Arial"/>
                <a:ea typeface="Arial"/>
                <a:cs typeface="Arial"/>
                <a:sym typeface="Arial"/>
              </a:rPr>
              <a:t> Our digital bubbles </a:t>
            </a:r>
            <a:r>
              <a:rPr lang="en-US" b="1" baseline="0" dirty="0"/>
              <a:t>(5-minutes)</a:t>
            </a:r>
            <a:endParaRPr lang="en-US" b="1" dirty="0"/>
          </a:p>
          <a:p>
            <a:pPr>
              <a:buNone/>
            </a:pPr>
            <a:endParaRPr lang="en-US" sz="1100" b="0" i="0" u="none" strike="noStrike" cap="none" baseline="0" dirty="0">
              <a:solidFill>
                <a:srgbClr val="000000"/>
              </a:solidFill>
              <a:effectLst/>
              <a:latin typeface="Arial"/>
              <a:cs typeface="Arial"/>
              <a:sym typeface="Arial"/>
            </a:endParaRPr>
          </a:p>
          <a:p>
            <a:pPr>
              <a:buNone/>
            </a:pPr>
            <a:r>
              <a:rPr lang="en-US" sz="1100" b="0" i="0" u="none" strike="noStrike" cap="none" baseline="0" dirty="0">
                <a:solidFill>
                  <a:srgbClr val="000000"/>
                </a:solidFill>
                <a:effectLst/>
                <a:latin typeface="Arial"/>
                <a:cs typeface="Arial"/>
                <a:sym typeface="Arial"/>
              </a:rPr>
              <a:t>D</a:t>
            </a:r>
            <a:r>
              <a:rPr lang="en-US" baseline="0" dirty="0"/>
              <a:t>iscuss and take notes for the following questions: </a:t>
            </a:r>
            <a:r>
              <a:rPr lang="en-US" dirty="0"/>
              <a:t> </a:t>
            </a:r>
          </a:p>
          <a:p>
            <a:r>
              <a:rPr lang="en-US" dirty="0"/>
              <a:t>Who do you choose to follow and be influenced by ? </a:t>
            </a:r>
          </a:p>
          <a:p>
            <a:r>
              <a:rPr lang="en-US" dirty="0"/>
              <a:t>What kind of information do you receive? </a:t>
            </a:r>
          </a:p>
          <a:p>
            <a:r>
              <a:rPr lang="en-US" dirty="0"/>
              <a:t>Are you informed, inspired or distracted? </a:t>
            </a:r>
          </a:p>
          <a:p>
            <a:r>
              <a:rPr lang="en-US" dirty="0"/>
              <a:t>Who do you communicate with? Is it just friends</a:t>
            </a:r>
            <a:r>
              <a:rPr lang="en-US" baseline="0" dirty="0"/>
              <a:t> or do you try and connect with others?</a:t>
            </a:r>
            <a:r>
              <a:rPr lang="en-US" dirty="0"/>
              <a:t> </a:t>
            </a:r>
          </a:p>
          <a:p>
            <a:r>
              <a:rPr lang="en-US" dirty="0"/>
              <a:t>Who do you try to influence? Do</a:t>
            </a:r>
            <a:r>
              <a:rPr lang="en-US" baseline="0" dirty="0"/>
              <a:t> you try and use your voice to make a change on issues that matter to you?</a:t>
            </a:r>
            <a:endParaRPr lang="en-US" dirty="0"/>
          </a:p>
          <a:p>
            <a:r>
              <a:rPr lang="en-US" sz="1000" b="1" i="0" u="none" strike="noStrike" cap="none" dirty="0">
                <a:solidFill>
                  <a:srgbClr val="00B0F0"/>
                </a:solidFill>
                <a:latin typeface="Arial"/>
                <a:ea typeface="Arial"/>
                <a:cs typeface="Arial" panose="020B0604020202020204" pitchFamily="34" charset="0"/>
                <a:sym typeface="Arial"/>
              </a:rPr>
              <a:t>Digital Bubbles or Echo chambers </a:t>
            </a:r>
            <a:r>
              <a:rPr lang="en-US" sz="1000" b="0" i="0" u="none" strike="noStrike" cap="none" dirty="0">
                <a:solidFill>
                  <a:srgbClr val="000000"/>
                </a:solidFill>
                <a:latin typeface="Arial"/>
                <a:ea typeface="Arial"/>
                <a:cs typeface="Arial" panose="020B0604020202020204" pitchFamily="34" charset="0"/>
                <a:sym typeface="Arial"/>
              </a:rPr>
              <a:t>​</a:t>
            </a:r>
          </a:p>
          <a:p>
            <a:r>
              <a:rPr lang="en-US" sz="1000" b="0" i="0" u="none" strike="noStrike" cap="none" dirty="0">
                <a:solidFill>
                  <a:schemeClr val="bg1"/>
                </a:solidFill>
                <a:latin typeface="Arial"/>
                <a:ea typeface="Arial"/>
                <a:cs typeface="Arial"/>
                <a:sym typeface="Arial"/>
              </a:rPr>
              <a:t>- Who do you choose to follow and be influenced by?</a:t>
            </a:r>
          </a:p>
          <a:p>
            <a:r>
              <a:rPr lang="en-US" sz="1000" b="0" i="0" u="none" strike="noStrike" cap="none" dirty="0">
                <a:solidFill>
                  <a:schemeClr val="bg1"/>
                </a:solidFill>
                <a:latin typeface="Arial"/>
                <a:ea typeface="Arial"/>
                <a:cs typeface="Arial"/>
                <a:sym typeface="Arial"/>
              </a:rPr>
              <a:t>- What kind of information do you receive?</a:t>
            </a:r>
          </a:p>
          <a:p>
            <a:r>
              <a:rPr lang="en-US" sz="1000" b="0" i="0" u="none" strike="noStrike" cap="none" dirty="0">
                <a:solidFill>
                  <a:schemeClr val="bg1"/>
                </a:solidFill>
                <a:latin typeface="Arial"/>
                <a:ea typeface="Arial"/>
                <a:cs typeface="Arial"/>
                <a:sym typeface="Arial"/>
              </a:rPr>
              <a:t>- Are you informed, inspired or distracted?</a:t>
            </a:r>
          </a:p>
          <a:p>
            <a:r>
              <a:rPr lang="en-US" sz="1000" b="0" i="0" u="none" strike="noStrike" cap="none" dirty="0">
                <a:solidFill>
                  <a:schemeClr val="bg1"/>
                </a:solidFill>
                <a:latin typeface="Arial"/>
                <a:ea typeface="Arial"/>
                <a:cs typeface="Arial"/>
                <a:sym typeface="Arial"/>
              </a:rPr>
              <a:t>- Who do you communicate with?</a:t>
            </a:r>
          </a:p>
          <a:p>
            <a:r>
              <a:rPr lang="en-US" sz="1000" b="0" i="0" u="none" strike="noStrike" cap="none" dirty="0">
                <a:solidFill>
                  <a:schemeClr val="bg1"/>
                </a:solidFill>
                <a:latin typeface="Arial"/>
                <a:ea typeface="Arial"/>
                <a:cs typeface="Arial"/>
                <a:sym typeface="Arial"/>
              </a:rPr>
              <a:t>- Who do you try to influence?</a:t>
            </a:r>
          </a:p>
          <a:p>
            <a:endParaRPr lang="en-US" sz="1000" b="0" i="0" u="none" strike="noStrike" cap="none" dirty="0">
              <a:solidFill>
                <a:srgbClr val="000000"/>
              </a:solidFill>
              <a:latin typeface="Arial"/>
              <a:ea typeface="Arial"/>
              <a:cs typeface="Arial" panose="020B0604020202020204" pitchFamily="34" charset="0"/>
              <a:sym typeface="Arial"/>
            </a:endParaRPr>
          </a:p>
          <a:p>
            <a:r>
              <a:rPr lang="en-US" sz="1000" b="1" i="0" u="none" strike="noStrike" cap="none" dirty="0">
                <a:solidFill>
                  <a:srgbClr val="00B0F0"/>
                </a:solidFill>
                <a:latin typeface="Arial"/>
                <a:ea typeface="Arial"/>
                <a:cs typeface="Arial" panose="020B0604020202020204" pitchFamily="34" charset="0"/>
                <a:sym typeface="Arial"/>
              </a:rPr>
              <a:t>Digital Divides </a:t>
            </a:r>
            <a:r>
              <a:rPr lang="en-US" sz="1000" b="0" i="0" u="none" strike="noStrike" cap="none" dirty="0">
                <a:solidFill>
                  <a:srgbClr val="000000"/>
                </a:solidFill>
                <a:latin typeface="Arial"/>
                <a:ea typeface="Arial"/>
                <a:cs typeface="Arial" panose="020B0604020202020204" pitchFamily="34" charset="0"/>
                <a:sym typeface="Arial"/>
              </a:rPr>
              <a:t>​</a:t>
            </a:r>
          </a:p>
          <a:p>
            <a:r>
              <a:rPr lang="en-IE" sz="1000" b="0" i="0" u="none" strike="noStrike" cap="none" dirty="0">
                <a:solidFill>
                  <a:schemeClr val="bg1"/>
                </a:solidFill>
                <a:latin typeface="Arial"/>
                <a:ea typeface="Arial"/>
                <a:cs typeface="Arial" panose="020B0604020202020204" pitchFamily="34" charset="0"/>
                <a:sym typeface="Arial"/>
              </a:rPr>
              <a:t>Are we connected or divided by the internet? </a:t>
            </a:r>
          </a:p>
          <a:p>
            <a:pPr>
              <a:buChar char="•"/>
            </a:pPr>
            <a:endParaRPr lang="en-US" sz="1000" b="0" i="0" u="none" strike="noStrike" cap="none" dirty="0">
              <a:solidFill>
                <a:srgbClr val="000000"/>
              </a:solidFill>
              <a:latin typeface="Arial"/>
              <a:ea typeface="Arial"/>
              <a:cs typeface="Arial" panose="020B0604020202020204" pitchFamily="34" charset="0"/>
              <a:sym typeface="Arial"/>
            </a:endParaRPr>
          </a:p>
          <a:p>
            <a:r>
              <a:rPr lang="en-US" sz="1000" b="0" i="0" u="none" strike="noStrike" cap="none" dirty="0">
                <a:solidFill>
                  <a:schemeClr val="bg1"/>
                </a:solidFill>
                <a:latin typeface="Arial"/>
                <a:ea typeface="Arial"/>
                <a:cs typeface="Arial" panose="020B0604020202020204" pitchFamily="34" charset="0"/>
                <a:sym typeface="Arial"/>
              </a:rPr>
              <a:t>- Understanding the divides you have from other voices in the world​</a:t>
            </a:r>
          </a:p>
          <a:p>
            <a:r>
              <a:rPr lang="en-US" sz="1000" b="0" i="0" u="none" strike="noStrike" cap="none" dirty="0">
                <a:solidFill>
                  <a:schemeClr val="bg1"/>
                </a:solidFill>
                <a:latin typeface="Arial"/>
                <a:ea typeface="Arial"/>
                <a:cs typeface="Arial" panose="020B0604020202020204" pitchFamily="34" charset="0"/>
                <a:sym typeface="Arial"/>
              </a:rPr>
              <a:t>- What is the profile of those you follow? (background, interest, life experience)</a:t>
            </a:r>
          </a:p>
          <a:p>
            <a:r>
              <a:rPr lang="en-US" sz="1000" b="0" i="0" u="none" strike="noStrike" cap="none" dirty="0">
                <a:solidFill>
                  <a:schemeClr val="bg1"/>
                </a:solidFill>
                <a:latin typeface="Arial"/>
                <a:ea typeface="Arial"/>
                <a:cs typeface="Arial"/>
                <a:sym typeface="Arial"/>
              </a:rPr>
              <a:t>- What voices or communities aren't able to reach you?</a:t>
            </a:r>
          </a:p>
          <a:p>
            <a:pPr marL="158750" indent="0">
              <a:buNone/>
            </a:pPr>
            <a:endParaRPr lang="en-IE" b="1" dirty="0"/>
          </a:p>
          <a:p>
            <a:pPr marL="158750" indent="0">
              <a:buNone/>
            </a:pPr>
            <a:endParaRPr lang="en-IE" b="1" dirty="0"/>
          </a:p>
          <a:p>
            <a:pPr marL="158750" indent="0">
              <a:buNone/>
            </a:pPr>
            <a:endParaRPr lang="en-IE" b="1" dirty="0"/>
          </a:p>
          <a:p>
            <a:pPr marL="158750" indent="0">
              <a:buNone/>
            </a:pPr>
            <a:r>
              <a:rPr lang="en-IE" b="1" dirty="0"/>
              <a:t>Digital</a:t>
            </a:r>
            <a:r>
              <a:rPr lang="en-IE" b="1" baseline="0" dirty="0"/>
              <a:t> divides:</a:t>
            </a:r>
          </a:p>
          <a:p>
            <a:pPr marL="158750" indent="0">
              <a:buNone/>
            </a:pPr>
            <a:r>
              <a:rPr lang="en-IE" dirty="0"/>
              <a:t>Explain:</a:t>
            </a:r>
          </a:p>
          <a:p>
            <a:pPr marL="158750" indent="0">
              <a:buNone/>
            </a:pPr>
            <a:endParaRPr lang="en-IE" dirty="0"/>
          </a:p>
          <a:p>
            <a:pPr marL="158750" indent="0">
              <a:buNone/>
            </a:pPr>
            <a:r>
              <a:rPr lang="en-IE" dirty="0"/>
              <a:t>The internet was designed to connect people with one another and to provide opportunity to share ideas. Yet in reality what we call “digital divides” have created an online inequality between those with full access and those with partial or no access at all.  If we are to create a more equal society we are going to need to understand how to redress these divides and ensure we are all fully connected.</a:t>
            </a:r>
            <a:endParaRPr lang="en-US" sz="1100" b="0" i="0" u="none" strike="noStrike" cap="none" dirty="0">
              <a:solidFill>
                <a:srgbClr val="000000"/>
              </a:solidFill>
              <a:effectLst/>
              <a:latin typeface="Arial"/>
              <a:ea typeface="Arial"/>
              <a:cs typeface="Arial"/>
            </a:endParaRPr>
          </a:p>
          <a:p>
            <a:endParaRPr lang="en-US" sz="1100" b="0" i="0" u="none" strike="noStrike" cap="none" dirty="0">
              <a:solidFill>
                <a:srgbClr val="000000"/>
              </a:solidFill>
              <a:effectLst/>
              <a:latin typeface="Arial"/>
              <a:ea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Group discussion:</a:t>
            </a:r>
            <a:r>
              <a:rPr lang="en-US" sz="1100" b="1" i="0" u="none" strike="noStrike" cap="none" baseline="0" dirty="0">
                <a:solidFill>
                  <a:srgbClr val="000000"/>
                </a:solidFill>
                <a:effectLst/>
                <a:latin typeface="Arial"/>
                <a:ea typeface="Arial"/>
                <a:cs typeface="Arial"/>
                <a:sym typeface="Arial"/>
              </a:rPr>
              <a:t> </a:t>
            </a:r>
            <a:r>
              <a:rPr lang="en-IE" b="1" dirty="0"/>
              <a:t>Are we connected or divided by the internet? (5-minutes)</a:t>
            </a:r>
            <a:endParaRPr lang="en-US" sz="1100" b="0" i="0" u="none" strike="noStrike" cap="none" dirty="0">
              <a:solidFill>
                <a:srgbClr val="000000"/>
              </a:solidFill>
              <a:effectLst/>
              <a:latin typeface="Arial"/>
              <a:ea typeface="Arial"/>
              <a:cs typeface="Arial"/>
              <a:sym typeface="Arial"/>
            </a:endParaRPr>
          </a:p>
          <a:p>
            <a:pPr>
              <a:buNone/>
            </a:pPr>
            <a:endParaRPr lang="en-US" dirty="0"/>
          </a:p>
          <a:p>
            <a:pPr marL="457200" indent="-298450"/>
            <a:r>
              <a:rPr lang="en-US" dirty="0"/>
              <a:t>Understanding the divides you have from other voices in the world  </a:t>
            </a:r>
          </a:p>
          <a:p>
            <a:pPr marL="457200" indent="-298450"/>
            <a:r>
              <a:rPr lang="en-US" dirty="0"/>
              <a:t>What is the profile of those you follow? (background, interest, life experience) </a:t>
            </a:r>
          </a:p>
          <a:p>
            <a:pPr marL="457200" indent="-298450"/>
            <a:r>
              <a:rPr lang="en-US" dirty="0">
                <a:solidFill>
                  <a:schemeClr val="bg1"/>
                </a:solidFill>
                <a:latin typeface="Arial" panose="020B0604020202020204" pitchFamily="34" charset="0"/>
                <a:cs typeface="Arial" panose="020B0604020202020204" pitchFamily="34" charset="0"/>
              </a:rPr>
              <a:t>What voices or communities aren't able to reach you? Who do you not follow? And how might that affect your view of the world and on issues that affect you? </a:t>
            </a:r>
          </a:p>
          <a:p>
            <a:pPr marL="457200" indent="-298450"/>
            <a:endParaRPr lang="en-US" sz="1100" b="1" i="0" u="none" strike="noStrike" cap="none" dirty="0">
              <a:solidFill>
                <a:schemeClr val="bg1"/>
              </a:solidFill>
              <a:effectLst/>
              <a:latin typeface="Arial" panose="020B0604020202020204" pitchFamily="34" charset="0"/>
              <a:ea typeface="Arial"/>
              <a:cs typeface="Arial" panose="020B0604020202020204" pitchFamily="34" charset="0"/>
              <a:sym typeface="Arial"/>
            </a:endParaRPr>
          </a:p>
          <a:p>
            <a:pPr marL="158750" indent="0">
              <a:buNone/>
            </a:pPr>
            <a:r>
              <a:rPr lang="en-US" sz="1100" b="1" i="0" u="none" strike="noStrike" cap="none" dirty="0">
                <a:solidFill>
                  <a:schemeClr val="bg1"/>
                </a:solidFill>
                <a:effectLst/>
                <a:latin typeface="Arial" panose="020B0604020202020204" pitchFamily="34" charset="0"/>
                <a:ea typeface="Arial"/>
                <a:cs typeface="Arial" panose="020B0604020202020204" pitchFamily="34" charset="0"/>
                <a:sym typeface="Arial"/>
              </a:rPr>
              <a:t>Feedback</a:t>
            </a:r>
            <a:r>
              <a:rPr lang="en-US" sz="1100" b="1" i="0" u="none" strike="noStrike" cap="none" baseline="0" dirty="0">
                <a:solidFill>
                  <a:schemeClr val="bg1"/>
                </a:solidFill>
                <a:effectLst/>
                <a:latin typeface="Arial" panose="020B0604020202020204" pitchFamily="34" charset="0"/>
                <a:ea typeface="Arial"/>
                <a:cs typeface="Arial" panose="020B0604020202020204" pitchFamily="34" charset="0"/>
                <a:sym typeface="Arial"/>
              </a:rPr>
              <a:t> to bigger group (5-minutes)</a:t>
            </a:r>
          </a:p>
          <a:p>
            <a:pPr marL="158750" indent="0">
              <a:buNone/>
            </a:pPr>
            <a:r>
              <a:rPr lang="en-US" sz="1100" b="0" i="0" u="none" strike="noStrike" cap="none" baseline="0" dirty="0">
                <a:solidFill>
                  <a:schemeClr val="bg1"/>
                </a:solidFill>
                <a:effectLst/>
                <a:latin typeface="Arial" panose="020B0604020202020204" pitchFamily="34" charset="0"/>
                <a:ea typeface="Arial"/>
                <a:cs typeface="Arial" panose="020B0604020202020204" pitchFamily="34" charset="0"/>
                <a:sym typeface="Arial"/>
              </a:rPr>
              <a:t>Give each group approximately 1-minute to feedback </a:t>
            </a:r>
            <a:endParaRPr lang="en-US" sz="1100" b="0" i="0" u="none" strike="noStrike" cap="none" dirty="0">
              <a:solidFill>
                <a:schemeClr val="bg1"/>
              </a:solidFill>
              <a:effectLst/>
              <a:latin typeface="Arial" panose="020B0604020202020204" pitchFamily="34" charset="0"/>
              <a:ea typeface="Arial"/>
              <a:cs typeface="Arial" panose="020B0604020202020204" pitchFamily="34" charset="0"/>
              <a:sym typeface="Arial"/>
            </a:endParaRPr>
          </a:p>
          <a:p>
            <a:pPr marL="457200" indent="-298450"/>
            <a:endParaRPr lang="en-US" sz="1100" b="1" i="0" u="none" strike="noStrike" cap="none" dirty="0">
              <a:solidFill>
                <a:srgbClr val="000000"/>
              </a:solidFill>
              <a:effectLst/>
              <a:latin typeface="Arial"/>
              <a:ea typeface="Arial"/>
              <a:cs typeface="Arial"/>
              <a:sym typeface="Arial"/>
            </a:endParaRPr>
          </a:p>
          <a:p>
            <a:pPr marL="158750" indent="0">
              <a:buNone/>
            </a:pPr>
            <a:r>
              <a:rPr lang="en-US" sz="1100" b="1" i="0" u="none" strike="noStrike" cap="none" dirty="0">
                <a:solidFill>
                  <a:srgbClr val="000000"/>
                </a:solidFill>
                <a:effectLst/>
                <a:latin typeface="Arial"/>
                <a:ea typeface="Arial"/>
                <a:cs typeface="Arial"/>
                <a:sym typeface="Arial"/>
              </a:rPr>
              <a:t>IMAGE SOURCE: </a:t>
            </a:r>
            <a:r>
              <a:rPr lang="en-GB" dirty="0">
                <a:hlinkClick r:id="rId3"/>
              </a:rPr>
              <a:t>https://www.betterinternetforkids.eu/web/portal/practice/awareness/detail?articleId=3325256</a:t>
            </a: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09575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5 minutes </a:t>
            </a:r>
          </a:p>
          <a:p>
            <a:pPr marL="0" indent="0">
              <a:buNone/>
            </a:pPr>
            <a:endParaRPr lang="en-US" dirty="0"/>
          </a:p>
          <a:p>
            <a:pPr marL="0" indent="0">
              <a:buNone/>
            </a:pPr>
            <a:r>
              <a:rPr lang="en-US" dirty="0"/>
              <a:t>1. Respectful and tolerant </a:t>
            </a:r>
            <a:r>
              <a:rPr lang="en-US" dirty="0" err="1"/>
              <a:t>behaviour</a:t>
            </a:r>
            <a:r>
              <a:rPr lang="en-US" dirty="0"/>
              <a:t> towards others</a:t>
            </a:r>
          </a:p>
          <a:p>
            <a:pPr marL="0" indent="0">
              <a:buNone/>
            </a:pPr>
            <a:r>
              <a:rPr lang="en-US" dirty="0"/>
              <a:t>2. Online civic engagement (activism)</a:t>
            </a:r>
          </a:p>
          <a:p>
            <a:pPr marL="0" indent="0">
              <a:buNone/>
            </a:pPr>
            <a:endParaRPr lang="en-US" dirty="0"/>
          </a:p>
          <a:p>
            <a:pPr marL="0" indent="0">
              <a:buNone/>
            </a:pPr>
            <a:r>
              <a:rPr lang="en-US" b="1" dirty="0"/>
              <a:t>Digital Activism</a:t>
            </a:r>
            <a:endParaRPr lang="en-US" dirty="0"/>
          </a:p>
          <a:p>
            <a:pPr marL="0" indent="0">
              <a:buNone/>
            </a:pPr>
            <a:r>
              <a:rPr lang="en-US" dirty="0"/>
              <a:t>Child and young people have a right to have their voices heard on issues that affect their lives. </a:t>
            </a:r>
          </a:p>
          <a:p>
            <a:pPr marL="0" indent="0">
              <a:buNone/>
            </a:pPr>
            <a:br>
              <a:rPr lang="en-US" dirty="0"/>
            </a:br>
            <a:r>
              <a:rPr lang="en-US" b="1" dirty="0"/>
              <a:t>Young people can use digital tools to:</a:t>
            </a:r>
            <a:endParaRPr lang="en-US" dirty="0"/>
          </a:p>
          <a:p>
            <a:pPr marL="285750" indent="-285750">
              <a:buFont typeface="Arial,Sans-Serif"/>
              <a:buChar char="•"/>
            </a:pPr>
            <a:r>
              <a:rPr lang="en-US" dirty="0"/>
              <a:t>Exercise their full rights in the digital world.</a:t>
            </a:r>
          </a:p>
          <a:p>
            <a:pPr marL="285750" indent="-285750">
              <a:buFont typeface="Arial,Sans-Serif"/>
              <a:buChar char="•"/>
            </a:pPr>
            <a:r>
              <a:rPr lang="en-US" dirty="0"/>
              <a:t>Advocate for their interests or those of their communities. </a:t>
            </a:r>
          </a:p>
          <a:p>
            <a:pPr marL="0" indent="0">
              <a:buNone/>
            </a:pPr>
            <a:endParaRPr lang="en-US" dirty="0"/>
          </a:p>
          <a:p>
            <a:pPr marL="0" indent="0">
              <a:buNone/>
            </a:pPr>
            <a:r>
              <a:rPr lang="en-US" dirty="0"/>
              <a:t>Watch video 4-minutes </a:t>
            </a:r>
          </a:p>
        </p:txBody>
      </p:sp>
    </p:spTree>
    <p:extLst>
      <p:ext uri="{BB962C8B-B14F-4D97-AF65-F5344CB8AC3E}">
        <p14:creationId xmlns:p14="http://schemas.microsoft.com/office/powerpoint/2010/main" val="274020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3 minutes </a:t>
            </a:r>
          </a:p>
          <a:p>
            <a:pPr marL="158750" indent="0">
              <a:buNone/>
            </a:pPr>
            <a:endParaRPr lang="en-US" b="1" dirty="0"/>
          </a:p>
          <a:p>
            <a:pPr marL="158750" indent="0">
              <a:buNone/>
            </a:pPr>
            <a:r>
              <a:rPr lang="en-US" sz="1100" b="0" i="0" u="none" strike="noStrike" cap="none" dirty="0">
                <a:solidFill>
                  <a:srgbClr val="000000"/>
                </a:solidFill>
                <a:effectLst/>
                <a:latin typeface="Arial"/>
                <a:ea typeface="Arial"/>
                <a:cs typeface="Arial"/>
                <a:sym typeface="Arial"/>
              </a:rPr>
              <a:t>The last decade has been a combustible one. </a:t>
            </a:r>
            <a:endParaRPr lang="en-US" dirty="0"/>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Across the globe, millions of protesters have </a:t>
            </a:r>
            <a:r>
              <a:rPr lang="en-US" dirty="0"/>
              <a:t>combined offline and online activism. </a:t>
            </a:r>
            <a:r>
              <a:rPr lang="en-US" sz="1100" b="0" i="0" u="none" strike="noStrike" cap="none" dirty="0">
                <a:solidFill>
                  <a:srgbClr val="000000"/>
                </a:solidFill>
                <a:effectLst/>
                <a:latin typeface="Arial"/>
                <a:ea typeface="Arial"/>
                <a:cs typeface="Arial"/>
                <a:sym typeface="Arial"/>
              </a:rPr>
              <a:t>These </a:t>
            </a:r>
            <a:r>
              <a:rPr lang="en-US" dirty="0"/>
              <a:t>campaigns and protests</a:t>
            </a:r>
            <a:r>
              <a:rPr lang="en-US" sz="1100" b="0" i="0" u="none" strike="noStrike" cap="none" dirty="0">
                <a:solidFill>
                  <a:srgbClr val="000000"/>
                </a:solidFill>
                <a:effectLst/>
                <a:latin typeface="Arial"/>
                <a:ea typeface="Arial"/>
                <a:cs typeface="Arial"/>
                <a:sym typeface="Arial"/>
              </a:rPr>
              <a:t> have toppled despots and overthrown governments, transformed geopolitics, led to the death or transformation of old political parties, and the birth and ascendancy of new ones.</a:t>
            </a:r>
            <a:r>
              <a:rPr lang="en-US" dirty="0"/>
              <a:t> </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Worldwide, young people (in this case, those aged ten to 24) number almost 2 billion and make up about 25 percent of the population, the highest ratio ever recorded. A group that large carries a strong voice, one that can set significant social and political change into motion.</a:t>
            </a:r>
            <a:r>
              <a:rPr lang="en-US" dirty="0"/>
              <a:t> </a:t>
            </a:r>
          </a:p>
          <a:p>
            <a:pPr marL="158750" indent="0">
              <a:buNone/>
            </a:pPr>
            <a:endParaRPr lang="en-US" dirty="0"/>
          </a:p>
          <a:p>
            <a:pPr marL="158750" indent="0">
              <a:buNone/>
            </a:pPr>
            <a:r>
              <a:rPr lang="en-US" b="1" dirty="0"/>
              <a:t>Discussion - ASK groups if they can identify the different protests (2-minutes)</a:t>
            </a:r>
          </a:p>
          <a:p>
            <a:pPr marL="158750" indent="0">
              <a:buNone/>
            </a:pPr>
            <a:endParaRPr lang="en-US" dirty="0"/>
          </a:p>
          <a:p>
            <a:pPr marL="158750" indent="0">
              <a:buNone/>
            </a:pPr>
            <a:r>
              <a:rPr lang="en-US" b="1" u="sng" dirty="0"/>
              <a:t>NOTES</a:t>
            </a:r>
            <a:endParaRPr lang="en-US" u="sng" dirty="0"/>
          </a:p>
          <a:p>
            <a:pPr marL="158750" indent="0">
              <a:buNone/>
            </a:pPr>
            <a:endParaRPr lang="en-US" dirty="0"/>
          </a:p>
          <a:p>
            <a:r>
              <a:rPr lang="en-US" sz="1100" b="1" i="0" u="none" strike="noStrike" cap="none" dirty="0">
                <a:solidFill>
                  <a:srgbClr val="000000"/>
                </a:solidFill>
                <a:effectLst/>
                <a:latin typeface="Arial"/>
                <a:ea typeface="Arial"/>
                <a:cs typeface="Arial"/>
                <a:sym typeface="Arial"/>
              </a:rPr>
              <a:t>2010</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Youth Unemployment </a:t>
            </a:r>
            <a:r>
              <a:rPr lang="en-US" sz="1100" b="0" i="0" u="none" strike="noStrike" cap="none" dirty="0">
                <a:solidFill>
                  <a:srgbClr val="000000"/>
                </a:solidFill>
                <a:effectLst/>
                <a:latin typeface="Arial"/>
                <a:ea typeface="Arial"/>
                <a:cs typeface="Arial"/>
                <a:sym typeface="Arial"/>
              </a:rPr>
              <a:t>The Arab Spring was characterized by the ability of social media to be used as a method for organization. Protesters were able to use the internet to coordinate gatherings and work against the government. This led to authoritarian leaders attempting to shut down internet access and suppress the protesters with force. In countries where the military assisted the protesters there was greater chance that the movement was successful. In countries like Saudi Arabia, the military worked to suppress the protesters and stopped the movement. </a:t>
            </a:r>
            <a:r>
              <a:rPr lang="en-US" sz="1100" b="0" i="0" u="none" strike="noStrike" cap="none" dirty="0" err="1">
                <a:solidFill>
                  <a:srgbClr val="000000"/>
                </a:solidFill>
                <a:effectLst/>
                <a:latin typeface="Arial"/>
                <a:ea typeface="Arial"/>
                <a:cs typeface="Arial"/>
                <a:sym typeface="Arial"/>
              </a:rPr>
              <a:t>gypt</a:t>
            </a:r>
            <a:r>
              <a:rPr lang="en-US" sz="1100" b="0" i="0" u="none" strike="noStrike" cap="none" dirty="0">
                <a:solidFill>
                  <a:srgbClr val="000000"/>
                </a:solidFill>
                <a:effectLst/>
                <a:latin typeface="Arial"/>
                <a:ea typeface="Arial"/>
                <a:cs typeface="Arial"/>
                <a:sym typeface="Arial"/>
              </a:rPr>
              <a:t>, Libya, Yemen, Syria, Bahrain, and other Middle Eastern countries. he </a:t>
            </a:r>
            <a:r>
              <a:rPr lang="en-US" sz="1100" b="1" i="0" u="none" strike="noStrike" cap="none" dirty="0">
                <a:solidFill>
                  <a:srgbClr val="000000"/>
                </a:solidFill>
                <a:effectLst/>
                <a:latin typeface="Arial"/>
                <a:ea typeface="Arial"/>
                <a:cs typeface="Arial"/>
                <a:sym typeface="Arial"/>
              </a:rPr>
              <a:t>event</a:t>
            </a:r>
            <a:r>
              <a:rPr lang="en-US" sz="1100" b="0" i="0" u="none" strike="noStrike" cap="none" dirty="0">
                <a:solidFill>
                  <a:srgbClr val="000000"/>
                </a:solidFill>
                <a:effectLst/>
                <a:latin typeface="Arial"/>
                <a:ea typeface="Arial"/>
                <a:cs typeface="Arial"/>
                <a:sym typeface="Arial"/>
              </a:rPr>
              <a:t> that </a:t>
            </a:r>
            <a:r>
              <a:rPr lang="en-US" sz="1100" b="1" i="0" u="none" strike="noStrike" cap="none" dirty="0">
                <a:solidFill>
                  <a:srgbClr val="000000"/>
                </a:solidFill>
                <a:effectLst/>
                <a:latin typeface="Arial"/>
                <a:ea typeface="Arial"/>
                <a:cs typeface="Arial"/>
                <a:sym typeface="Arial"/>
              </a:rPr>
              <a:t>sparked</a:t>
            </a:r>
            <a:r>
              <a:rPr lang="en-US" sz="1100" b="0" i="0" u="none" strike="noStrike" cap="none" dirty="0">
                <a:solidFill>
                  <a:srgbClr val="000000"/>
                </a:solidFill>
                <a:effectLst/>
                <a:latin typeface="Arial"/>
                <a:ea typeface="Arial"/>
                <a:cs typeface="Arial"/>
                <a:sym typeface="Arial"/>
              </a:rPr>
              <a:t> the </a:t>
            </a:r>
            <a:r>
              <a:rPr lang="en-US" sz="1100" b="1" i="0" u="none" strike="noStrike" cap="none" dirty="0">
                <a:solidFill>
                  <a:srgbClr val="000000"/>
                </a:solidFill>
                <a:effectLst/>
                <a:latin typeface="Arial"/>
                <a:ea typeface="Arial"/>
                <a:cs typeface="Arial"/>
                <a:sym typeface="Arial"/>
              </a:rPr>
              <a:t>Arab Spring</a:t>
            </a:r>
            <a:r>
              <a:rPr lang="en-US" sz="1100" b="0" i="0" u="none" strike="noStrike" cap="none" dirty="0">
                <a:solidFill>
                  <a:srgbClr val="000000"/>
                </a:solidFill>
                <a:effectLst/>
                <a:latin typeface="Arial"/>
                <a:ea typeface="Arial"/>
                <a:cs typeface="Arial"/>
                <a:sym typeface="Arial"/>
              </a:rPr>
              <a:t>. Rallies have marked the first anniversary of the </a:t>
            </a:r>
            <a:r>
              <a:rPr lang="en-US" sz="1100" b="1" i="0" u="none" strike="noStrike" cap="none" dirty="0">
                <a:solidFill>
                  <a:srgbClr val="000000"/>
                </a:solidFill>
                <a:effectLst/>
                <a:latin typeface="Arial"/>
                <a:ea typeface="Arial"/>
                <a:cs typeface="Arial"/>
                <a:sym typeface="Arial"/>
              </a:rPr>
              <a:t>event</a:t>
            </a:r>
            <a:r>
              <a:rPr lang="en-US" sz="1100" b="0" i="0" u="none" strike="noStrike" cap="none" dirty="0">
                <a:solidFill>
                  <a:srgbClr val="000000"/>
                </a:solidFill>
                <a:effectLst/>
                <a:latin typeface="Arial"/>
                <a:ea typeface="Arial"/>
                <a:cs typeface="Arial"/>
                <a:sym typeface="Arial"/>
              </a:rPr>
              <a:t> that triggered the </a:t>
            </a:r>
            <a:r>
              <a:rPr lang="en-US" sz="1100" b="1" i="0" u="none" strike="noStrike" cap="none" dirty="0">
                <a:solidFill>
                  <a:srgbClr val="000000"/>
                </a:solidFill>
                <a:effectLst/>
                <a:latin typeface="Arial"/>
                <a:ea typeface="Arial"/>
                <a:cs typeface="Arial"/>
                <a:sym typeface="Arial"/>
              </a:rPr>
              <a:t>Arab Spring</a:t>
            </a:r>
            <a:r>
              <a:rPr lang="en-US" sz="1100" b="0" i="0" u="none" strike="noStrike" cap="none" dirty="0">
                <a:solidFill>
                  <a:srgbClr val="000000"/>
                </a:solidFill>
                <a:effectLst/>
                <a:latin typeface="Arial"/>
                <a:ea typeface="Arial"/>
                <a:cs typeface="Arial"/>
                <a:sym typeface="Arial"/>
              </a:rPr>
              <a:t> uprisings. Young Tunisian Mohamed Bouazizi set himself on fire after he was banned from selling fruit to earn a </a:t>
            </a:r>
            <a:r>
              <a:rPr lang="en-US" sz="1100" b="0" i="0" u="none" strike="noStrike" cap="none" dirty="0" err="1">
                <a:solidFill>
                  <a:srgbClr val="000000"/>
                </a:solidFill>
                <a:effectLst/>
                <a:latin typeface="Arial"/>
                <a:ea typeface="Arial"/>
                <a:cs typeface="Arial"/>
                <a:sym typeface="Arial"/>
              </a:rPr>
              <a:t>living.Dec</a:t>
            </a:r>
            <a:r>
              <a:rPr lang="en-US" sz="1100" b="0" i="0" u="none" strike="noStrike" cap="none" dirty="0">
                <a:solidFill>
                  <a:srgbClr val="000000"/>
                </a:solidFill>
                <a:effectLst/>
                <a:latin typeface="Arial"/>
                <a:ea typeface="Arial"/>
                <a:cs typeface="Arial"/>
                <a:sym typeface="Arial"/>
              </a:rPr>
              <a:t> 17, 2011</a:t>
            </a:r>
          </a:p>
          <a:p>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2011</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Global Inequality</a:t>
            </a:r>
            <a:r>
              <a:rPr lang="en-US" b="1" dirty="0"/>
              <a:t> </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OccupyWallstreet</a:t>
            </a:r>
            <a:r>
              <a:rPr lang="en-US" sz="1100" b="0" i="0" u="none" strike="noStrike" cap="none" dirty="0">
                <a:solidFill>
                  <a:srgbClr val="000000"/>
                </a:solidFill>
                <a:effectLst/>
                <a:latin typeface="Arial"/>
                <a:ea typeface="Arial"/>
                <a:cs typeface="Arial"/>
                <a:sym typeface="Arial"/>
              </a:rPr>
              <a:t> “Global Day of Rage” In September 2011, anti-corporate activists descended on a small park in lower Manhattan and Occupy Wall Street was born. More than six months of Occupy, a movement that spread from Zuccotti Park to over 100 cities around the world we are the 99% protesting inequality.</a:t>
            </a:r>
          </a:p>
          <a:p>
            <a:endParaRPr lang="en-US" sz="1100" b="0" i="0" u="none" strike="noStrike" cap="none" dirty="0">
              <a:solidFill>
                <a:srgbClr val="000000"/>
              </a:solidFill>
              <a:effectLst/>
              <a:latin typeface="Arial"/>
              <a:cs typeface="Arial"/>
              <a:sym typeface="Arial"/>
            </a:endParaRPr>
          </a:p>
          <a:p>
            <a:r>
              <a:rPr lang="en-US" sz="1100" b="1" i="0" u="none" strike="noStrike" cap="none" dirty="0">
                <a:solidFill>
                  <a:srgbClr val="000000"/>
                </a:solidFill>
                <a:effectLst/>
                <a:latin typeface="Arial"/>
                <a:ea typeface="Arial"/>
                <a:cs typeface="Arial"/>
                <a:sym typeface="Arial"/>
              </a:rPr>
              <a:t>2013</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Racism </a:t>
            </a:r>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BlackLivesMatter</a:t>
            </a:r>
            <a:r>
              <a:rPr lang="en-US" sz="1100" b="0" i="0" u="none" strike="noStrike" cap="none" dirty="0">
                <a:solidFill>
                  <a:srgbClr val="000000"/>
                </a:solidFill>
                <a:effectLst/>
                <a:latin typeface="Arial"/>
                <a:ea typeface="Arial"/>
                <a:cs typeface="Arial"/>
                <a:sym typeface="Arial"/>
              </a:rPr>
              <a:t> This movement and the new tools that we're using allows for new generations to get involved and see themselves as part of the change that's possible in our country. </a:t>
            </a:r>
            <a:r>
              <a:rPr lang="en-US" sz="1100" b="1" i="0" u="none" strike="noStrike" cap="none" dirty="0">
                <a:solidFill>
                  <a:srgbClr val="000000"/>
                </a:solidFill>
                <a:effectLst/>
                <a:latin typeface="Arial"/>
                <a:ea typeface="Arial"/>
                <a:cs typeface="Arial"/>
                <a:sym typeface="Arial"/>
              </a:rPr>
              <a:t>Garza:</a:t>
            </a:r>
            <a:r>
              <a:rPr lang="en-US" sz="1100" b="0" i="0" u="none" strike="noStrike" cap="none" dirty="0">
                <a:solidFill>
                  <a:srgbClr val="000000"/>
                </a:solidFill>
                <a:effectLst/>
                <a:latin typeface="Arial"/>
                <a:ea typeface="Arial"/>
                <a:cs typeface="Arial"/>
                <a:sym typeface="Arial"/>
              </a:rPr>
              <a:t> This moment has really been catalyzed by young people who stood up and decided that enough was enough in Ferguson, Missouri. And I think when we look around the country and we see what's happening, we see young people taking risks, being courageous, and inspiring us to do better and to do more. What that means is that we have hope not just for our future but also for our present.</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2014, </a:t>
            </a:r>
            <a:r>
              <a:rPr lang="en-US" sz="1100" b="1" i="0" u="none" strike="noStrike" cap="none" dirty="0">
                <a:solidFill>
                  <a:srgbClr val="000000"/>
                </a:solidFill>
                <a:effectLst/>
                <a:latin typeface="Arial"/>
                <a:ea typeface="Arial"/>
                <a:cs typeface="Arial"/>
                <a:sym typeface="Arial"/>
              </a:rPr>
              <a:t>Terrorism </a:t>
            </a:r>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BringBackOurGirls</a:t>
            </a:r>
            <a:r>
              <a:rPr lang="en-US" sz="1100" b="0" i="0" u="none" strike="noStrike" cap="none" dirty="0">
                <a:solidFill>
                  <a:srgbClr val="000000"/>
                </a:solidFill>
                <a:effectLst/>
                <a:latin typeface="Arial"/>
                <a:ea typeface="Arial"/>
                <a:cs typeface="Arial"/>
                <a:sym typeface="Arial"/>
              </a:rPr>
              <a:t> Boko Haram terrorists kidnapped more than 300 girls from a school in northern Nigeria. Some 50 girls managed to escape but 276 remained captured prompting an international outcry that was largely </a:t>
            </a:r>
            <a:r>
              <a:rPr lang="en-US" sz="1100" b="0" i="0" u="none" strike="noStrike" cap="none" dirty="0" err="1">
                <a:solidFill>
                  <a:srgbClr val="000000"/>
                </a:solidFill>
                <a:effectLst/>
                <a:latin typeface="Arial"/>
                <a:ea typeface="Arial"/>
                <a:cs typeface="Arial"/>
                <a:sym typeface="Arial"/>
              </a:rPr>
              <a:t>funnelled</a:t>
            </a:r>
            <a:r>
              <a:rPr lang="en-US" sz="1100" b="0" i="0" u="none" strike="noStrike" cap="none" dirty="0">
                <a:solidFill>
                  <a:srgbClr val="000000"/>
                </a:solidFill>
                <a:effectLst/>
                <a:latin typeface="Arial"/>
                <a:ea typeface="Arial"/>
                <a:cs typeface="Arial"/>
                <a:sym typeface="Arial"/>
              </a:rPr>
              <a:t> into a social media campaign to lobby governments to intervene. The topic #BringBackOurGirls went viral within a week, with people like activist Malala Yousafzai and US First Lady, Michelle Obama, tweeting their support. The rapid fire rate that the hashtag #BringBack </a:t>
            </a:r>
            <a:r>
              <a:rPr lang="en-US" sz="1100" b="0" i="0" u="none" strike="noStrike" cap="none" dirty="0" err="1">
                <a:solidFill>
                  <a:srgbClr val="000000"/>
                </a:solidFill>
                <a:effectLst/>
                <a:latin typeface="Arial"/>
                <a:ea typeface="Arial"/>
                <a:cs typeface="Arial"/>
                <a:sym typeface="Arial"/>
              </a:rPr>
              <a:t>OurGirls</a:t>
            </a:r>
            <a:r>
              <a:rPr lang="en-US" sz="1100" b="0" i="0" u="none" strike="noStrike" cap="none" dirty="0">
                <a:solidFill>
                  <a:srgbClr val="000000"/>
                </a:solidFill>
                <a:effectLst/>
                <a:latin typeface="Arial"/>
                <a:ea typeface="Arial"/>
                <a:cs typeface="Arial"/>
                <a:sym typeface="Arial"/>
              </a:rPr>
              <a:t> shot across the internet helped </a:t>
            </a:r>
            <a:r>
              <a:rPr lang="en-US" sz="1100" b="0" i="0" u="none" strike="noStrike" cap="none" dirty="0" err="1">
                <a:solidFill>
                  <a:srgbClr val="000000"/>
                </a:solidFill>
                <a:effectLst/>
                <a:latin typeface="Arial"/>
                <a:ea typeface="Arial"/>
                <a:cs typeface="Arial"/>
                <a:sym typeface="Arial"/>
              </a:rPr>
              <a:t>galvanise</a:t>
            </a:r>
            <a:r>
              <a:rPr lang="en-US" sz="1100" b="0" i="0" u="none" strike="noStrike" cap="none" dirty="0">
                <a:solidFill>
                  <a:srgbClr val="000000"/>
                </a:solidFill>
                <a:effectLst/>
                <a:latin typeface="Arial"/>
                <a:ea typeface="Arial"/>
                <a:cs typeface="Arial"/>
                <a:sym typeface="Arial"/>
              </a:rPr>
              <a:t> public support for the families of the girls while the case drew attention from the international media and heads of state offered to help Nigeria find and bring back the missing girls.</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2016</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Sexual Assault </a:t>
            </a:r>
            <a:r>
              <a:rPr lang="en-US" sz="1100" b="0" i="0" u="none" strike="noStrike" cap="none" dirty="0">
                <a:solidFill>
                  <a:srgbClr val="000000"/>
                </a:solidFill>
                <a:effectLst/>
                <a:latin typeface="Arial"/>
                <a:ea typeface="Arial"/>
                <a:cs typeface="Arial"/>
                <a:sym typeface="Arial"/>
              </a:rPr>
              <a:t>The project instigated a social justice craftivist movement by </a:t>
            </a:r>
            <a:r>
              <a:rPr lang="en-US" sz="1100" b="0" i="0" u="none" strike="noStrike" cap="none" dirty="0" err="1">
                <a:solidFill>
                  <a:srgbClr val="000000"/>
                </a:solidFill>
                <a:effectLst/>
                <a:latin typeface="Arial"/>
                <a:ea typeface="Arial"/>
                <a:cs typeface="Arial"/>
                <a:sym typeface="Arial"/>
              </a:rPr>
              <a:t>organising</a:t>
            </a:r>
            <a:r>
              <a:rPr lang="en-US" sz="1100" b="0" i="0" u="none" strike="noStrike" cap="none" dirty="0">
                <a:solidFill>
                  <a:srgbClr val="000000"/>
                </a:solidFill>
                <a:effectLst/>
                <a:latin typeface="Arial"/>
                <a:ea typeface="Arial"/>
                <a:cs typeface="Arial"/>
                <a:sym typeface="Arial"/>
              </a:rPr>
              <a:t> women all around the world to knit and wear the now iconic pink </a:t>
            </a:r>
            <a:r>
              <a:rPr lang="en-US" sz="1100" b="0" i="0" u="none" strike="noStrike" cap="none" dirty="0" err="1">
                <a:solidFill>
                  <a:srgbClr val="000000"/>
                </a:solidFill>
                <a:effectLst/>
                <a:latin typeface="Arial"/>
                <a:ea typeface="Arial"/>
                <a:cs typeface="Arial"/>
                <a:sym typeface="Arial"/>
              </a:rPr>
              <a:t>pussyhat</a:t>
            </a:r>
            <a:r>
              <a:rPr lang="en-US" sz="1100" b="0" i="0" u="none" strike="noStrike" cap="none" dirty="0">
                <a:solidFill>
                  <a:srgbClr val="000000"/>
                </a:solidFill>
                <a:effectLst/>
                <a:latin typeface="Arial"/>
                <a:ea typeface="Arial"/>
                <a:cs typeface="Arial"/>
                <a:sym typeface="Arial"/>
              </a:rPr>
              <a:t> for the Women's March on January 21, 2016From the outrage that followed President Donald Trump’s toxic and aggressively sexist admission of ‘grabbing ’</a:t>
            </a:r>
            <a:r>
              <a:rPr lang="en-US" sz="1100" b="0" i="0" u="none" strike="noStrike" cap="none" dirty="0" err="1">
                <a:solidFill>
                  <a:srgbClr val="000000"/>
                </a:solidFill>
                <a:effectLst/>
                <a:latin typeface="Arial"/>
                <a:ea typeface="Arial"/>
                <a:cs typeface="Arial"/>
                <a:sym typeface="Arial"/>
              </a:rPr>
              <a:t>em</a:t>
            </a:r>
            <a:r>
              <a:rPr lang="en-US" sz="1100" b="0" i="0" u="none" strike="noStrike" cap="none" dirty="0">
                <a:solidFill>
                  <a:srgbClr val="000000"/>
                </a:solidFill>
                <a:effectLst/>
                <a:latin typeface="Arial"/>
                <a:ea typeface="Arial"/>
                <a:cs typeface="Arial"/>
                <a:sym typeface="Arial"/>
              </a:rPr>
              <a:t> by the pussy’ came the most visually effective and internationally recognised symbol of protest this century – the pink </a:t>
            </a:r>
            <a:r>
              <a:rPr lang="en-US" sz="1100" b="0" i="0" u="none" strike="noStrike" cap="none" dirty="0" err="1">
                <a:solidFill>
                  <a:srgbClr val="000000"/>
                </a:solidFill>
                <a:effectLst/>
                <a:latin typeface="Arial"/>
                <a:ea typeface="Arial"/>
                <a:cs typeface="Arial"/>
                <a:sym typeface="Arial"/>
              </a:rPr>
              <a:t>pussyhat</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2017</a:t>
            </a:r>
            <a:r>
              <a:rPr lang="en-US" sz="1100" b="0" i="0" u="none" strike="noStrike" cap="none" dirty="0">
                <a:solidFill>
                  <a:srgbClr val="000000"/>
                </a:solidFill>
                <a:effectLst/>
                <a:latin typeface="Arial"/>
                <a:ea typeface="Arial"/>
                <a:cs typeface="Arial"/>
                <a:sym typeface="Arial"/>
              </a:rPr>
              <a:t> #metoo movement </a:t>
            </a:r>
            <a:r>
              <a:rPr lang="en-US" sz="1100" b="1" i="0" u="none" strike="noStrike" cap="none" dirty="0">
                <a:solidFill>
                  <a:srgbClr val="000000"/>
                </a:solidFill>
                <a:effectLst/>
                <a:latin typeface="Arial"/>
                <a:ea typeface="Arial"/>
                <a:cs typeface="Arial"/>
                <a:sym typeface="Arial"/>
              </a:rPr>
              <a:t>Sexual Assault and Harassment </a:t>
            </a:r>
            <a:r>
              <a:rPr lang="en-IE" sz="1100" b="0" i="0" u="none" strike="noStrike" cap="none" dirty="0">
                <a:solidFill>
                  <a:srgbClr val="000000"/>
                </a:solidFill>
                <a:effectLst/>
                <a:latin typeface="Arial"/>
                <a:ea typeface="Arial"/>
                <a:cs typeface="Arial"/>
                <a:sym typeface="Arial"/>
              </a:rPr>
              <a:t>"#</a:t>
            </a:r>
            <a:r>
              <a:rPr lang="en-IE" sz="1100" b="0" i="0" u="none" strike="noStrike" cap="none" dirty="0">
                <a:solidFill>
                  <a:srgbClr val="000000"/>
                </a:solidFill>
                <a:effectLst/>
                <a:latin typeface="Arial"/>
                <a:ea typeface="Arial"/>
                <a:cs typeface="Arial"/>
                <a:sym typeface="Arial"/>
                <a:hlinkClick r:id="rId3"/>
              </a:rPr>
              <a:t>MeToo Survivors March</a:t>
            </a:r>
            <a:r>
              <a:rPr lang="en-IE"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The #MeToo march was inspired by a social media campaign where victims of sexual assault and harassment came forward with their stories in solidarity following the series of allegations against powerful men in Hollywood, politics and beyond.</a:t>
            </a:r>
          </a:p>
          <a:p>
            <a:endParaRPr lang="en-US"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2018 Gun Violence </a:t>
            </a:r>
            <a:r>
              <a:rPr lang="en-US" sz="1100" b="0" i="0" u="none" strike="noStrike" cap="none" dirty="0">
                <a:solidFill>
                  <a:srgbClr val="000000"/>
                </a:solidFill>
                <a:effectLst/>
                <a:latin typeface="Arial"/>
                <a:ea typeface="Arial"/>
                <a:cs typeface="Arial"/>
                <a:sym typeface="Arial"/>
              </a:rPr>
              <a:t>gun-violence activism by teenagers at Marjory Stoneman Douglas High School started school walkouts. Which later inspired Greta’s School strike.</a:t>
            </a:r>
            <a:r>
              <a:rPr lang="en-US" dirty="0"/>
              <a:t> </a:t>
            </a:r>
            <a:endParaRPr lang="en-US" sz="1100" i="0" u="none" strike="noStrike" cap="none" dirty="0">
              <a:solidFill>
                <a:srgbClr val="000000"/>
              </a:solidFill>
              <a:effectLst/>
              <a:latin typeface="Arial"/>
              <a:ea typeface="Arial"/>
              <a:cs typeface="Arial"/>
            </a:endParaRPr>
          </a:p>
          <a:p>
            <a:r>
              <a:rPr lang="en-US" sz="1100" b="1" i="0" u="none" strike="noStrike" cap="none" dirty="0">
                <a:solidFill>
                  <a:srgbClr val="000000"/>
                </a:solidFill>
                <a:effectLst/>
                <a:latin typeface="Arial"/>
                <a:ea typeface="Arial"/>
                <a:cs typeface="Arial"/>
                <a:sym typeface="Arial"/>
              </a:rPr>
              <a:t>2019 Pro Democracy Protest Hong Kong</a:t>
            </a:r>
          </a:p>
          <a:p>
            <a:r>
              <a:rPr lang="en-US" sz="1100" b="1" i="0" u="none" strike="noStrike" cap="none" dirty="0">
                <a:solidFill>
                  <a:srgbClr val="000000"/>
                </a:solidFill>
                <a:effectLst/>
                <a:latin typeface="Arial"/>
                <a:ea typeface="Arial"/>
                <a:cs typeface="Arial"/>
                <a:sym typeface="Arial"/>
              </a:rPr>
              <a:t>2019 Climate Protests</a:t>
            </a:r>
          </a:p>
          <a:p>
            <a:r>
              <a:rPr lang="en-US" b="1" dirty="0"/>
              <a:t>2020 Black Lives Matter –</a:t>
            </a:r>
            <a:r>
              <a:rPr lang="en-US" dirty="0"/>
              <a:t> protests to tackle racism across the world following the murder of George Lloyd. </a:t>
            </a:r>
            <a:endParaRPr lang="en-US" sz="1100" i="0" u="none" strike="noStrike" cap="none" dirty="0">
              <a:solidFill>
                <a:srgbClr val="000000"/>
              </a:solidFill>
              <a:effectLst/>
              <a:latin typeface="Arial"/>
              <a:ea typeface="Arial"/>
              <a:cs typeface="Arial"/>
            </a:endParaRPr>
          </a:p>
          <a:p>
            <a:endParaRPr lang="en-US" sz="1100" b="1" i="0" u="none" strike="noStrike" cap="none" dirty="0">
              <a:solidFill>
                <a:srgbClr val="000000"/>
              </a:solidFill>
              <a:effectLst/>
              <a:latin typeface="Arial"/>
              <a:ea typeface="Arial"/>
              <a:cs typeface="Arial"/>
              <a:sym typeface="Arial"/>
            </a:endParaRPr>
          </a:p>
          <a:p>
            <a:pPr marL="158750" indent="0">
              <a:buNone/>
              <a:defRPr/>
            </a:pPr>
            <a:endParaRPr lang="en-US" b="1"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IE" sz="1100" b="0" i="0" u="none" strike="noStrike" cap="none" baseline="30000" dirty="0">
              <a:solidFill>
                <a:srgbClr val="000000"/>
              </a:solidFill>
              <a:effectLst/>
              <a:latin typeface="Arial"/>
              <a:ea typeface="Arial"/>
              <a:cs typeface="Arial"/>
            </a:endParaRPr>
          </a:p>
          <a:p>
            <a:endParaRPr lang="en-US" sz="1100" b="0" i="0" u="none" strike="noStrike" cap="none" dirty="0">
              <a:solidFill>
                <a:srgbClr val="000000"/>
              </a:solidFill>
              <a:effectLst/>
              <a:latin typeface="Arial"/>
              <a:ea typeface="Arial"/>
              <a:cs typeface="Arial"/>
              <a:sym typeface="Arial"/>
            </a:endParaRPr>
          </a:p>
          <a:p>
            <a:endParaRPr lang="en-US" sz="1100" b="1" i="0" u="none" strike="noStrike" cap="none" dirty="0">
              <a:solidFill>
                <a:srgbClr val="000000"/>
              </a:solidFill>
              <a:effectLst/>
              <a:latin typeface="Arial"/>
              <a:ea typeface="Arial"/>
              <a:cs typeface="Arial"/>
              <a:sym typeface="Arial"/>
            </a:endParaRPr>
          </a:p>
          <a:p>
            <a:endParaRPr lang="en-IE" dirty="0"/>
          </a:p>
        </p:txBody>
      </p:sp>
    </p:spTree>
    <p:extLst>
      <p:ext uri="{BB962C8B-B14F-4D97-AF65-F5344CB8AC3E}">
        <p14:creationId xmlns:p14="http://schemas.microsoft.com/office/powerpoint/2010/main" val="26800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fontAlgn="base">
              <a:buNone/>
            </a:pPr>
            <a:r>
              <a:rPr lang="en-US" b="1" dirty="0"/>
              <a:t>2 minutes </a:t>
            </a:r>
            <a:endParaRPr lang="en-US" dirty="0"/>
          </a:p>
          <a:p>
            <a:pPr marL="158750" indent="0">
              <a:buNone/>
            </a:pPr>
            <a:endParaRPr lang="en-US" b="1" u="sng" dirty="0"/>
          </a:p>
          <a:p>
            <a:pPr marL="158750" indent="0">
              <a:buNone/>
            </a:pPr>
            <a:r>
              <a:rPr lang="en-US" dirty="0"/>
              <a:t>There's other forms of activism for social and political change. </a:t>
            </a:r>
          </a:p>
          <a:p>
            <a:pPr marL="158750" indent="0">
              <a:buNone/>
            </a:pPr>
            <a:endParaRPr lang="en-US" u="sng" dirty="0"/>
          </a:p>
          <a:p>
            <a:pPr marL="158750" indent="0">
              <a:buNone/>
            </a:pPr>
            <a:r>
              <a:rPr lang="en-US" b="1" u="sng" dirty="0"/>
              <a:t>Leaks - </a:t>
            </a:r>
            <a:r>
              <a:rPr lang="en-US" u="sng" dirty="0">
                <a:hlinkClick r:id="rId3"/>
              </a:rPr>
              <a:t>The Panama</a:t>
            </a:r>
            <a:r>
              <a:rPr lang="en-US" sz="1100" b="0" i="0" u="sng" strike="noStrike" cap="none" dirty="0">
                <a:solidFill>
                  <a:srgbClr val="000000"/>
                </a:solidFill>
                <a:effectLst/>
                <a:latin typeface="Arial"/>
                <a:ea typeface="Arial"/>
                <a:cs typeface="Arial"/>
                <a:sym typeface="Arial"/>
                <a:hlinkClick r:id="rId3"/>
              </a:rPr>
              <a:t> Papers</a:t>
            </a:r>
            <a:r>
              <a:rPr lang="en-US" sz="1100" b="0" i="0" u="none" strike="noStrike" cap="none" dirty="0">
                <a:solidFill>
                  <a:srgbClr val="000000"/>
                </a:solidFill>
                <a:effectLst/>
                <a:latin typeface="Arial"/>
                <a:ea typeface="Arial"/>
                <a:cs typeface="Arial"/>
                <a:sym typeface="Arial"/>
              </a:rPr>
              <a:t> follow similar revelations by </a:t>
            </a:r>
            <a:r>
              <a:rPr lang="en-US" sz="1100" b="0" i="0" u="sng" strike="noStrike" cap="none" dirty="0">
                <a:solidFill>
                  <a:srgbClr val="000000"/>
                </a:solidFill>
                <a:effectLst/>
                <a:latin typeface="Arial"/>
                <a:ea typeface="Arial"/>
                <a:cs typeface="Arial"/>
                <a:sym typeface="Arial"/>
                <a:hlinkClick r:id="rId4"/>
              </a:rPr>
              <a:t>Wikileaks</a:t>
            </a:r>
            <a:r>
              <a:rPr lang="en-US" sz="1100" b="0" i="0" u="none" strike="noStrike" cap="none" dirty="0">
                <a:solidFill>
                  <a:srgbClr val="000000"/>
                </a:solidFill>
                <a:effectLst/>
                <a:latin typeface="Arial"/>
                <a:ea typeface="Arial"/>
                <a:cs typeface="Arial"/>
                <a:sym typeface="Arial"/>
              </a:rPr>
              <a:t> and </a:t>
            </a:r>
            <a:r>
              <a:rPr lang="en-US" sz="1100" b="0" i="0" u="sng" strike="noStrike" cap="none" dirty="0">
                <a:solidFill>
                  <a:srgbClr val="000000"/>
                </a:solidFill>
                <a:effectLst/>
                <a:latin typeface="Arial"/>
                <a:ea typeface="Arial"/>
                <a:cs typeface="Arial"/>
                <a:sym typeface="Arial"/>
                <a:hlinkClick r:id="rId5"/>
              </a:rPr>
              <a:t>Edward Snowden</a:t>
            </a:r>
            <a:r>
              <a:rPr lang="en-US" sz="1100" b="0" i="0" u="none" strike="noStrike" cap="none" dirty="0">
                <a:solidFill>
                  <a:srgbClr val="000000"/>
                </a:solidFill>
                <a:effectLst/>
                <a:latin typeface="Arial"/>
                <a:ea typeface="Arial"/>
                <a:cs typeface="Arial"/>
                <a:sym typeface="Arial"/>
              </a:rPr>
              <a:t> as examples of “</a:t>
            </a:r>
            <a:r>
              <a:rPr lang="en-US" sz="1100" b="0" i="0" u="sng" strike="noStrike" cap="none" dirty="0" err="1">
                <a:solidFill>
                  <a:srgbClr val="000000"/>
                </a:solidFill>
                <a:effectLst/>
                <a:latin typeface="Arial"/>
                <a:ea typeface="Arial"/>
                <a:cs typeface="Arial"/>
                <a:sym typeface="Arial"/>
                <a:hlinkClick r:id="rId6"/>
              </a:rPr>
              <a:t>leaktivism</a:t>
            </a:r>
            <a:r>
              <a:rPr lang="en-US" sz="1100" b="0" i="0" u="none" strike="noStrike" cap="none" dirty="0">
                <a:solidFill>
                  <a:srgbClr val="000000"/>
                </a:solidFill>
                <a:effectLst/>
                <a:latin typeface="Arial"/>
                <a:ea typeface="Arial"/>
                <a:cs typeface="Arial"/>
                <a:sym typeface="Arial"/>
              </a:rPr>
              <a:t>”. Here, the internet is used to obtain, leak and spread confidential documents with political ramifications. The Panama leaks have led to protests forcing Iceland’s prime minister </a:t>
            </a:r>
            <a:r>
              <a:rPr lang="en-US" sz="1100" b="0" i="0" u="sng" strike="noStrike" cap="none" dirty="0">
                <a:solidFill>
                  <a:srgbClr val="000000"/>
                </a:solidFill>
                <a:effectLst/>
                <a:latin typeface="Arial"/>
                <a:ea typeface="Arial"/>
                <a:cs typeface="Arial"/>
                <a:sym typeface="Arial"/>
                <a:hlinkClick r:id="rId7"/>
              </a:rPr>
              <a:t>to step aside</a:t>
            </a:r>
            <a:r>
              <a:rPr lang="en-US" sz="1100" b="0" i="0" u="none" strike="noStrike" cap="none" dirty="0">
                <a:solidFill>
                  <a:srgbClr val="000000"/>
                </a:solidFill>
                <a:effectLst/>
                <a:latin typeface="Arial"/>
                <a:ea typeface="Arial"/>
                <a:cs typeface="Arial"/>
                <a:sym typeface="Arial"/>
              </a:rPr>
              <a:t> and calls for </a:t>
            </a:r>
            <a:r>
              <a:rPr lang="en-US" sz="1100" b="0" i="0" u="sng" strike="noStrike" cap="none" dirty="0">
                <a:solidFill>
                  <a:srgbClr val="000000"/>
                </a:solidFill>
                <a:effectLst/>
                <a:latin typeface="Arial"/>
                <a:ea typeface="Arial"/>
                <a:cs typeface="Arial"/>
                <a:sym typeface="Arial"/>
                <a:hlinkClick r:id="rId8"/>
              </a:rPr>
              <a:t>similar action</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9"/>
              </a:rPr>
              <a:t>in the UK</a:t>
            </a:r>
            <a:r>
              <a:rPr lang="en-US" sz="1100" b="0" i="0" u="none" strike="noStrike" cap="none" dirty="0">
                <a:solidFill>
                  <a:srgbClr val="000000"/>
                </a:solidFill>
                <a:effectLst/>
                <a:latin typeface="Arial"/>
                <a:ea typeface="Arial"/>
                <a:cs typeface="Arial"/>
                <a:sym typeface="Arial"/>
              </a:rPr>
              <a:t>.</a:t>
            </a:r>
            <a:endParaRPr lang="en-US" dirty="0"/>
          </a:p>
          <a:p>
            <a:pPr marL="158750" indent="0">
              <a:buNone/>
            </a:pPr>
            <a:endParaRPr lang="en-US" b="1" dirty="0"/>
          </a:p>
          <a:p>
            <a:pPr marL="158750" indent="0">
              <a:buNone/>
            </a:pPr>
            <a:r>
              <a:rPr lang="en-US" b="1" dirty="0"/>
              <a:t>Stunts -</a:t>
            </a:r>
            <a:r>
              <a:rPr lang="en-US" dirty="0"/>
              <a:t> (combining offline &amp; online) - many successful modern campaigns involve physical stunts combined with online campaigns incorporating popular culture, like Greenpeace's Darth Vader campaign against Volkswagen. </a:t>
            </a:r>
          </a:p>
          <a:p>
            <a:pPr marL="158750" indent="0" fontAlgn="base">
              <a:buNone/>
            </a:pPr>
            <a:endParaRPr lang="en-US" b="1" dirty="0"/>
          </a:p>
          <a:p>
            <a:pPr marL="158750" indent="0">
              <a:buNone/>
            </a:pPr>
            <a:r>
              <a:rPr lang="en-US" b="1" dirty="0"/>
              <a:t>Online fundraising campaigns -</a:t>
            </a:r>
            <a:r>
              <a:rPr lang="en-US" dirty="0"/>
              <a:t> include the Ice Bucket challenge </a:t>
            </a:r>
          </a:p>
        </p:txBody>
      </p:sp>
    </p:spTree>
    <p:extLst>
      <p:ext uri="{BB962C8B-B14F-4D97-AF65-F5344CB8AC3E}">
        <p14:creationId xmlns:p14="http://schemas.microsoft.com/office/powerpoint/2010/main" val="2484408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10 minutes </a:t>
            </a:r>
          </a:p>
          <a:p>
            <a:pPr marL="158750" indent="0">
              <a:buNone/>
            </a:pPr>
            <a:endParaRPr lang="en-US" dirty="0"/>
          </a:p>
          <a:p>
            <a:pPr marL="158750" indent="0">
              <a:buNone/>
            </a:pPr>
            <a:r>
              <a:rPr lang="en-US" dirty="0"/>
              <a:t>Group discussion Part One: </a:t>
            </a:r>
            <a:r>
              <a:rPr lang="en-IE" b="1" dirty="0"/>
              <a:t>Campaigns that work.</a:t>
            </a:r>
            <a:endParaRPr lang="en-US" dirty="0"/>
          </a:p>
          <a:p>
            <a:pPr marL="158750" indent="0">
              <a:buNone/>
            </a:pPr>
            <a:endParaRPr lang="en-US" dirty="0"/>
          </a:p>
          <a:p>
            <a:pPr marL="285750" indent="-285750">
              <a:buChar char="•"/>
            </a:pPr>
            <a:r>
              <a:rPr lang="en-US" sz="1100" dirty="0"/>
              <a:t>Break into groups of 4 or 5</a:t>
            </a:r>
          </a:p>
          <a:p>
            <a:pPr marL="285750" indent="-285750">
              <a:buChar char="•"/>
            </a:pPr>
            <a:r>
              <a:rPr lang="en-US" sz="1100" dirty="0"/>
              <a:t>Think about activism campaigns (local, national or international) that you've been aware of (3-minutes)</a:t>
            </a:r>
          </a:p>
          <a:p>
            <a:pPr marL="285750" indent="-285750">
              <a:buChar char="•"/>
            </a:pPr>
            <a:r>
              <a:rPr lang="en-US" sz="1100" dirty="0"/>
              <a:t>Write down the campaigns and their issues from your group (1-minute)</a:t>
            </a:r>
          </a:p>
          <a:p>
            <a:pPr marL="285750" indent="-285750">
              <a:buChar char="•"/>
            </a:pPr>
            <a:r>
              <a:rPr lang="en-US" sz="1100" dirty="0"/>
              <a:t>Discuss the types of digital activities or content you've seen or been part of (videos, blogs, gifs, petitions </a:t>
            </a:r>
            <a:r>
              <a:rPr lang="en-US" sz="1100" dirty="0" err="1"/>
              <a:t>etc</a:t>
            </a:r>
            <a:r>
              <a:rPr lang="en-US" sz="1100" dirty="0"/>
              <a:t>) (2-minutes)</a:t>
            </a:r>
          </a:p>
          <a:p>
            <a:pPr marL="285750" indent="-285750">
              <a:buChar char="•"/>
            </a:pPr>
            <a:r>
              <a:rPr lang="en-US" sz="1100" dirty="0"/>
              <a:t>Discuss why they've influenced you (emotional, funny, powerful </a:t>
            </a:r>
            <a:r>
              <a:rPr lang="en-US" sz="1100" dirty="0" err="1"/>
              <a:t>etc</a:t>
            </a:r>
            <a:r>
              <a:rPr lang="en-US" sz="1100" dirty="0"/>
              <a:t>) (1-minute)</a:t>
            </a:r>
          </a:p>
          <a:p>
            <a:pPr marL="158750" indent="0">
              <a:buNone/>
            </a:pPr>
            <a:endParaRPr lang="en-US" dirty="0"/>
          </a:p>
        </p:txBody>
      </p:sp>
    </p:spTree>
    <p:extLst>
      <p:ext uri="{BB962C8B-B14F-4D97-AF65-F5344CB8AC3E}">
        <p14:creationId xmlns:p14="http://schemas.microsoft.com/office/powerpoint/2010/main" val="343970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startAt="10"/>
            </a:pPr>
            <a:r>
              <a:rPr lang="en-US" b="1" dirty="0"/>
              <a:t>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Group discussion Part Two </a:t>
            </a:r>
            <a:r>
              <a:rPr lang="en-IE" b="1" dirty="0"/>
              <a:t>Make a Pledge to...</a:t>
            </a:r>
            <a:endParaRPr lang="en-US" dirty="0"/>
          </a:p>
          <a:p>
            <a:pPr marL="228600" indent="-228600">
              <a:buAutoNum type="arabicPlain" startAt="10"/>
            </a:pPr>
            <a:endParaRPr lang="en-US" b="1" dirty="0"/>
          </a:p>
          <a:p>
            <a:pPr marL="0" indent="0">
              <a:buNone/>
            </a:pPr>
            <a:endParaRPr lang="en-US" dirty="0"/>
          </a:p>
          <a:p>
            <a:pPr marL="0" indent="0">
              <a:buNone/>
            </a:pPr>
            <a:r>
              <a:rPr lang="en-US" b="1" dirty="0"/>
              <a:t>You are more powerful than any generation before you.</a:t>
            </a:r>
          </a:p>
          <a:p>
            <a:pPr marL="0" indent="0">
              <a:buNone/>
            </a:pPr>
            <a:endParaRPr lang="en-US" dirty="0"/>
          </a:p>
          <a:p>
            <a:pPr marL="0" indent="0">
              <a:buNone/>
            </a:pPr>
            <a:r>
              <a:rPr lang="en-US" dirty="0"/>
              <a:t>How can you use your digital skills to change the world?</a:t>
            </a:r>
          </a:p>
          <a:p>
            <a:pPr>
              <a:buFont typeface="Arial,Sans-Serif"/>
              <a:buChar char="•"/>
            </a:pPr>
            <a:r>
              <a:rPr lang="en-US" dirty="0"/>
              <a:t>Acquire knowledge</a:t>
            </a:r>
          </a:p>
          <a:p>
            <a:pPr>
              <a:buFont typeface="Arial,Sans-Serif"/>
              <a:buChar char="•"/>
            </a:pPr>
            <a:r>
              <a:rPr lang="en-US" dirty="0"/>
              <a:t>Share information and raise awareness</a:t>
            </a:r>
          </a:p>
          <a:p>
            <a:pPr>
              <a:buFont typeface="Arial,Sans-Serif"/>
              <a:buChar char="•"/>
            </a:pPr>
            <a:r>
              <a:rPr lang="en-US" dirty="0"/>
              <a:t>Join and build movements</a:t>
            </a:r>
          </a:p>
          <a:p>
            <a:pPr>
              <a:buFont typeface="Arial,Sans-Serif"/>
              <a:buChar char="•"/>
            </a:pPr>
            <a:r>
              <a:rPr lang="en-US" dirty="0"/>
              <a:t>Organise and take part in actions:</a:t>
            </a:r>
          </a:p>
          <a:p>
            <a:pPr>
              <a:buFont typeface="Arial,Sans-Serif"/>
              <a:buChar char="•"/>
            </a:pPr>
            <a:r>
              <a:rPr lang="en-US" dirty="0"/>
              <a:t>Petitions, online campaigning, telling stories </a:t>
            </a:r>
          </a:p>
          <a:p>
            <a:pPr marL="0" lvl="5" indent="0">
              <a:buFont typeface="Courier New,monospace"/>
              <a:buNone/>
            </a:pPr>
            <a:endParaRPr lang="en-US" dirty="0"/>
          </a:p>
          <a:p>
            <a:pPr marL="0" indent="0">
              <a:buNone/>
            </a:pPr>
            <a:r>
              <a:rPr lang="en-US" sz="1100" dirty="0"/>
              <a:t>Think of an issue you are interested in and make a pledge to take action on it</a:t>
            </a:r>
          </a:p>
          <a:p>
            <a:pPr marL="0" lvl="5" indent="0">
              <a:buFont typeface="Courier New,monospace"/>
              <a:buNone/>
            </a:pPr>
            <a:endParaRPr lang="en-US" dirty="0"/>
          </a:p>
          <a:p>
            <a:pPr marL="0" lvl="5" indent="0">
              <a:buFont typeface="Courier New,monospace"/>
              <a:buNone/>
            </a:pPr>
            <a:r>
              <a:rPr lang="en-US" dirty="0"/>
              <a:t>Feedback to the wider group. </a:t>
            </a:r>
          </a:p>
        </p:txBody>
      </p:sp>
    </p:spTree>
    <p:extLst>
      <p:ext uri="{BB962C8B-B14F-4D97-AF65-F5344CB8AC3E}">
        <p14:creationId xmlns:p14="http://schemas.microsoft.com/office/powerpoint/2010/main" val="180806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2 minutes</a:t>
            </a:r>
          </a:p>
          <a:p>
            <a:pPr marL="158750" indent="0">
              <a:buNone/>
            </a:pPr>
            <a:endParaRPr lang="en-US" b="1" u="sng"/>
          </a:p>
          <a:p>
            <a:pPr marL="158750" indent="0">
              <a:buNone/>
            </a:pPr>
            <a:r>
              <a:rPr lang="en-US" dirty="0"/>
              <a:t>Finish with this nice video - </a:t>
            </a:r>
            <a:r>
              <a:rPr lang="en-IE" b="1" dirty="0"/>
              <a:t>EVERYONE HAS A RIGHT TO A VOICE</a:t>
            </a:r>
            <a:endParaRPr lang="en-US" dirty="0"/>
          </a:p>
          <a:p>
            <a:pPr marL="158750" indent="0">
              <a:buNone/>
            </a:pPr>
            <a:endParaRPr lang="en-US" dirty="0"/>
          </a:p>
        </p:txBody>
      </p:sp>
    </p:spTree>
    <p:extLst>
      <p:ext uri="{BB962C8B-B14F-4D97-AF65-F5344CB8AC3E}">
        <p14:creationId xmlns:p14="http://schemas.microsoft.com/office/powerpoint/2010/main" val="2516423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478963" y="60040838"/>
            <a:ext cx="533585738" cy="300142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63329" y="380196678"/>
            <a:ext cx="5306542" cy="360186313"/>
          </a:xfrm>
          <a:prstGeom prst="rect">
            <a:avLst/>
          </a:prstGeom>
        </p:spPr>
        <p:txBody>
          <a:bodyPr/>
          <a:lstStyle/>
          <a:p>
            <a:endParaRPr lang="en-IE" dirty="0"/>
          </a:p>
        </p:txBody>
      </p:sp>
    </p:spTree>
    <p:extLst>
      <p:ext uri="{BB962C8B-B14F-4D97-AF65-F5344CB8AC3E}">
        <p14:creationId xmlns:p14="http://schemas.microsoft.com/office/powerpoint/2010/main" val="1049601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2000" b="1" i="0" u="none" strike="noStrike" cap="none" dirty="0">
                <a:solidFill>
                  <a:srgbClr val="000000"/>
                </a:solidFill>
                <a:latin typeface="Arial"/>
                <a:ea typeface="Arial"/>
                <a:cs typeface="Arial"/>
                <a:sym typeface="Arial"/>
              </a:rPr>
              <a:t>Extension </a:t>
            </a:r>
          </a:p>
          <a:p>
            <a:pPr marL="158750" indent="0">
              <a:buNone/>
            </a:pPr>
            <a:endParaRPr lang="en-US" sz="2000" b="1" i="0" u="none" strike="noStrike" cap="none" dirty="0">
              <a:solidFill>
                <a:srgbClr val="000000"/>
              </a:solidFill>
              <a:latin typeface="Arial"/>
              <a:ea typeface="Arial"/>
              <a:cs typeface="Arial"/>
              <a:sym typeface="Arial"/>
            </a:endParaRPr>
          </a:p>
          <a:p>
            <a:pPr marL="158750" indent="0">
              <a:buNone/>
            </a:pPr>
            <a:endParaRPr lang="en-US" sz="2000" b="1" i="0" u="none" strike="noStrike" cap="none" dirty="0">
              <a:solidFill>
                <a:srgbClr val="000000"/>
              </a:solidFill>
              <a:latin typeface="Arial"/>
              <a:ea typeface="Arial"/>
              <a:cs typeface="Arial"/>
              <a:sym typeface="Arial"/>
            </a:endParaRPr>
          </a:p>
          <a:p>
            <a:pPr marL="0" indent="0">
              <a:buNone/>
            </a:pPr>
            <a:r>
              <a:rPr lang="en-US" b="1" dirty="0"/>
              <a:t>Group activity: </a:t>
            </a:r>
            <a:r>
              <a:rPr lang="en-US" b="0" dirty="0"/>
              <a:t>(Note: decide on the</a:t>
            </a:r>
            <a:r>
              <a:rPr lang="en-US" b="0" baseline="0" dirty="0"/>
              <a:t> timings for the presentations when you know how many groups you have)</a:t>
            </a:r>
            <a:endParaRPr lang="en-US" b="0" dirty="0"/>
          </a:p>
          <a:p>
            <a:pPr marL="285750" indent="-285750">
              <a:buFont typeface="Arial,Sans-Serif"/>
              <a:buChar char="•"/>
            </a:pPr>
            <a:r>
              <a:rPr lang="en-US" dirty="0"/>
              <a:t>Decide on an issue that matters to </a:t>
            </a:r>
            <a:r>
              <a:rPr lang="en-US" i="0" u="none" strike="noStrike" cap="none" dirty="0">
                <a:sym typeface="Arial"/>
              </a:rPr>
              <a:t>you</a:t>
            </a:r>
            <a:r>
              <a:rPr lang="en-US" dirty="0"/>
              <a:t> as a group</a:t>
            </a:r>
            <a:endParaRPr lang="en-US" b="0" i="0" u="none" strike="noStrike" cap="none" dirty="0"/>
          </a:p>
          <a:p>
            <a:pPr marL="285750" indent="-285750">
              <a:buFont typeface="Arial,Sans-Serif"/>
              <a:buChar char="•"/>
            </a:pPr>
            <a:r>
              <a:rPr lang="en-US" dirty="0"/>
              <a:t>Identify who has power </a:t>
            </a:r>
            <a:r>
              <a:rPr lang="en-US" b="0" i="0" u="none" strike="noStrike" cap="none" dirty="0">
                <a:sym typeface="Arial"/>
              </a:rPr>
              <a:t>to change </a:t>
            </a:r>
            <a:r>
              <a:rPr lang="en-US" dirty="0"/>
              <a:t>that issue</a:t>
            </a:r>
            <a:endParaRPr lang="en-US" b="0" i="0" u="none" strike="noStrike" cap="none" dirty="0"/>
          </a:p>
          <a:p>
            <a:pPr marL="285750" indent="-285750">
              <a:buFont typeface="Arial,Sans-Serif"/>
              <a:buChar char="•"/>
            </a:pPr>
            <a:r>
              <a:rPr lang="en-US" dirty="0"/>
              <a:t>Think about who you need to influence</a:t>
            </a:r>
            <a:endParaRPr lang="en-US" b="0" i="0" u="none" strike="noStrike" cap="none" dirty="0"/>
          </a:p>
          <a:p>
            <a:pPr marL="285750" indent="-285750">
              <a:buFont typeface="Arial,Sans-Serif"/>
              <a:buChar char="•"/>
            </a:pPr>
            <a:r>
              <a:rPr lang="en-US" dirty="0"/>
              <a:t>Consider what online tools you could use </a:t>
            </a:r>
            <a:r>
              <a:rPr lang="en-US" b="0" i="0" u="none" strike="noStrike" cap="none" dirty="0">
                <a:sym typeface="Arial"/>
              </a:rPr>
              <a:t>and </a:t>
            </a:r>
            <a:r>
              <a:rPr lang="en-US" dirty="0"/>
              <a:t>what your tactics will be</a:t>
            </a:r>
            <a:endParaRPr lang="en-US" b="0" i="0" u="none" strike="noStrike" cap="none" dirty="0"/>
          </a:p>
          <a:p>
            <a:pPr marL="285750" indent="-285750">
              <a:buFont typeface="Arial,Sans-Serif"/>
              <a:buChar char="•"/>
            </a:pPr>
            <a:r>
              <a:rPr lang="en-US" dirty="0"/>
              <a:t>Feedback </a:t>
            </a:r>
            <a:r>
              <a:rPr lang="en-US" b="0" i="0" u="none" strike="noStrike" cap="none" dirty="0">
                <a:sym typeface="Arial"/>
              </a:rPr>
              <a:t>your </a:t>
            </a:r>
            <a:r>
              <a:rPr lang="en-US" dirty="0"/>
              <a:t>plan to the group through a short presentation (1-2</a:t>
            </a:r>
            <a:r>
              <a:rPr lang="en-US" baseline="0" dirty="0"/>
              <a:t> minutes per group - with final time decided by how many groups you have)</a:t>
            </a:r>
            <a:endParaRPr lang="en-US" dirty="0"/>
          </a:p>
          <a:p>
            <a:pPr marL="158750" indent="0">
              <a:buNone/>
            </a:pPr>
            <a:endParaRPr lang="en-US" sz="1100" b="0" i="0" u="none" strike="noStrike" cap="none" dirty="0">
              <a:solidFill>
                <a:srgbClr val="000000"/>
              </a:solidFill>
              <a:effectLst/>
              <a:latin typeface="Arial"/>
              <a:ea typeface="Arial"/>
              <a:cs typeface="Arial"/>
              <a:sym typeface="Arial"/>
            </a:endParaRPr>
          </a:p>
          <a:p>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endParaRPr lang="en-US" sz="1100" b="0" i="0" u="none" strike="noStrike" cap="none" dirty="0">
              <a:solidFill>
                <a:srgbClr val="000000"/>
              </a:solidFill>
              <a:effectLst/>
              <a:latin typeface="Arial"/>
              <a:ea typeface="Arial"/>
              <a:cs typeface="Arial"/>
              <a:sym typeface="Arial"/>
            </a:endParaRPr>
          </a:p>
          <a:p>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IMAGE</a:t>
            </a:r>
            <a:r>
              <a:rPr lang="en-US" sz="1100" b="0" i="0" u="none" strike="noStrike" cap="none" baseline="0" dirty="0">
                <a:solidFill>
                  <a:srgbClr val="000000"/>
                </a:solidFill>
                <a:effectLst/>
                <a:latin typeface="Arial"/>
                <a:ea typeface="Arial"/>
                <a:cs typeface="Arial"/>
                <a:sym typeface="Arial"/>
              </a:rPr>
              <a:t> Source</a:t>
            </a:r>
            <a:r>
              <a:rPr lang="en-US" sz="1100" b="0" i="0" u="none" strike="noStrike" cap="none" dirty="0">
                <a:solidFill>
                  <a:srgbClr val="000000"/>
                </a:solidFill>
                <a:effectLst/>
                <a:latin typeface="Arial"/>
                <a:ea typeface="Arial"/>
                <a:cs typeface="Arial"/>
                <a:sym typeface="Arial"/>
              </a:rPr>
              <a:t>: https://weshare.unicef.org/archive/-2AMZIFISWFPH.html</a:t>
            </a:r>
          </a:p>
        </p:txBody>
      </p:sp>
    </p:spTree>
    <p:extLst>
      <p:ext uri="{BB962C8B-B14F-4D97-AF65-F5344CB8AC3E}">
        <p14:creationId xmlns:p14="http://schemas.microsoft.com/office/powerpoint/2010/main" val="330655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Clr>
                <a:schemeClr val="bg1">
                  <a:lumMod val="95000"/>
                </a:schemeClr>
              </a:buClr>
              <a:buNone/>
            </a:pPr>
            <a:r>
              <a:rPr lang="en-US" sz="1100" b="1" dirty="0">
                <a:solidFill>
                  <a:schemeClr val="bg1"/>
                </a:solidFill>
                <a:latin typeface="Univers"/>
                <a:cs typeface="Segoe UI"/>
                <a:sym typeface="Arial"/>
              </a:rPr>
              <a:t>Working Well Together</a:t>
            </a:r>
            <a:r>
              <a:rPr lang="en-US" sz="1100" dirty="0">
                <a:solidFill>
                  <a:schemeClr val="bg1"/>
                </a:solidFill>
                <a:latin typeface="Univers"/>
                <a:ea typeface="+mj-lt"/>
                <a:cs typeface="+mj-lt"/>
              </a:rPr>
              <a:t> </a:t>
            </a:r>
            <a:endParaRPr lang="en-US" sz="1100" dirty="0">
              <a:latin typeface="Univers"/>
            </a:endParaRPr>
          </a:p>
          <a:p>
            <a:pPr marL="158750" indent="0">
              <a:buNone/>
            </a:pPr>
            <a:r>
              <a:rPr lang="en-US" sz="1100" dirty="0">
                <a:latin typeface="Univers"/>
                <a:cs typeface="Segoe UI"/>
              </a:rPr>
              <a:t>​</a:t>
            </a:r>
            <a:endParaRPr lang="en-US" sz="1100" b="1" i="0" u="none" strike="noStrike" kern="1200" cap="none" dirty="0">
              <a:solidFill>
                <a:schemeClr val="tx1"/>
              </a:solidFill>
              <a:latin typeface="Arial"/>
              <a:ea typeface="Arial"/>
              <a:cs typeface="Arial"/>
              <a:sym typeface="Arial"/>
            </a:endParaRP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RESPECT</a:t>
            </a:r>
            <a:r>
              <a:rPr lang="en-US" sz="1100" b="0" i="0" u="none" strike="noStrike" kern="1200" cap="none" dirty="0">
                <a:solidFill>
                  <a:schemeClr val="bg1">
                    <a:lumMod val="95000"/>
                  </a:schemeClr>
                </a:solidFill>
                <a:latin typeface="Arial"/>
                <a:ea typeface="Arial"/>
                <a:cs typeface="Arial"/>
                <a:sym typeface="Arial"/>
              </a:rPr>
              <a:t>- Listen when people are speaking, be non-judgmental and respect difference, and don't laugh, deride or make fun of others</a:t>
            </a:r>
            <a:endParaRPr lang="en-US" sz="1100" b="1" i="0" u="none" strike="noStrike" kern="1200" cap="none" dirty="0">
              <a:solidFill>
                <a:schemeClr val="tx1"/>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CONFIDENTIALITY</a:t>
            </a:r>
            <a:r>
              <a:rPr lang="en-US" sz="1100" b="0" i="0" u="none" strike="noStrike" kern="1200" cap="none" dirty="0">
                <a:solidFill>
                  <a:schemeClr val="bg1">
                    <a:lumMod val="95000"/>
                  </a:schemeClr>
                </a:solidFill>
                <a:latin typeface="Arial"/>
                <a:ea typeface="Arial"/>
                <a:cs typeface="Arial"/>
                <a:sym typeface="Arial"/>
              </a:rPr>
              <a:t> – Try to ensure that what is said in the room stays in the room</a:t>
            </a: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PRIVACY</a:t>
            </a:r>
            <a:r>
              <a:rPr lang="en-US" sz="1100" b="0" i="0" u="none" strike="noStrike" kern="1200" cap="none" dirty="0">
                <a:solidFill>
                  <a:schemeClr val="bg1">
                    <a:lumMod val="95000"/>
                  </a:schemeClr>
                </a:solidFill>
                <a:latin typeface="Arial"/>
                <a:ea typeface="Arial"/>
                <a:cs typeface="Arial"/>
                <a:sym typeface="Arial"/>
              </a:rPr>
              <a:t> - Only share what we want to share with the group, though we ask for confidentiality, we cannot guarantee it. </a:t>
            </a:r>
            <a:endParaRPr lang="en-US" sz="1100" b="1" i="0" u="none" strike="noStrike" kern="1200" cap="none" dirty="0">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INCLUSION</a:t>
            </a:r>
            <a:r>
              <a:rPr lang="en-US" sz="1100" b="0" i="0" u="none" strike="noStrike" kern="1200" cap="none" dirty="0">
                <a:solidFill>
                  <a:schemeClr val="bg1">
                    <a:lumMod val="95000"/>
                  </a:schemeClr>
                </a:solidFill>
                <a:latin typeface="Arial"/>
                <a:ea typeface="Arial"/>
                <a:cs typeface="Arial"/>
                <a:sym typeface="Arial"/>
              </a:rPr>
              <a:t> – Include everyone, let’s all make sure everybody has an opportunity to contribute if they want to and no one is left out</a:t>
            </a:r>
          </a:p>
        </p:txBody>
      </p:sp>
    </p:spTree>
    <p:extLst>
      <p:ext uri="{BB962C8B-B14F-4D97-AF65-F5344CB8AC3E}">
        <p14:creationId xmlns:p14="http://schemas.microsoft.com/office/powerpoint/2010/main" val="113522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r>
              <a:rPr lang="en-US" dirty="0"/>
              <a:t>1 in 3 internet users in under 18</a:t>
            </a:r>
          </a:p>
          <a:p>
            <a:pPr marL="457200" indent="-298450"/>
            <a:r>
              <a:rPr lang="en-US" dirty="0"/>
              <a:t>Quickly brainstorm: </a:t>
            </a:r>
          </a:p>
          <a:p>
            <a:pPr marL="457200" indent="-298450"/>
            <a:r>
              <a:rPr lang="en-US" dirty="0"/>
              <a:t>How does the internet benefit children and young people </a:t>
            </a:r>
          </a:p>
          <a:p>
            <a:pPr marL="457200" indent="-298450"/>
            <a:r>
              <a:rPr lang="en-US" dirty="0"/>
              <a:t>How might the internet harm children and young people</a:t>
            </a:r>
          </a:p>
        </p:txBody>
      </p:sp>
    </p:spTree>
    <p:extLst>
      <p:ext uri="{BB962C8B-B14F-4D97-AF65-F5344CB8AC3E}">
        <p14:creationId xmlns:p14="http://schemas.microsoft.com/office/powerpoint/2010/main" val="93179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rights of children online is a constant debate for adults and legislators. </a:t>
            </a:r>
          </a:p>
          <a:p>
            <a:r>
              <a:rPr lang="en-IE" dirty="0"/>
              <a:t>Your right to participate vs your right to safety</a:t>
            </a:r>
          </a:p>
          <a:p>
            <a:r>
              <a:rPr lang="en-IE" dirty="0"/>
              <a:t>Your right to information vs your right to privacy</a:t>
            </a:r>
          </a:p>
          <a:p>
            <a:r>
              <a:rPr lang="en-IE" dirty="0"/>
              <a:t>Your right to association and assembly vs your right to protection from harm</a:t>
            </a:r>
          </a:p>
          <a:p>
            <a:endParaRPr lang="en-IE" dirty="0"/>
          </a:p>
          <a:p>
            <a:pPr marL="158750" indent="0">
              <a:buNone/>
            </a:pPr>
            <a:r>
              <a:rPr lang="en-IE" dirty="0"/>
              <a:t>Digital Age of consent who knows what age you have to be before you can sign up to social media or online service providers. It is a constant balancing act. Out of curiosity how many feel 16 is the right age, how many feel 13 is.  </a:t>
            </a:r>
            <a:r>
              <a:rPr lang="en-IE" b="1" dirty="0"/>
              <a:t>Walking Debate</a:t>
            </a:r>
            <a:endParaRPr lang="en-IE" dirty="0"/>
          </a:p>
          <a:p>
            <a:endParaRPr lang="en-IE" dirty="0"/>
          </a:p>
          <a:p>
            <a:pPr marL="158750" indent="0">
              <a:buNone/>
            </a:pPr>
            <a:r>
              <a:rPr lang="en-US" dirty="0"/>
              <a:t>All children should be able to safely access ICTs and digital media, and be empowered to fully participate, express themselves, seek information and enjoy all the rights enshrined in the Convention on the Rights of the Child and its Optional Protocols without discrimination of any kind. States should address the risks posed by digital media and ICTs to the safety of children, including online harassment, sexual exploitation of children, access to violent and sexual content, grooming and self-generated sexual content, through holistic strategies that ensure the full enjoyment of their rights laid down under the Convention and its Optional Protocols. </a:t>
            </a:r>
          </a:p>
          <a:p>
            <a:endParaRPr lang="en-US" dirty="0"/>
          </a:p>
          <a:p>
            <a:r>
              <a:rPr lang="en-US" dirty="0"/>
              <a:t>States should thereby always ensure a balance promoting the opportunities provided by digital media and ICTs, and protecting children from harm. </a:t>
            </a:r>
          </a:p>
          <a:p>
            <a:r>
              <a:rPr lang="en-US" dirty="0"/>
              <a:t>In particular, States should: </a:t>
            </a:r>
          </a:p>
          <a:p>
            <a:r>
              <a:rPr lang="en-US" dirty="0"/>
              <a:t>(a) Develop and strengthen programmes aimed at preventing harm and tackling risks posed by digital media and ICTs, including by involving children, former victims, relevant NGOs and ICT and other relevant industries; </a:t>
            </a:r>
          </a:p>
          <a:p>
            <a:r>
              <a:rPr lang="en-US" dirty="0"/>
              <a:t>(b) Provide children with age-appropriate information regarding safety when using digital media and ICTs, so they can manage the risks and know where to go for help; </a:t>
            </a:r>
          </a:p>
          <a:p>
            <a:r>
              <a:rPr lang="en-US" dirty="0"/>
              <a:t>(c) Coordinate with the ICT industry so that it develops and puts in place adequate measures to protect children from violent and inappropriate material and other risks posed by digital media and ICTs to children; </a:t>
            </a:r>
          </a:p>
          <a:p>
            <a:r>
              <a:rPr lang="en-US" dirty="0"/>
              <a:t>(d) Further strengthen awareness-raising and education programmes for children on preventing and responding to risks when they use digital media and ICTs, with the involvement of children, including through the development of child-friendly information material; </a:t>
            </a:r>
          </a:p>
          <a:p>
            <a:r>
              <a:rPr lang="en-US" dirty="0"/>
              <a:t>(e) Provide adequate and continuous training for law enforcement personnel, members of the judiciary and professionals working with and for children with the aim to enhance their technical skills; </a:t>
            </a:r>
          </a:p>
          <a:p>
            <a:r>
              <a:rPr lang="en-US" dirty="0"/>
              <a:t>(f) Ensure accessible, safe, confidential, age-appropriate, child-friendly and effective reporting channels, such as child hotlines, for reporting violations of children’s rights in relation to digital media and ICTs; (g) Provide safe, child-friendly and confidential points of contact for children to report self-generated sexual content to a relevant authority; </a:t>
            </a:r>
          </a:p>
          <a:p>
            <a:r>
              <a:rPr lang="en-US" dirty="0"/>
              <a:t>(h) Provide fast and effective procedures for removal of prejudicial or harmful material involving children; </a:t>
            </a:r>
          </a:p>
          <a:p>
            <a:r>
              <a:rPr lang="en-US" dirty="0"/>
              <a:t>(</a:t>
            </a:r>
            <a:r>
              <a:rPr lang="en-US" dirty="0" err="1"/>
              <a:t>i</a:t>
            </a:r>
            <a:r>
              <a:rPr lang="en-US" dirty="0"/>
              <a:t>) Strengthen identification of victims as well as detection, investigation, prosecution and punishment of those responsible for any of the offences covered under the Convention and its Optional Protocols; </a:t>
            </a:r>
          </a:p>
          <a:p>
            <a:r>
              <a:rPr lang="en-US" dirty="0"/>
              <a:t>(j) Strengthen coordination between all actors and sectors in the protection system ensuring referral of cases and effective support to children victims; and </a:t>
            </a:r>
          </a:p>
          <a:p>
            <a:r>
              <a:rPr lang="en-US" dirty="0"/>
              <a:t>(k) Promote and facilitate international and regional coordination and collaboration to ensure effective enforcement of the applicable legal framework. </a:t>
            </a:r>
            <a:endParaRPr lang="en-IE" dirty="0"/>
          </a:p>
        </p:txBody>
      </p:sp>
    </p:spTree>
    <p:extLst>
      <p:ext uri="{BB962C8B-B14F-4D97-AF65-F5344CB8AC3E}">
        <p14:creationId xmlns:p14="http://schemas.microsoft.com/office/powerpoint/2010/main" val="98774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dirty="0"/>
              <a:t>Even though the Convention on the Rights of the Child was written before children were online, it still provides you with rights that protect your safety, privacy and participation rights online. The Convention on the Rights of the Child, this was a document written in 1989, providing all people under the age of 18 with a specific set of rights. These rights apply in all situations including online and it is the duty of governments and adults to ensure your rights are upheld.</a:t>
            </a:r>
          </a:p>
          <a:p>
            <a:pPr marL="158750" indent="0">
              <a:buNone/>
            </a:pPr>
            <a:endParaRPr lang="en-GB" dirty="0"/>
          </a:p>
          <a:p>
            <a:pPr marL="158750" indent="0">
              <a:buNone/>
            </a:pPr>
            <a:r>
              <a:rPr lang="en-GB" dirty="0"/>
              <a:t>In regard to the rights online, there are several key rights: the right to access the information (Article 13 and 17), to participate (Article 12), join groups online (Article 15), the right to privacy (article 16) and the right to be protected from online violence or abuse (Article 19). It is the responsibility of governments, parents, schools and other institutions to protect your rights. </a:t>
            </a:r>
          </a:p>
          <a:p>
            <a:pPr marL="158750" indent="0">
              <a:buNone/>
            </a:pPr>
            <a:endParaRPr lang="en-GB" sz="1100" b="0" i="0" u="none" strike="noStrike" cap="none" dirty="0">
              <a:solidFill>
                <a:srgbClr val="000000"/>
              </a:solidFill>
              <a:effectLst/>
              <a:latin typeface="Arial"/>
              <a:cs typeface="Arial"/>
              <a:sym typeface="Arial"/>
            </a:endParaRPr>
          </a:p>
          <a:p>
            <a:pPr marL="158750" indent="0">
              <a:buNone/>
            </a:pPr>
            <a:r>
              <a:rPr lang="en-GB" sz="1100" b="1" i="0" u="none" strike="noStrike" cap="none" dirty="0">
                <a:solidFill>
                  <a:srgbClr val="000000"/>
                </a:solidFill>
                <a:effectLst/>
                <a:latin typeface="Arial"/>
                <a:cs typeface="Arial"/>
                <a:sym typeface="Arial"/>
              </a:rPr>
              <a:t>Activity: Create an imaginary line in the room. On that line place A4 sheets of paper with the following ages 10 –12 - 13 – 14- 15- 16 -17- 18. Ask participants to line up behind the  age they feel is the right age for the following statements.  Once they have made their decision ask them if they would like to change having reflected on new information. </a:t>
            </a:r>
          </a:p>
          <a:p>
            <a:pPr marL="158750" indent="0">
              <a:buNone/>
            </a:pPr>
            <a:endParaRPr lang="en-GB" sz="1100" b="0" i="0" u="none" strike="noStrike" cap="none" dirty="0">
              <a:solidFill>
                <a:srgbClr val="000000"/>
              </a:solidFill>
              <a:effectLst/>
              <a:latin typeface="Arial"/>
              <a:cs typeface="Arial"/>
              <a:sym typeface="Arial"/>
            </a:endParaRPr>
          </a:p>
          <a:p>
            <a:r>
              <a:rPr lang="en-IE" sz="1100" b="0" i="0" u="none" strike="noStrike" cap="none" dirty="0">
                <a:solidFill>
                  <a:srgbClr val="000000"/>
                </a:solidFill>
                <a:effectLst/>
                <a:latin typeface="Arial"/>
                <a:ea typeface="Arial"/>
                <a:cs typeface="Arial"/>
                <a:sym typeface="Arial"/>
              </a:rPr>
              <a:t>Article 16 Privacy Rights: What age do your parents have a right to monitor your communications? </a:t>
            </a:r>
          </a:p>
          <a:p>
            <a:pPr lvl="1"/>
            <a:r>
              <a:rPr lang="en-IE" sz="1100" b="0" i="1" u="none" strike="noStrike" cap="none" dirty="0">
                <a:solidFill>
                  <a:srgbClr val="000000"/>
                </a:solidFill>
                <a:effectLst/>
                <a:latin typeface="Arial"/>
                <a:ea typeface="Arial"/>
                <a:cs typeface="Arial"/>
                <a:sym typeface="Arial"/>
              </a:rPr>
              <a:t>Ask participants to consider would they change their mind if they felt their child was being bullied online or was communicating with strangers?</a:t>
            </a:r>
          </a:p>
          <a:p>
            <a:r>
              <a:rPr lang="en-IE" sz="1100" b="0" i="0" u="none" strike="noStrike" cap="none" dirty="0">
                <a:solidFill>
                  <a:srgbClr val="000000"/>
                </a:solidFill>
                <a:effectLst/>
                <a:latin typeface="Arial"/>
                <a:ea typeface="Arial"/>
                <a:cs typeface="Arial"/>
                <a:sym typeface="Arial"/>
              </a:rPr>
              <a:t>Article 15 Joining Groups: What age should you be allowed to determine what groups you can join online?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IE" sz="1100" b="0" i="1" u="none" strike="noStrike" cap="none" dirty="0">
                <a:solidFill>
                  <a:srgbClr val="000000"/>
                </a:solidFill>
                <a:effectLst/>
                <a:latin typeface="Arial"/>
                <a:ea typeface="Arial"/>
                <a:cs typeface="Arial"/>
                <a:sym typeface="Arial"/>
              </a:rPr>
              <a:t>Ask participants to consider would they change their mind if they were a member of the LGBTQ+ community and they needed support but could not get it from their parents? </a:t>
            </a:r>
          </a:p>
          <a:p>
            <a:r>
              <a:rPr lang="en-IE" sz="1100" b="0" i="0" u="none" strike="noStrike" cap="none" dirty="0">
                <a:solidFill>
                  <a:srgbClr val="000000"/>
                </a:solidFill>
                <a:effectLst/>
                <a:latin typeface="Arial"/>
                <a:ea typeface="Arial"/>
                <a:cs typeface="Arial"/>
                <a:sym typeface="Arial"/>
              </a:rPr>
              <a:t>Article 17 Safety: What age should caregivers be allowed to restrict access to certain sites?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IE" sz="1100" b="0" i="1" u="none" strike="noStrike" cap="none" dirty="0">
                <a:solidFill>
                  <a:srgbClr val="000000"/>
                </a:solidFill>
                <a:effectLst/>
                <a:latin typeface="Arial"/>
                <a:ea typeface="Arial"/>
                <a:cs typeface="Arial"/>
                <a:sym typeface="Arial"/>
              </a:rPr>
              <a:t>Ask participants to consider would they change their mind if they felt their child was watching porn?</a:t>
            </a:r>
            <a:endParaRPr lang="en-IE" sz="1100" b="0" i="0" u="none" strike="noStrike" cap="none" dirty="0">
              <a:solidFill>
                <a:srgbClr val="000000"/>
              </a:solidFill>
              <a:effectLst/>
              <a:latin typeface="Arial"/>
              <a:ea typeface="Arial"/>
              <a:cs typeface="Arial"/>
              <a:sym typeface="Arial"/>
            </a:endParaRPr>
          </a:p>
          <a:p>
            <a:r>
              <a:rPr lang="en-IE" sz="1100" b="0" i="0" u="none" strike="noStrike" cap="none" dirty="0">
                <a:solidFill>
                  <a:srgbClr val="000000"/>
                </a:solidFill>
                <a:effectLst/>
                <a:latin typeface="Arial"/>
                <a:ea typeface="Arial"/>
                <a:cs typeface="Arial"/>
                <a:sym typeface="Arial"/>
              </a:rPr>
              <a:t>Article 12 Participation: What age should your caregivers be able to ban your access to online communications?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IE" sz="1100" b="0" i="1" u="none" strike="noStrike" cap="none" dirty="0">
                <a:solidFill>
                  <a:srgbClr val="000000"/>
                </a:solidFill>
                <a:effectLst/>
                <a:latin typeface="Arial"/>
                <a:ea typeface="Arial"/>
                <a:cs typeface="Arial"/>
                <a:sym typeface="Arial"/>
              </a:rPr>
              <a:t>Ask participants to consider would they change their mind if they felt their child had bullied someone online?</a:t>
            </a:r>
          </a:p>
          <a:p>
            <a:endParaRPr lang="en-IE" sz="1100" b="0" i="0" u="none" strike="noStrike" cap="none" dirty="0">
              <a:solidFill>
                <a:srgbClr val="000000"/>
              </a:solidFill>
              <a:effectLst/>
              <a:latin typeface="Arial"/>
              <a:ea typeface="Arial"/>
              <a:cs typeface="Arial"/>
              <a:sym typeface="Arial"/>
            </a:endParaRPr>
          </a:p>
          <a:p>
            <a:pPr marL="158750" indent="0">
              <a:buNone/>
            </a:pPr>
            <a:r>
              <a:rPr lang="en-US" dirty="0"/>
              <a:t>Sometimes finding this balance can be challenging</a:t>
            </a:r>
          </a:p>
          <a:p>
            <a:pPr marL="158750" indent="0">
              <a:buNone/>
            </a:pPr>
            <a:endParaRPr lang="en-US" dirty="0"/>
          </a:p>
          <a:p>
            <a:pPr marL="158750" indent="0">
              <a:buNone/>
            </a:pPr>
            <a:r>
              <a:rPr lang="en-US" dirty="0"/>
              <a:t>Article 12 ensures that you have the right to </a:t>
            </a:r>
            <a:r>
              <a:rPr lang="en-GB" sz="1100" b="0" i="0" u="none" strike="noStrike" cap="none" dirty="0">
                <a:solidFill>
                  <a:srgbClr val="000000"/>
                </a:solidFill>
                <a:effectLst/>
                <a:latin typeface="Arial"/>
                <a:ea typeface="Arial"/>
                <a:cs typeface="Arial"/>
                <a:sym typeface="Arial"/>
              </a:rPr>
              <a:t>involvement in decisions and actions that affect you and those views  must be taken into account and given due weight in accordance with the age and maturity of the child.</a:t>
            </a:r>
            <a:r>
              <a:rPr lang="en-US" sz="1100" b="0" i="0" u="none" strike="noStrike" cap="none" dirty="0">
                <a:solidFill>
                  <a:srgbClr val="000000"/>
                </a:solidFill>
                <a:effectLst/>
                <a:latin typeface="Arial"/>
                <a:ea typeface="Arial"/>
                <a:cs typeface="Arial"/>
                <a:sym typeface="Arial"/>
              </a:rPr>
              <a:t>  Governments and caregivers must balance decisions and make them based on ens</a:t>
            </a:r>
            <a:r>
              <a:rPr lang="en-US" dirty="0"/>
              <a:t>uring Article 3 Your Best Interests are put first. </a:t>
            </a:r>
          </a:p>
          <a:p>
            <a:pPr marL="158750" indent="0">
              <a:buNone/>
            </a:pPr>
            <a:endParaRPr lang="en-US" dirty="0"/>
          </a:p>
          <a:p>
            <a:pPr marL="158750" indent="0">
              <a:buNone/>
            </a:pPr>
            <a:r>
              <a:rPr lang="en-US" dirty="0"/>
              <a:t>This is an ongoing debate across the world. The Irish government recently increased the digital age of consent to 16. The Committee on the Rights of the Child is currently producing a General Comment (this is a clarifying statement on how to interpret or implement certain rights within a human rights treaty) on Digital Rights. Ireland made this submission to it. </a:t>
            </a:r>
          </a:p>
          <a:p>
            <a:pPr marL="158750" indent="0">
              <a:buNone/>
            </a:pPr>
            <a:endParaRPr lang="en-US" dirty="0"/>
          </a:p>
          <a:p>
            <a:pPr marL="158750" indent="0">
              <a:buNone/>
            </a:pPr>
            <a:endParaRPr lang="en-US" dirty="0"/>
          </a:p>
          <a:p>
            <a:pPr marL="158750" indent="0">
              <a:buNone/>
            </a:pPr>
            <a:r>
              <a:rPr lang="en-US" dirty="0"/>
              <a:t>Rights related to this issue include: </a:t>
            </a:r>
          </a:p>
          <a:p>
            <a:r>
              <a:rPr lang="en-US" sz="1100" b="0" i="0" u="none" strike="noStrike" cap="none" dirty="0">
                <a:solidFill>
                  <a:srgbClr val="000000"/>
                </a:solidFill>
                <a:effectLst/>
                <a:latin typeface="Arial"/>
                <a:ea typeface="Arial"/>
                <a:cs typeface="Arial"/>
                <a:sym typeface="Arial"/>
              </a:rPr>
              <a:t>Children’s right to be treated equally and fairly (Article 2),</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have their ‘best interests’ taken into consideration (Article 3),</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reach their full potential and to develop their talents and abilities, including through education (Articles 6, 28 and 29),</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be involved in decisions that are made about them and to express themselves freely (Article 12),</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share information and ideas unless it harms or offends other people (Article 13),</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choose their own religion and beliefs, and to join or set up groups, as long as it isn’t harmful to others (Article 15),</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privacy (Article 16),</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get information that is important for their well-being, and to be protected from harmful information (Article 17),</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feel safe and cared for, and to be protected from violence (Articles 19, 34 and 36)</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access health services (Article 24), and</a:t>
            </a:r>
            <a:endParaRPr lang="en-US" sz="1100" b="0" i="0" u="none" strike="noStrike" cap="none" dirty="0">
              <a:solidFill>
                <a:srgbClr val="000000"/>
              </a:solidFill>
              <a:effectLst/>
              <a:latin typeface="Arial"/>
              <a:ea typeface="Arial"/>
              <a:cs typeface="Arial"/>
            </a:endParaRPr>
          </a:p>
          <a:p>
            <a:r>
              <a:rPr lang="en-US" sz="1100" b="0" i="0" u="none" strike="noStrike" cap="none" dirty="0">
                <a:solidFill>
                  <a:srgbClr val="000000"/>
                </a:solidFill>
                <a:effectLst/>
                <a:latin typeface="Arial"/>
                <a:ea typeface="Arial"/>
                <a:cs typeface="Arial"/>
                <a:sym typeface="Arial"/>
              </a:rPr>
              <a:t>Children’s right to play and to take part in cultural life and the arts (Article 31).</a:t>
            </a:r>
            <a:endParaRPr lang="en-US" sz="1100" b="0" i="0" u="none" strike="noStrike" cap="none" dirty="0">
              <a:solidFill>
                <a:srgbClr val="000000"/>
              </a:solidFill>
              <a:effectLst/>
              <a:latin typeface="Arial"/>
              <a:ea typeface="Arial"/>
              <a:cs typeface="Arial"/>
            </a:endParaRPr>
          </a:p>
          <a:p>
            <a:endParaRPr lang="en-US" sz="1100" b="0" i="0" u="none" strike="noStrike" cap="none" dirty="0">
              <a:solidFill>
                <a:srgbClr val="000000"/>
              </a:solidFill>
              <a:effectLst/>
              <a:latin typeface="Arial"/>
              <a:ea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411244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the following video and conclude the activity with any final thoughts.</a:t>
            </a:r>
          </a:p>
          <a:p>
            <a:r>
              <a:rPr lang="en-GB" sz="1100" b="1" i="0" u="none" strike="noStrike" cap="none" dirty="0">
                <a:solidFill>
                  <a:srgbClr val="000000"/>
                </a:solidFill>
                <a:effectLst/>
                <a:latin typeface="Arial"/>
                <a:ea typeface="Arial"/>
                <a:cs typeface="Arial"/>
                <a:sym typeface="Arial"/>
              </a:rPr>
              <a:t>Video: </a:t>
            </a:r>
            <a:r>
              <a:rPr lang="en-GB" b="1" dirty="0"/>
              <a:t>Growing Up Online 2:30</a:t>
            </a:r>
            <a:endParaRPr lang="en-GB" dirty="0"/>
          </a:p>
          <a:p>
            <a:endParaRPr lang="en-IE" dirty="0"/>
          </a:p>
        </p:txBody>
      </p:sp>
    </p:spTree>
    <p:extLst>
      <p:ext uri="{BB962C8B-B14F-4D97-AF65-F5344CB8AC3E}">
        <p14:creationId xmlns:p14="http://schemas.microsoft.com/office/powerpoint/2010/main" val="374814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4 minutes</a:t>
            </a:r>
          </a:p>
          <a:p>
            <a:pPr marL="158750" indent="0">
              <a:buNone/>
            </a:pPr>
            <a:endParaRPr lang="en-US" sz="1100" b="0" i="0" u="none" strike="noStrike" cap="none" dirty="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Digital agency is the autonomy you have over what you learn, spend time on and put online</a:t>
            </a:r>
            <a:endParaRPr lang="en-US" sz="1400" b="1" i="0" u="none" strike="noStrike" cap="none" dirty="0">
              <a:solidFill>
                <a:srgbClr val="000000"/>
              </a:solidFill>
              <a:latin typeface="Arial"/>
              <a:ea typeface="Arial"/>
              <a:cs typeface="Arial"/>
              <a:sym typeface="Arial"/>
            </a:endParaRPr>
          </a:p>
          <a:p>
            <a:pPr>
              <a:buNone/>
            </a:pPr>
            <a:endParaRPr lang="en-US" sz="1100" b="1"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Understanding our digital agency is key to unlocking the potential of our online world.  To be influential in the issues you want to see change, you have to understand how you use the internet.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Digital Footprint - Understanding what information is left behind, knowing your online identity.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Online Identity - Social media gives us a chance to choose how we present ourselves to the world. We can snap and share a pic in the moment or carefully stage photos and select only the ones we think are best. When students reflect on these choices, they can better understand the self they are presenting and the self they aim to be.</a:t>
            </a:r>
            <a:endParaRPr lang="en-US" dirty="0"/>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Digital Bubbles - Who influences your thinking and is it broad or informative enough to understand an issue fully.  </a:t>
            </a:r>
          </a:p>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70400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The aim of this activity is to evaluate your online skills </a:t>
            </a:r>
            <a:endParaRPr lang="en-GB" dirty="0"/>
          </a:p>
          <a:p>
            <a:pPr marL="158750" indent="0">
              <a:buNone/>
            </a:pPr>
            <a:r>
              <a:rPr lang="en-GB" sz="1100" b="1" i="0" u="none" strike="noStrike" cap="none" dirty="0">
                <a:solidFill>
                  <a:srgbClr val="000000"/>
                </a:solidFill>
                <a:effectLst/>
                <a:latin typeface="Arial"/>
                <a:ea typeface="Arial"/>
                <a:cs typeface="Arial"/>
                <a:sym typeface="Arial"/>
              </a:rPr>
              <a:t>Activity: Heads Up </a:t>
            </a:r>
            <a:r>
              <a:rPr lang="en-GB" sz="1100" b="0" i="0" u="none" strike="noStrike" cap="none" dirty="0">
                <a:solidFill>
                  <a:srgbClr val="000000"/>
                </a:solidFill>
                <a:effectLst/>
                <a:latin typeface="Arial"/>
                <a:ea typeface="Arial"/>
                <a:cs typeface="Arial"/>
                <a:sym typeface="Arial"/>
              </a:rPr>
              <a:t>Download the following list of the top people on social media, Twitter, Instagram</a:t>
            </a:r>
            <a:endParaRPr lang="en-GB" dirty="0"/>
          </a:p>
          <a:p>
            <a:pPr marL="158750" indent="0">
              <a:buNone/>
            </a:pPr>
            <a:r>
              <a:rPr lang="en-GB" b="1" dirty="0"/>
              <a:t>Step 1: </a:t>
            </a:r>
            <a:r>
              <a:rPr lang="en-GB" dirty="0"/>
              <a:t>Download the worksheets for this activity. Print the names, number of followers and description of the most influential social media accounts (those with the most followers) on labels or write them </a:t>
            </a:r>
            <a:r>
              <a:rPr lang="en-GB" dirty="0" err="1"/>
              <a:t>Postits</a:t>
            </a:r>
            <a:r>
              <a:rPr lang="en-GB" dirty="0"/>
              <a:t>.</a:t>
            </a:r>
          </a:p>
          <a:p>
            <a:pPr marL="158750" indent="0">
              <a:buNone/>
            </a:pPr>
            <a:r>
              <a:rPr lang="en-GB" b="1" dirty="0"/>
              <a:t>Step 2:</a:t>
            </a:r>
            <a:r>
              <a:rPr lang="en-GB" dirty="0"/>
              <a:t> Hand out a label to each participant, ask them to partner with someone and each person is to place a sticker on the other person's forehead. The aim is to then take turns guessing who you are. </a:t>
            </a:r>
          </a:p>
          <a:p>
            <a:pPr marL="158750" indent="0">
              <a:buNone/>
            </a:pPr>
            <a:r>
              <a:rPr lang="en-GB" b="1" dirty="0"/>
              <a:t>Step 3: </a:t>
            </a:r>
            <a:r>
              <a:rPr lang="en-GB" dirty="0"/>
              <a:t>When the game is over, explain to participants that these are the most followed online accounts on social media.  Ask the group to get out a sheet of paper and answer the following questions:</a:t>
            </a:r>
          </a:p>
          <a:p>
            <a:pPr>
              <a:buFont typeface="+mj-lt"/>
              <a:buAutoNum type="arabicPeriod"/>
            </a:pPr>
            <a:r>
              <a:rPr lang="en-GB" dirty="0"/>
              <a:t>Where is your person from? Is this country particularly influential/dominant on the internet?</a:t>
            </a:r>
          </a:p>
          <a:p>
            <a:pPr>
              <a:buFont typeface="+mj-lt"/>
              <a:buAutoNum type="arabicPeriod"/>
            </a:pPr>
            <a:r>
              <a:rPr lang="en-GB" dirty="0"/>
              <a:t>What is their field of work? Does this line of work give them authority or the right to be so influential online?</a:t>
            </a:r>
          </a:p>
          <a:p>
            <a:pPr>
              <a:buFont typeface="+mj-lt"/>
              <a:buAutoNum type="arabicPeriod"/>
            </a:pPr>
            <a:r>
              <a:rPr lang="en-GB" dirty="0"/>
              <a:t>Who are their followers, who are they influencing/representing? In your mind describe the likely person who follows them and why?</a:t>
            </a:r>
          </a:p>
          <a:p>
            <a:pPr>
              <a:buFont typeface="+mj-lt"/>
              <a:buAutoNum type="arabicPeriod"/>
            </a:pPr>
            <a:r>
              <a:rPr lang="en-GB" dirty="0"/>
              <a:t>Do they write their own tweets or do they hire someone to do it for them? Who then is doing the influencing and why? </a:t>
            </a:r>
          </a:p>
          <a:p>
            <a:pPr>
              <a:buFont typeface="+mj-lt"/>
              <a:buAutoNum type="arabicPeriod"/>
            </a:pPr>
            <a:r>
              <a:rPr lang="en-GB" dirty="0"/>
              <a:t>Who do they not represent? Describe in your mind who does not follow them. Would they be decision-makers or powerful people in the world?</a:t>
            </a:r>
          </a:p>
          <a:p>
            <a:pPr>
              <a:buFont typeface="+mj-lt"/>
              <a:buAutoNum type="arabicPeriod"/>
            </a:pPr>
            <a:r>
              <a:rPr lang="en-GB" dirty="0"/>
              <a:t>What is their purpose on twitter? What do they Tweet about</a:t>
            </a:r>
          </a:p>
          <a:p>
            <a:pPr>
              <a:buFont typeface="+mj-lt"/>
              <a:buAutoNum type="arabicPeriod"/>
            </a:pPr>
            <a:r>
              <a:rPr lang="en-GB" dirty="0"/>
              <a:t>What do they stand for or represent? Do people pay attention to their opinions, does this give them power. Are their opinions well informed? </a:t>
            </a:r>
          </a:p>
          <a:p>
            <a:pPr>
              <a:buFont typeface="+mj-lt"/>
              <a:buAutoNum type="arabicPeriod"/>
            </a:pPr>
            <a:r>
              <a:rPr lang="en-GB" dirty="0"/>
              <a:t>Do they talk about global issues? Are their opinions well informed? Are they experts in these issues? </a:t>
            </a:r>
          </a:p>
          <a:p>
            <a:pPr>
              <a:buFont typeface="+mj-lt"/>
              <a:buAutoNum type="arabicPeriod"/>
            </a:pPr>
            <a:r>
              <a:rPr lang="en-GB" dirty="0"/>
              <a:t>Do they influence you?</a:t>
            </a:r>
          </a:p>
          <a:p>
            <a:pPr>
              <a:buFont typeface="+mj-lt"/>
              <a:buAutoNum type="arabicPeriod"/>
            </a:pPr>
            <a:r>
              <a:rPr lang="en-GB" dirty="0"/>
              <a:t>Who else do you think is on the top list and do they follow any of them?</a:t>
            </a:r>
          </a:p>
          <a:p>
            <a:pPr marL="158750" indent="0">
              <a:buNone/>
            </a:pPr>
            <a:r>
              <a:rPr lang="en-GB" sz="1100" b="1" i="0" u="none" strike="noStrike" cap="none" dirty="0">
                <a:solidFill>
                  <a:srgbClr val="000000"/>
                </a:solidFill>
                <a:effectLst/>
                <a:latin typeface="Arial"/>
                <a:ea typeface="Arial"/>
                <a:cs typeface="Arial"/>
                <a:sym typeface="Arial"/>
              </a:rPr>
              <a:t>Feedback: </a:t>
            </a:r>
            <a:r>
              <a:rPr lang="en-GB" sz="1100" b="0" i="0" u="none" strike="noStrike" cap="none" dirty="0">
                <a:solidFill>
                  <a:srgbClr val="000000"/>
                </a:solidFill>
                <a:effectLst/>
                <a:latin typeface="Arial"/>
                <a:ea typeface="Arial"/>
                <a:cs typeface="Arial"/>
                <a:sym typeface="Arial"/>
              </a:rPr>
              <a:t>Ask for and feedback or thoughts to be shared with the wider group. </a:t>
            </a:r>
            <a:endParaRPr lang="en-GB" dirty="0"/>
          </a:p>
          <a:p>
            <a:pPr marL="158750" indent="0">
              <a:buNone/>
            </a:pPr>
            <a:r>
              <a:rPr lang="en-GB" sz="1100" b="1" i="0" u="none" strike="noStrike" cap="none" dirty="0">
                <a:solidFill>
                  <a:srgbClr val="000000"/>
                </a:solidFill>
                <a:effectLst/>
                <a:latin typeface="Arial"/>
                <a:ea typeface="Arial"/>
                <a:cs typeface="Arial"/>
                <a:sym typeface="Arial"/>
              </a:rPr>
              <a:t>Discussion: </a:t>
            </a:r>
            <a:r>
              <a:rPr lang="en-GB" sz="1100" b="0" i="0" u="none" strike="noStrike" cap="none" dirty="0">
                <a:solidFill>
                  <a:srgbClr val="000000"/>
                </a:solidFill>
                <a:effectLst/>
                <a:latin typeface="Arial"/>
                <a:ea typeface="Arial"/>
                <a:cs typeface="Arial"/>
                <a:sym typeface="Arial"/>
              </a:rPr>
              <a:t>Most people in Ireland go online every day. It is an ordinary part of our everyday lives and yet the internet gives us all extraordinary powers to engage with the world. It allows us to connect, communicate, share and access information with millions of people all around the world, all within a matter of seconds. Understanding how we use that power is crucial to developing our digital skills. This starts with learning to apply life skills, like empathy, critical thinking, cooperation, curiosity to our online interactions.  These skills can help you spot fake news, avoid trolls, act responsibly, manage your online persona and determine who or what influences you online and why.  Ask the participants to </a:t>
            </a:r>
            <a:r>
              <a:rPr lang="en-GB" dirty="0"/>
              <a:t>rate and record their digital skills on a scale from 1-100? </a:t>
            </a:r>
          </a:p>
          <a:p>
            <a:pPr algn="l"/>
            <a:endParaRPr lang="en-IE" dirty="0"/>
          </a:p>
        </p:txBody>
      </p:sp>
    </p:spTree>
    <p:extLst>
      <p:ext uri="{BB962C8B-B14F-4D97-AF65-F5344CB8AC3E}">
        <p14:creationId xmlns:p14="http://schemas.microsoft.com/office/powerpoint/2010/main" val="1992381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0" lvl="1" indent="0">
              <a:buNone/>
            </a:pPr>
            <a:r>
              <a:rPr lang="en-IE" dirty="0"/>
              <a:t>As discussed under the UNCRC you provided with rights to enjoy and participate online and in the digital world. You also know that you have your own digital agency and can make choice about how you engage online.</a:t>
            </a:r>
          </a:p>
          <a:p>
            <a:pPr marL="615950" lvl="1" indent="0">
              <a:buNone/>
            </a:pPr>
            <a:endParaRPr lang="en-IE" dirty="0"/>
          </a:p>
          <a:p>
            <a:pPr marL="615950" lvl="1" indent="0">
              <a:buNone/>
            </a:pPr>
            <a:r>
              <a:rPr lang="en-IE" dirty="0"/>
              <a:t>Digital skills provide you with the tools to use the internet effectively and safely.</a:t>
            </a:r>
          </a:p>
          <a:p>
            <a:pPr lvl="1"/>
            <a:endParaRPr lang="en-IE" dirty="0"/>
          </a:p>
        </p:txBody>
      </p:sp>
    </p:spTree>
    <p:extLst>
      <p:ext uri="{BB962C8B-B14F-4D97-AF65-F5344CB8AC3E}">
        <p14:creationId xmlns:p14="http://schemas.microsoft.com/office/powerpoint/2010/main" val="4070143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AEF4-52C2-49C4-AC85-843FE50AC8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291A57AC-47F1-40C6-B86A-5E499CAC1AE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9" name="Date Placeholder 8">
            <a:extLst>
              <a:ext uri="{FF2B5EF4-FFF2-40B4-BE49-F238E27FC236}">
                <a16:creationId xmlns:a16="http://schemas.microsoft.com/office/drawing/2014/main" id="{107431C2-62B6-4B40-B32D-659241472DE9}"/>
              </a:ext>
            </a:extLst>
          </p:cNvPr>
          <p:cNvSpPr>
            <a:spLocks noGrp="1"/>
          </p:cNvSpPr>
          <p:nvPr>
            <p:ph type="dt" sz="half" idx="10"/>
          </p:nvPr>
        </p:nvSpPr>
        <p:spPr/>
        <p:txBody>
          <a:bodyPr/>
          <a:lstStyle/>
          <a:p>
            <a:fld id="{E31D58C3-6A20-4B7F-941B-17E6611043DB}" type="datetimeFigureOut">
              <a:rPr lang="en-IE" smtClean="0"/>
              <a:t>23/07/2020</a:t>
            </a:fld>
            <a:endParaRPr lang="en-IE"/>
          </a:p>
        </p:txBody>
      </p:sp>
      <p:sp>
        <p:nvSpPr>
          <p:cNvPr id="10" name="Footer Placeholder 9">
            <a:extLst>
              <a:ext uri="{FF2B5EF4-FFF2-40B4-BE49-F238E27FC236}">
                <a16:creationId xmlns:a16="http://schemas.microsoft.com/office/drawing/2014/main" id="{593B9E00-A46A-4F30-8737-9317F5365644}"/>
              </a:ext>
            </a:extLst>
          </p:cNvPr>
          <p:cNvSpPr>
            <a:spLocks noGrp="1"/>
          </p:cNvSpPr>
          <p:nvPr>
            <p:ph type="ftr" sz="quarter" idx="11"/>
          </p:nvPr>
        </p:nvSpPr>
        <p:spPr>
          <a:xfrm>
            <a:off x="3028950" y="4600575"/>
            <a:ext cx="3086100" cy="440532"/>
          </a:xfrm>
        </p:spPr>
        <p:txBody>
          <a:bodyPr/>
          <a:lstStyle/>
          <a:p>
            <a:endParaRPr lang="en-IE"/>
          </a:p>
        </p:txBody>
      </p:sp>
      <p:sp>
        <p:nvSpPr>
          <p:cNvPr id="11" name="Slide Number Placeholder 10">
            <a:extLst>
              <a:ext uri="{FF2B5EF4-FFF2-40B4-BE49-F238E27FC236}">
                <a16:creationId xmlns:a16="http://schemas.microsoft.com/office/drawing/2014/main" id="{5F3D8009-17A3-4EB2-A687-703C983473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2" name="Picture 11">
            <a:extLst>
              <a:ext uri="{FF2B5EF4-FFF2-40B4-BE49-F238E27FC236}">
                <a16:creationId xmlns:a16="http://schemas.microsoft.com/office/drawing/2014/main" id="{7E92F5FF-B4C0-42D0-A803-84002FC45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7950" y="4405077"/>
            <a:ext cx="2321719" cy="499108"/>
          </a:xfrm>
          <a:prstGeom prst="rect">
            <a:avLst/>
          </a:prstGeom>
        </p:spPr>
      </p:pic>
    </p:spTree>
    <p:extLst>
      <p:ext uri="{BB962C8B-B14F-4D97-AF65-F5344CB8AC3E}">
        <p14:creationId xmlns:p14="http://schemas.microsoft.com/office/powerpoint/2010/main" val="7155696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E1E4-372F-4700-8493-84DE30081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8B8CF-B18F-4F60-99F1-C98B4915DE3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IE"/>
          </a:p>
        </p:txBody>
      </p:sp>
      <p:sp>
        <p:nvSpPr>
          <p:cNvPr id="4" name="Text Placeholder 3">
            <a:extLst>
              <a:ext uri="{FF2B5EF4-FFF2-40B4-BE49-F238E27FC236}">
                <a16:creationId xmlns:a16="http://schemas.microsoft.com/office/drawing/2014/main" id="{FD290549-C66F-4675-9224-4524CCD127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0D1992F-268F-44E8-A84B-360CBC435881}"/>
              </a:ext>
            </a:extLst>
          </p:cNvPr>
          <p:cNvSpPr>
            <a:spLocks noGrp="1"/>
          </p:cNvSpPr>
          <p:nvPr>
            <p:ph type="dt" sz="half" idx="10"/>
          </p:nvPr>
        </p:nvSpPr>
        <p:spPr/>
        <p:txBody>
          <a:bodyPr/>
          <a:lstStyle/>
          <a:p>
            <a:fld id="{C9CAD897-D46E-4AD2-BD9B-49DD3E640873}" type="datetimeFigureOut">
              <a:rPr lang="en-US" smtClean="0"/>
              <a:t>7/23/2020</a:t>
            </a:fld>
            <a:endParaRPr lang="en-US"/>
          </a:p>
        </p:txBody>
      </p:sp>
      <p:sp>
        <p:nvSpPr>
          <p:cNvPr id="6" name="Footer Placeholder 5">
            <a:extLst>
              <a:ext uri="{FF2B5EF4-FFF2-40B4-BE49-F238E27FC236}">
                <a16:creationId xmlns:a16="http://schemas.microsoft.com/office/drawing/2014/main" id="{DDC87312-8061-42EF-86C3-5C7EB9B85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0EB8-9607-4DDB-BB26-B06A0C6520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F1D5AF9-E43F-47D9-A04F-05A54CC87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2246138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F485-088C-4115-910F-ABD2D0DF603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AF59405-7295-4186-8B6D-F05B44DA8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F221EF-8C66-4A5B-9FDD-3C7F0E1758E5}"/>
              </a:ext>
            </a:extLst>
          </p:cNvPr>
          <p:cNvSpPr>
            <a:spLocks noGrp="1"/>
          </p:cNvSpPr>
          <p:nvPr>
            <p:ph type="dt" sz="half" idx="10"/>
          </p:nvPr>
        </p:nvSpPr>
        <p:spPr/>
        <p:txBody>
          <a:bodyPr/>
          <a:lstStyle/>
          <a:p>
            <a:fld id="{2E2D6473-DF6D-4702-B328-E0DD40540A4E}" type="datetimeFigureOut">
              <a:rPr lang="en-US" smtClean="0"/>
              <a:t>7/23/2020</a:t>
            </a:fld>
            <a:endParaRPr lang="en-US"/>
          </a:p>
        </p:txBody>
      </p:sp>
      <p:sp>
        <p:nvSpPr>
          <p:cNvPr id="5" name="Footer Placeholder 4">
            <a:extLst>
              <a:ext uri="{FF2B5EF4-FFF2-40B4-BE49-F238E27FC236}">
                <a16:creationId xmlns:a16="http://schemas.microsoft.com/office/drawing/2014/main" id="{EF734C08-8AB2-44BB-87CB-451FA3A29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A9E23-F043-4A74-A3B3-A00902614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07074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F944A-E917-49EA-B1A6-07D5F82A0C8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C31936-8EBB-463F-AE68-263387A3CAD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3C4D16-6288-4612-908C-46748DC45E4C}"/>
              </a:ext>
            </a:extLst>
          </p:cNvPr>
          <p:cNvSpPr>
            <a:spLocks noGrp="1"/>
          </p:cNvSpPr>
          <p:nvPr>
            <p:ph type="dt" sz="half" idx="10"/>
          </p:nvPr>
        </p:nvSpPr>
        <p:spPr/>
        <p:txBody>
          <a:bodyPr/>
          <a:lstStyle/>
          <a:p>
            <a:fld id="{E26F7E3A-B166-407D-9866-32884E7D5B37}" type="datetimeFigureOut">
              <a:rPr lang="en-US" smtClean="0"/>
              <a:t>7/23/2020</a:t>
            </a:fld>
            <a:endParaRPr lang="en-US"/>
          </a:p>
        </p:txBody>
      </p:sp>
      <p:sp>
        <p:nvSpPr>
          <p:cNvPr id="5" name="Footer Placeholder 4">
            <a:extLst>
              <a:ext uri="{FF2B5EF4-FFF2-40B4-BE49-F238E27FC236}">
                <a16:creationId xmlns:a16="http://schemas.microsoft.com/office/drawing/2014/main" id="{108FB3DA-A1B1-46D9-A858-8184CB127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55968-9CD7-47C1-B904-E03658FD26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98302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D5556B08-C387-48FF-BFB5-27DA865A5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052" y="4366492"/>
            <a:ext cx="2321719" cy="499108"/>
          </a:xfrm>
          <a:prstGeom prst="rect">
            <a:avLst/>
          </a:prstGeom>
        </p:spPr>
      </p:pic>
    </p:spTree>
    <p:extLst>
      <p:ext uri="{BB962C8B-B14F-4D97-AF65-F5344CB8AC3E}">
        <p14:creationId xmlns:p14="http://schemas.microsoft.com/office/powerpoint/2010/main" val="209557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31D58C3-6A20-4B7F-941B-17E6611043DB}" type="datetimeFigureOut">
              <a:rPr lang="en-IE" smtClean="0"/>
              <a:t>23/07/2020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89A18671-50AC-4E8E-AD27-2FB2BEF0C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7951" y="4405077"/>
            <a:ext cx="2321719" cy="499108"/>
          </a:xfrm>
          <a:prstGeom prst="rect">
            <a:avLst/>
          </a:prstGeom>
        </p:spPr>
      </p:pic>
    </p:spTree>
    <p:extLst>
      <p:ext uri="{BB962C8B-B14F-4D97-AF65-F5344CB8AC3E}">
        <p14:creationId xmlns:p14="http://schemas.microsoft.com/office/powerpoint/2010/main" val="4292783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EDB61AA2-9503-4FE1-B24B-067B8626FE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285471003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3442098"/>
            <a:ext cx="7886700" cy="1125140"/>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2AADFB62-1D24-46D2-82D6-3C6D55727B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424892643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720BC4EA-2CD0-4569-8D5E-7F3377C88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47971993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7/23/2020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A58AEF0F-A863-48CB-B170-549655E3C8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220485510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7/23/2020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3DD22BF8-4096-4973-B0D9-3402F68FE2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383119470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C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C10F-D180-4E7A-8261-835AA65AD4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6D0A58-ED1C-4999-81D6-7E9D73D37111}"/>
              </a:ext>
            </a:extLst>
          </p:cNvPr>
          <p:cNvSpPr>
            <a:spLocks noGrp="1"/>
          </p:cNvSpPr>
          <p:nvPr>
            <p:ph type="dt" sz="half" idx="10"/>
          </p:nvPr>
        </p:nvSpPr>
        <p:spPr/>
        <p:txBody>
          <a:bodyPr/>
          <a:lstStyle/>
          <a:p>
            <a:fld id="{E31D58C3-6A20-4B7F-941B-17E6611043DB}" type="datetimeFigureOut">
              <a:rPr lang="en-IE" smtClean="0"/>
              <a:t>23/07/2020</a:t>
            </a:fld>
            <a:endParaRPr lang="en-IE"/>
          </a:p>
        </p:txBody>
      </p:sp>
      <p:sp>
        <p:nvSpPr>
          <p:cNvPr id="4" name="Footer Placeholder 3">
            <a:extLst>
              <a:ext uri="{FF2B5EF4-FFF2-40B4-BE49-F238E27FC236}">
                <a16:creationId xmlns:a16="http://schemas.microsoft.com/office/drawing/2014/main" id="{C7F5AA18-2E0C-4532-9741-EFD59417F93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22487C0-B77D-46B1-9CD6-2ABB19D0BB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43062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7/23/2020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A1FA293C-B1DF-4C06-9D7D-364D5A5C94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1" y="4405077"/>
            <a:ext cx="2321719" cy="499108"/>
          </a:xfrm>
          <a:prstGeom prst="rect">
            <a:avLst/>
          </a:prstGeom>
        </p:spPr>
      </p:pic>
    </p:spTree>
    <p:extLst>
      <p:ext uri="{BB962C8B-B14F-4D97-AF65-F5344CB8AC3E}">
        <p14:creationId xmlns:p14="http://schemas.microsoft.com/office/powerpoint/2010/main" val="1328555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172397B8-3E7E-4D2F-96E7-228B5D22A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38211125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1"/>
            <a:ext cx="4629151" cy="3655219"/>
          </a:xfrm>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AEF71FAB-CDE6-48F9-B5F1-52350D7BAB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1" y="4517709"/>
            <a:ext cx="2321719" cy="499108"/>
          </a:xfrm>
          <a:prstGeom prst="rect">
            <a:avLst/>
          </a:prstGeom>
        </p:spPr>
      </p:pic>
    </p:spTree>
    <p:extLst>
      <p:ext uri="{BB962C8B-B14F-4D97-AF65-F5344CB8AC3E}">
        <p14:creationId xmlns:p14="http://schemas.microsoft.com/office/powerpoint/2010/main" val="347818796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2171936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8585946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Edit Master text styles</a:t>
            </a:r>
          </a:p>
        </p:txBody>
      </p:sp>
      <p:sp>
        <p:nvSpPr>
          <p:cNvPr id="19" name="Google Shape;19;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5556B08-C387-48FF-BFB5-27DA865A5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054" y="4366492"/>
            <a:ext cx="2321719" cy="499108"/>
          </a:xfrm>
          <a:prstGeom prst="rect">
            <a:avLst/>
          </a:prstGeom>
        </p:spPr>
      </p:pic>
    </p:spTree>
    <p:extLst>
      <p:ext uri="{BB962C8B-B14F-4D97-AF65-F5344CB8AC3E}">
        <p14:creationId xmlns:p14="http://schemas.microsoft.com/office/powerpoint/2010/main" val="8343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NIC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C10F-D180-4E7A-8261-835AA65AD4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6D0A58-ED1C-4999-81D6-7E9D73D37111}"/>
              </a:ext>
            </a:extLst>
          </p:cNvPr>
          <p:cNvSpPr>
            <a:spLocks noGrp="1"/>
          </p:cNvSpPr>
          <p:nvPr>
            <p:ph type="dt" sz="half" idx="10"/>
          </p:nvPr>
        </p:nvSpPr>
        <p:spPr/>
        <p:txBody>
          <a:bodyPr/>
          <a:lstStyle/>
          <a:p>
            <a:fld id="{E31D58C3-6A20-4B7F-941B-17E6611043DB}" type="datetimeFigureOut">
              <a:rPr lang="en-IE" smtClean="0"/>
              <a:t>23/07/2020</a:t>
            </a:fld>
            <a:endParaRPr lang="en-IE"/>
          </a:p>
        </p:txBody>
      </p:sp>
      <p:sp>
        <p:nvSpPr>
          <p:cNvPr id="4" name="Footer Placeholder 3">
            <a:extLst>
              <a:ext uri="{FF2B5EF4-FFF2-40B4-BE49-F238E27FC236}">
                <a16:creationId xmlns:a16="http://schemas.microsoft.com/office/drawing/2014/main" id="{C7F5AA18-2E0C-4532-9741-EFD59417F93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22487C0-B77D-46B1-9CD6-2ABB19D0BB2D}"/>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4653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DCFB-A58D-4869-BB61-0188D36149E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7C521-A598-40E0-89C0-8F8A0749F8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0EA695-BC72-4803-882D-9C486F8F5B5B}"/>
              </a:ext>
            </a:extLst>
          </p:cNvPr>
          <p:cNvSpPr>
            <a:spLocks noGrp="1"/>
          </p:cNvSpPr>
          <p:nvPr>
            <p:ph type="dt" sz="half" idx="10"/>
          </p:nvPr>
        </p:nvSpPr>
        <p:spPr/>
        <p:txBody>
          <a:bodyPr/>
          <a:lstStyle/>
          <a:p>
            <a:fld id="{528FC5F6-F338-4AE4-BB23-26385BCFC423}" type="datetimeFigureOut">
              <a:rPr lang="en-US" smtClean="0"/>
              <a:t>7/23/2020</a:t>
            </a:fld>
            <a:endParaRPr lang="en-US"/>
          </a:p>
        </p:txBody>
      </p:sp>
      <p:sp>
        <p:nvSpPr>
          <p:cNvPr id="5" name="Footer Placeholder 4">
            <a:extLst>
              <a:ext uri="{FF2B5EF4-FFF2-40B4-BE49-F238E27FC236}">
                <a16:creationId xmlns:a16="http://schemas.microsoft.com/office/drawing/2014/main" id="{91E5A44A-F111-4299-8C77-6255910DB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43D10-48F0-408E-B50C-AB195737BD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06AAC871-D94C-4556-B570-A96FE948D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4941158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D37-D410-451B-91BB-3BB9910E293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8C480FF-A851-48E8-AC17-359A35E17D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4338E5-18FA-4BCA-8170-8F54F09BB9C2}"/>
              </a:ext>
            </a:extLst>
          </p:cNvPr>
          <p:cNvSpPr>
            <a:spLocks noGrp="1"/>
          </p:cNvSpPr>
          <p:nvPr>
            <p:ph type="dt" sz="half" idx="10"/>
          </p:nvPr>
        </p:nvSpPr>
        <p:spPr/>
        <p:txBody>
          <a:bodyPr/>
          <a:lstStyle/>
          <a:p>
            <a:fld id="{20EBB0C4-6273-4C6E-B9BD-2EDC30F1CD52}" type="datetimeFigureOut">
              <a:rPr lang="en-US" smtClean="0"/>
              <a:t>7/23/2020</a:t>
            </a:fld>
            <a:endParaRPr lang="en-US"/>
          </a:p>
        </p:txBody>
      </p:sp>
      <p:sp>
        <p:nvSpPr>
          <p:cNvPr id="5" name="Footer Placeholder 4">
            <a:extLst>
              <a:ext uri="{FF2B5EF4-FFF2-40B4-BE49-F238E27FC236}">
                <a16:creationId xmlns:a16="http://schemas.microsoft.com/office/drawing/2014/main" id="{A18F0297-F705-4C9B-86CF-E3BBC0FF3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E3322-C88D-48A1-85B8-993992ECAF4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C882AB6F-F250-48E2-99B9-2FE063177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9867897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4B7A-E8E4-41D9-B0FF-45B687EC71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C271382-5DA0-4C95-A3A4-E200F244462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C5831DA-114C-4A21-9F29-B56CD87B0D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1A0607F-F0F1-48D7-B547-4A01F9CDBCD8}"/>
              </a:ext>
            </a:extLst>
          </p:cNvPr>
          <p:cNvSpPr>
            <a:spLocks noGrp="1"/>
          </p:cNvSpPr>
          <p:nvPr>
            <p:ph type="dt" sz="half" idx="10"/>
          </p:nvPr>
        </p:nvSpPr>
        <p:spPr/>
        <p:txBody>
          <a:bodyPr/>
          <a:lstStyle/>
          <a:p>
            <a:fld id="{19AB4D41-86C1-4908-B66A-0B50CEB3BF29}" type="datetimeFigureOut">
              <a:rPr lang="en-US" smtClean="0"/>
              <a:t>7/23/2020</a:t>
            </a:fld>
            <a:endParaRPr lang="en-US"/>
          </a:p>
        </p:txBody>
      </p:sp>
      <p:sp>
        <p:nvSpPr>
          <p:cNvPr id="6" name="Footer Placeholder 5">
            <a:extLst>
              <a:ext uri="{FF2B5EF4-FFF2-40B4-BE49-F238E27FC236}">
                <a16:creationId xmlns:a16="http://schemas.microsoft.com/office/drawing/2014/main" id="{549F0CD9-819F-4077-BC2E-A19CA977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1528-B58F-4FC2-8EEC-3E92517AE4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8047D3D-286B-4DCE-A8B8-778E45EC23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0647880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FE9-4A21-410D-81E6-98E08AC97E3E}"/>
              </a:ext>
            </a:extLst>
          </p:cNvPr>
          <p:cNvSpPr>
            <a:spLocks noGrp="1"/>
          </p:cNvSpPr>
          <p:nvPr>
            <p:ph type="title"/>
          </p:nvPr>
        </p:nvSpPr>
        <p:spPr>
          <a:xfrm>
            <a:off x="629841" y="273844"/>
            <a:ext cx="7886700" cy="99417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E6BDDA-6719-4971-A0F6-236854C21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035733-2509-456A-9FA5-941EA9828D3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6F692A-3650-4365-AD56-40AAE722A6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E7EBF-937B-4E9D-B079-1684716290F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2B7FB8A-3F74-48FB-A1CB-CCFCCAAA5759}"/>
              </a:ext>
            </a:extLst>
          </p:cNvPr>
          <p:cNvSpPr>
            <a:spLocks noGrp="1"/>
          </p:cNvSpPr>
          <p:nvPr>
            <p:ph type="dt" sz="half" idx="10"/>
          </p:nvPr>
        </p:nvSpPr>
        <p:spPr/>
        <p:txBody>
          <a:bodyPr/>
          <a:lstStyle/>
          <a:p>
            <a:fld id="{E6426E2C-56C1-4E0D-A793-0088A7FDD37E}" type="datetimeFigureOut">
              <a:rPr lang="en-US" smtClean="0"/>
              <a:t>7/23/2020</a:t>
            </a:fld>
            <a:endParaRPr lang="en-US"/>
          </a:p>
        </p:txBody>
      </p:sp>
      <p:sp>
        <p:nvSpPr>
          <p:cNvPr id="8" name="Footer Placeholder 7">
            <a:extLst>
              <a:ext uri="{FF2B5EF4-FFF2-40B4-BE49-F238E27FC236}">
                <a16:creationId xmlns:a16="http://schemas.microsoft.com/office/drawing/2014/main" id="{ADA8F08B-91EB-4412-B98E-7993ADE30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6550C-F965-4310-9D6F-DE8D8AB518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0" name="Picture 9">
            <a:extLst>
              <a:ext uri="{FF2B5EF4-FFF2-40B4-BE49-F238E27FC236}">
                <a16:creationId xmlns:a16="http://schemas.microsoft.com/office/drawing/2014/main" id="{C307BBF7-2787-476E-AB57-2935E9EC4E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8169124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ECA-134D-4895-B3BC-F1494AA2DA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BD2BF7-FE87-46B0-AA9C-0EBAAA11E67F}"/>
              </a:ext>
            </a:extLst>
          </p:cNvPr>
          <p:cNvSpPr>
            <a:spLocks noGrp="1"/>
          </p:cNvSpPr>
          <p:nvPr>
            <p:ph type="dt" sz="half" idx="10"/>
          </p:nvPr>
        </p:nvSpPr>
        <p:spPr/>
        <p:txBody>
          <a:bodyPr/>
          <a:lstStyle/>
          <a:p>
            <a:fld id="{C8C39B41-D8B5-4052-B551-9B5525EAA8B6}" type="datetimeFigureOut">
              <a:rPr lang="en-US" smtClean="0"/>
              <a:t>7/23/2020</a:t>
            </a:fld>
            <a:endParaRPr lang="en-US"/>
          </a:p>
        </p:txBody>
      </p:sp>
      <p:sp>
        <p:nvSpPr>
          <p:cNvPr id="4" name="Footer Placeholder 3">
            <a:extLst>
              <a:ext uri="{FF2B5EF4-FFF2-40B4-BE49-F238E27FC236}">
                <a16:creationId xmlns:a16="http://schemas.microsoft.com/office/drawing/2014/main" id="{65FB2D49-0BC7-4BF7-A8AF-44B72893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F1A63-656D-4C17-BE1E-F8AB1140DF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6" name="Picture 5">
            <a:extLst>
              <a:ext uri="{FF2B5EF4-FFF2-40B4-BE49-F238E27FC236}">
                <a16:creationId xmlns:a16="http://schemas.microsoft.com/office/drawing/2014/main" id="{8155327D-BC42-4894-999A-6DE53F4E2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3152656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7/23/2020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16" y="4644392"/>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56BC-56C6-45A4-B0E6-01917D9885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B85E17F-4724-4E53-8BD0-5FF6F7EAAD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A3ECEC-A47D-4051-A967-43C47213EF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BB27EC-9F09-4CC8-AF61-E9887DFFA7F3}"/>
              </a:ext>
            </a:extLst>
          </p:cNvPr>
          <p:cNvSpPr>
            <a:spLocks noGrp="1"/>
          </p:cNvSpPr>
          <p:nvPr>
            <p:ph type="dt" sz="half" idx="10"/>
          </p:nvPr>
        </p:nvSpPr>
        <p:spPr/>
        <p:txBody>
          <a:bodyPr/>
          <a:lstStyle/>
          <a:p>
            <a:fld id="{32ABBEA6-7C60-4B02-AE87-00D78D8422AF}" type="datetimeFigureOut">
              <a:rPr lang="en-US" smtClean="0"/>
              <a:t>7/23/2020</a:t>
            </a:fld>
            <a:endParaRPr lang="en-US"/>
          </a:p>
        </p:txBody>
      </p:sp>
      <p:sp>
        <p:nvSpPr>
          <p:cNvPr id="6" name="Footer Placeholder 5">
            <a:extLst>
              <a:ext uri="{FF2B5EF4-FFF2-40B4-BE49-F238E27FC236}">
                <a16:creationId xmlns:a16="http://schemas.microsoft.com/office/drawing/2014/main" id="{1982A64B-1E97-4662-B5C7-D5C793FA8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C9C6-8AC9-49E4-B333-3D8A168494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10962B6F-E5ED-4916-895A-936AB485F6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56929048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23/07/2020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23/07/2020</a:t>
            </a:fld>
            <a:endParaRPr lang="en-IE"/>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0731033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video" Target="https://www.youtube.com/embed/tciUlKJfUAM?feature=oembed"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video" Target="https://www.youtube.com/embed/HwILEAJm644?feature=oembed"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s://create.kahoot.it/details/92353561-1493-4d4c-9fc2-1c0998fed4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4" y="-742"/>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802" y="3089811"/>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900" y="3089811"/>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8984" y="1334"/>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9147" y="2226"/>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5" y="3088918"/>
            <a:ext cx="3062349" cy="2053248"/>
          </a:xfrm>
          <a:prstGeom prst="rect">
            <a:avLst/>
          </a:prstGeom>
        </p:spPr>
      </p:pic>
      <p:sp>
        <p:nvSpPr>
          <p:cNvPr id="2" name="TextBox 1">
            <a:extLst>
              <a:ext uri="{FF2B5EF4-FFF2-40B4-BE49-F238E27FC236}">
                <a16:creationId xmlns:a16="http://schemas.microsoft.com/office/drawing/2014/main" id="{53FC511C-70D5-447A-8EE8-10AD4C25427D}"/>
              </a:ext>
            </a:extLst>
          </p:cNvPr>
          <p:cNvSpPr txBox="1"/>
          <p:nvPr/>
        </p:nvSpPr>
        <p:spPr>
          <a:xfrm>
            <a:off x="773723" y="2377440"/>
            <a:ext cx="7455877" cy="523220"/>
          </a:xfrm>
          <a:prstGeom prst="rect">
            <a:avLst/>
          </a:prstGeom>
          <a:noFill/>
        </p:spPr>
        <p:txBody>
          <a:bodyPr wrap="square" rtlCol="0">
            <a:spAutoFit/>
          </a:bodyPr>
          <a:lstStyle/>
          <a:p>
            <a:pPr algn="ctr"/>
            <a:r>
              <a:rPr lang="en-IE" sz="2800" dirty="0">
                <a:solidFill>
                  <a:schemeClr val="accent1"/>
                </a:solidFill>
              </a:rPr>
              <a:t>Digital Citizenship and Activism</a:t>
            </a:r>
          </a:p>
        </p:txBody>
      </p:sp>
    </p:spTree>
    <p:extLst>
      <p:ext uri="{BB962C8B-B14F-4D97-AF65-F5344CB8AC3E}">
        <p14:creationId xmlns:p14="http://schemas.microsoft.com/office/powerpoint/2010/main" val="49342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FE9A37-2744-4542-AB7B-B732D1CE7C7D}"/>
              </a:ext>
            </a:extLst>
          </p:cNvPr>
          <p:cNvSpPr txBox="1">
            <a:spLocks/>
          </p:cNvSpPr>
          <p:nvPr/>
        </p:nvSpPr>
        <p:spPr>
          <a:xfrm>
            <a:off x="1" y="639738"/>
            <a:ext cx="4430110" cy="539876"/>
          </a:xfrm>
          <a:prstGeom prst="rect">
            <a:avLst/>
          </a:prstGeom>
          <a:solidFill>
            <a:srgbClr val="1CABE2"/>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200" b="1" dirty="0"/>
              <a:t>DIGITAL SCORECARD</a:t>
            </a:r>
          </a:p>
        </p:txBody>
      </p:sp>
      <p:pic>
        <p:nvPicPr>
          <p:cNvPr id="5" name="Picture 4">
            <a:extLst>
              <a:ext uri="{FF2B5EF4-FFF2-40B4-BE49-F238E27FC236}">
                <a16:creationId xmlns:a16="http://schemas.microsoft.com/office/drawing/2014/main" id="{A424559A-0969-48F3-AB82-608DDC5C67B1}"/>
              </a:ext>
            </a:extLst>
          </p:cNvPr>
          <p:cNvPicPr>
            <a:picLocks noChangeAspect="1"/>
          </p:cNvPicPr>
          <p:nvPr/>
        </p:nvPicPr>
        <p:blipFill>
          <a:blip r:embed="rId3"/>
          <a:stretch>
            <a:fillRect/>
          </a:stretch>
        </p:blipFill>
        <p:spPr>
          <a:xfrm>
            <a:off x="4966507" y="0"/>
            <a:ext cx="3859439" cy="5143500"/>
          </a:xfrm>
          <a:prstGeom prst="rect">
            <a:avLst/>
          </a:prstGeom>
        </p:spPr>
      </p:pic>
      <p:sp>
        <p:nvSpPr>
          <p:cNvPr id="6" name="TextBox 5">
            <a:extLst>
              <a:ext uri="{FF2B5EF4-FFF2-40B4-BE49-F238E27FC236}">
                <a16:creationId xmlns:a16="http://schemas.microsoft.com/office/drawing/2014/main" id="{77091A40-3A38-4217-8E02-E35A5597BFBA}"/>
              </a:ext>
            </a:extLst>
          </p:cNvPr>
          <p:cNvSpPr txBox="1"/>
          <p:nvPr/>
        </p:nvSpPr>
        <p:spPr>
          <a:xfrm>
            <a:off x="570672" y="1722782"/>
            <a:ext cx="3859439" cy="2246769"/>
          </a:xfrm>
          <a:prstGeom prst="rect">
            <a:avLst/>
          </a:prstGeom>
          <a:noFill/>
        </p:spPr>
        <p:txBody>
          <a:bodyPr wrap="square" rtlCol="0">
            <a:spAutoFit/>
          </a:bodyPr>
          <a:lstStyle/>
          <a:p>
            <a:pPr marL="285750" indent="-285750">
              <a:buChar char="•"/>
            </a:pPr>
            <a:r>
              <a:rPr lang="en-US" sz="2000" dirty="0">
                <a:latin typeface="+mj-lt"/>
              </a:rPr>
              <a:t>Which sections did you score lowest on?</a:t>
            </a:r>
          </a:p>
          <a:p>
            <a:pPr marL="285750" indent="-285750">
              <a:buChar char="•"/>
            </a:pPr>
            <a:r>
              <a:rPr lang="en-US" sz="2000" dirty="0">
                <a:latin typeface="+mj-lt"/>
              </a:rPr>
              <a:t>Why do you think that is?</a:t>
            </a:r>
          </a:p>
          <a:p>
            <a:pPr marL="285750" indent="-285750">
              <a:buChar char="•"/>
            </a:pPr>
            <a:r>
              <a:rPr lang="en-US" sz="2000" dirty="0">
                <a:latin typeface="+mj-lt"/>
              </a:rPr>
              <a:t>What do you think are useful strategies to improve your score?</a:t>
            </a:r>
          </a:p>
          <a:p>
            <a:endParaRPr lang="en-IE" sz="2000" dirty="0">
              <a:latin typeface="+mj-lt"/>
            </a:endParaRPr>
          </a:p>
        </p:txBody>
      </p:sp>
    </p:spTree>
    <p:extLst>
      <p:ext uri="{BB962C8B-B14F-4D97-AF65-F5344CB8AC3E}">
        <p14:creationId xmlns:p14="http://schemas.microsoft.com/office/powerpoint/2010/main" val="380998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7D925B-9C9E-4E65-957E-0B3BA6A5627F}"/>
              </a:ext>
            </a:extLst>
          </p:cNvPr>
          <p:cNvSpPr txBox="1"/>
          <p:nvPr/>
        </p:nvSpPr>
        <p:spPr>
          <a:xfrm>
            <a:off x="0" y="412929"/>
            <a:ext cx="3177473" cy="523220"/>
          </a:xfrm>
          <a:prstGeom prst="rect">
            <a:avLst/>
          </a:prstGeom>
          <a:solidFill>
            <a:srgbClr val="00B0F0"/>
          </a:solidFill>
        </p:spPr>
        <p:txBody>
          <a:bodyPr wrap="none" rtlCol="0" anchor="t">
            <a:spAutoFit/>
          </a:bodyPr>
          <a:lstStyle/>
          <a:p>
            <a:r>
              <a:rPr lang="en-IE" sz="2800" b="1" dirty="0">
                <a:latin typeface="+mn-lt"/>
              </a:rPr>
              <a:t>GLOBAL DIVIDES</a:t>
            </a:r>
            <a:endParaRPr lang="en-US" dirty="0"/>
          </a:p>
        </p:txBody>
      </p:sp>
      <p:sp>
        <p:nvSpPr>
          <p:cNvPr id="11" name="TextBox 10">
            <a:extLst>
              <a:ext uri="{FF2B5EF4-FFF2-40B4-BE49-F238E27FC236}">
                <a16:creationId xmlns:a16="http://schemas.microsoft.com/office/drawing/2014/main" id="{3EFB2DDF-2A14-48D7-882F-9C71DF123377}"/>
              </a:ext>
            </a:extLst>
          </p:cNvPr>
          <p:cNvSpPr txBox="1"/>
          <p:nvPr/>
        </p:nvSpPr>
        <p:spPr>
          <a:xfrm>
            <a:off x="428738" y="1332746"/>
            <a:ext cx="48021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cs typeface="Arial" panose="020B0604020202020204" pitchFamily="34" charset="0"/>
              </a:rPr>
              <a:t>​</a:t>
            </a:r>
            <a:endParaRPr lang="en-US" dirty="0">
              <a:solidFill>
                <a:schemeClr val="bg1"/>
              </a:solidFill>
              <a:latin typeface="+mj-lt"/>
            </a:endParaRPr>
          </a:p>
        </p:txBody>
      </p:sp>
      <p:sp>
        <p:nvSpPr>
          <p:cNvPr id="2" name="Rectangle 1">
            <a:extLst>
              <a:ext uri="{FF2B5EF4-FFF2-40B4-BE49-F238E27FC236}">
                <a16:creationId xmlns:a16="http://schemas.microsoft.com/office/drawing/2014/main" id="{8B666793-88E3-4E43-82F2-224CAEADA03F}"/>
              </a:ext>
            </a:extLst>
          </p:cNvPr>
          <p:cNvSpPr/>
          <p:nvPr/>
        </p:nvSpPr>
        <p:spPr>
          <a:xfrm>
            <a:off x="764499" y="1332746"/>
            <a:ext cx="7743397" cy="3139321"/>
          </a:xfrm>
          <a:prstGeom prst="rect">
            <a:avLst/>
          </a:prstGeom>
        </p:spPr>
        <p:txBody>
          <a:bodyPr wrap="square">
            <a:spAutoFit/>
          </a:bodyPr>
          <a:lstStyle/>
          <a:p>
            <a:pPr marL="285750" indent="-285750">
              <a:buFont typeface="Arial" panose="020B0604020202020204" pitchFamily="34" charset="0"/>
              <a:buChar char="•"/>
            </a:pPr>
            <a:r>
              <a:rPr lang="en-GB" sz="1800" dirty="0">
                <a:latin typeface="+mj-lt"/>
              </a:rPr>
              <a:t>Who do you follow and are influenced by? Are they like you?  What is their profile background, interest, life experience?</a:t>
            </a:r>
          </a:p>
          <a:p>
            <a:pPr marL="285750" indent="-285750">
              <a:buFont typeface="Arial" panose="020B0604020202020204" pitchFamily="34" charset="0"/>
              <a:buChar char="•"/>
            </a:pPr>
            <a:r>
              <a:rPr lang="en-GB" sz="1800" dirty="0">
                <a:latin typeface="+mj-lt"/>
              </a:rPr>
              <a:t>What kind of information do you receive? Is it a different perspective? Do you follow news sites from other countries?</a:t>
            </a:r>
          </a:p>
          <a:p>
            <a:pPr marL="285750" indent="-285750">
              <a:buFont typeface="Arial" panose="020B0604020202020204" pitchFamily="34" charset="0"/>
              <a:buChar char="•"/>
            </a:pPr>
            <a:r>
              <a:rPr lang="en-GB" sz="1800" dirty="0">
                <a:latin typeface="+mj-lt"/>
              </a:rPr>
              <a:t>Who do you communicate with? Do you try and connect with others?</a:t>
            </a:r>
          </a:p>
          <a:p>
            <a:pPr marL="285750" indent="-285750">
              <a:buFont typeface="Arial" panose="020B0604020202020204" pitchFamily="34" charset="0"/>
              <a:buChar char="•"/>
            </a:pPr>
            <a:r>
              <a:rPr lang="en-GB" sz="1800" dirty="0">
                <a:latin typeface="+mj-lt"/>
              </a:rPr>
              <a:t>Who can’t reach you? Who do you not follow? And how might that affect your view of the world?</a:t>
            </a:r>
          </a:p>
          <a:p>
            <a:pPr marL="285750" indent="-285750">
              <a:buFont typeface="Arial" panose="020B0604020202020204" pitchFamily="34" charset="0"/>
              <a:buChar char="•"/>
            </a:pPr>
            <a:r>
              <a:rPr lang="en-GB" sz="1800" dirty="0">
                <a:latin typeface="+mj-lt"/>
              </a:rPr>
              <a:t>Who is seldom heard online? How does this effect on them?</a:t>
            </a:r>
          </a:p>
          <a:p>
            <a:pPr marL="285750" indent="-285750">
              <a:buFont typeface="Arial" panose="020B0604020202020204" pitchFamily="34" charset="0"/>
              <a:buChar char="•"/>
            </a:pPr>
            <a:r>
              <a:rPr lang="en-GB" sz="1800" dirty="0">
                <a:latin typeface="+mj-lt"/>
              </a:rPr>
              <a:t>How does poverty impact on the digital divide?</a:t>
            </a:r>
          </a:p>
          <a:p>
            <a:pPr marL="285750" indent="-285750">
              <a:buFont typeface="Arial" panose="020B0604020202020204" pitchFamily="34" charset="0"/>
              <a:buChar char="•"/>
            </a:pPr>
            <a:r>
              <a:rPr lang="en-GB" sz="1800" dirty="0">
                <a:latin typeface="+mj-lt"/>
              </a:rPr>
              <a:t>Does a digital divide exist in Ireland, if so, between which groups?</a:t>
            </a:r>
          </a:p>
        </p:txBody>
      </p:sp>
    </p:spTree>
    <p:extLst>
      <p:ext uri="{BB962C8B-B14F-4D97-AF65-F5344CB8AC3E}">
        <p14:creationId xmlns:p14="http://schemas.microsoft.com/office/powerpoint/2010/main" val="1819768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 action="ppaction://media"/>
            <a:extLst>
              <a:ext uri="{FF2B5EF4-FFF2-40B4-BE49-F238E27FC236}">
                <a16:creationId xmlns:a16="http://schemas.microsoft.com/office/drawing/2014/main" id="{7D1FF262-D9C1-45C7-B80E-02FB1231144D}"/>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12349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271397F-A2C2-4124-BFD5-1722E6A1FD4F}"/>
              </a:ext>
            </a:extLst>
          </p:cNvPr>
          <p:cNvGraphicFramePr>
            <a:graphicFrameLocks noGrp="1"/>
          </p:cNvGraphicFramePr>
          <p:nvPr/>
        </p:nvGraphicFramePr>
        <p:xfrm>
          <a:off x="0" y="1"/>
          <a:ext cx="9144000" cy="5143500"/>
        </p:xfrm>
        <a:graphic>
          <a:graphicData uri="http://schemas.openxmlformats.org/drawingml/2006/table">
            <a:tbl>
              <a:tblPr>
                <a:tableStyleId>{5C22544A-7EE6-4342-B048-85BDC9FD1C3A}</a:tableStyleId>
              </a:tblPr>
              <a:tblGrid>
                <a:gridCol w="3048000">
                  <a:extLst>
                    <a:ext uri="{9D8B030D-6E8A-4147-A177-3AD203B41FA5}">
                      <a16:colId xmlns:a16="http://schemas.microsoft.com/office/drawing/2014/main" val="3925761775"/>
                    </a:ext>
                  </a:extLst>
                </a:gridCol>
                <a:gridCol w="3048000">
                  <a:extLst>
                    <a:ext uri="{9D8B030D-6E8A-4147-A177-3AD203B41FA5}">
                      <a16:colId xmlns:a16="http://schemas.microsoft.com/office/drawing/2014/main" val="2098308940"/>
                    </a:ext>
                  </a:extLst>
                </a:gridCol>
                <a:gridCol w="3048000">
                  <a:extLst>
                    <a:ext uri="{9D8B030D-6E8A-4147-A177-3AD203B41FA5}">
                      <a16:colId xmlns:a16="http://schemas.microsoft.com/office/drawing/2014/main" val="1702548468"/>
                    </a:ext>
                  </a:extLst>
                </a:gridCol>
              </a:tblGrid>
              <a:tr h="1714500">
                <a:tc>
                  <a:txBody>
                    <a:bodyPr/>
                    <a:lstStyle/>
                    <a:p>
                      <a:r>
                        <a:rPr lang="en-IE"/>
                        <a:t>2010 Arab Spring starting in </a:t>
                      </a:r>
                      <a:r>
                        <a:rPr lang="en-IE" err="1"/>
                        <a:t>Tunisa</a:t>
                      </a:r>
                      <a:endParaRPr lang="en-IE"/>
                    </a:p>
                  </a:txBody>
                  <a:tcPr/>
                </a:tc>
                <a:tc>
                  <a:txBody>
                    <a:bodyPr/>
                    <a:lstStyle/>
                    <a:p>
                      <a:r>
                        <a:rPr lang="en-IE"/>
                        <a:t>2011 #</a:t>
                      </a:r>
                      <a:r>
                        <a:rPr lang="en-IE" err="1"/>
                        <a:t>OccupyWallSteet</a:t>
                      </a:r>
                      <a:r>
                        <a:rPr lang="en-IE"/>
                        <a:t> Global Day of Rage and 7 months of protest</a:t>
                      </a:r>
                    </a:p>
                  </a:txBody>
                  <a:tcPr/>
                </a:tc>
                <a:tc>
                  <a:txBody>
                    <a:bodyPr/>
                    <a:lstStyle/>
                    <a:p>
                      <a:endParaRPr lang="en-IE"/>
                    </a:p>
                  </a:txBody>
                  <a:tcPr/>
                </a:tc>
                <a:extLst>
                  <a:ext uri="{0D108BD9-81ED-4DB2-BD59-A6C34878D82A}">
                    <a16:rowId xmlns:a16="http://schemas.microsoft.com/office/drawing/2014/main" val="2438229433"/>
                  </a:ext>
                </a:extLst>
              </a:tr>
              <a:tr h="1714500">
                <a:tc>
                  <a:txBody>
                    <a:bodyPr/>
                    <a:lstStyle/>
                    <a:p>
                      <a:endParaRPr lang="en-IE"/>
                    </a:p>
                  </a:txBody>
                  <a:tcPr/>
                </a:tc>
                <a:tc>
                  <a:txBody>
                    <a:bodyPr/>
                    <a:lstStyle/>
                    <a:p>
                      <a:endParaRPr lang="en-IE"/>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IE"/>
                        <a:t>March for Our Lives 2018</a:t>
                      </a:r>
                    </a:p>
                    <a:p>
                      <a:endParaRPr lang="en-IE"/>
                    </a:p>
                  </a:txBody>
                  <a:tcPr/>
                </a:tc>
                <a:extLst>
                  <a:ext uri="{0D108BD9-81ED-4DB2-BD59-A6C34878D82A}">
                    <a16:rowId xmlns:a16="http://schemas.microsoft.com/office/drawing/2014/main" val="364560907"/>
                  </a:ext>
                </a:extLst>
              </a:tr>
              <a:tr h="171450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736742342"/>
                  </a:ext>
                </a:extLst>
              </a:tr>
            </a:tbl>
          </a:graphicData>
        </a:graphic>
      </p:graphicFrame>
      <p:pic>
        <p:nvPicPr>
          <p:cNvPr id="4" name="Picture 3">
            <a:extLst>
              <a:ext uri="{FF2B5EF4-FFF2-40B4-BE49-F238E27FC236}">
                <a16:creationId xmlns:a16="http://schemas.microsoft.com/office/drawing/2014/main" id="{7645B56A-9F40-4A2C-A8D4-4DBDC41886FD}"/>
              </a:ext>
            </a:extLst>
          </p:cNvPr>
          <p:cNvPicPr>
            <a:picLocks noChangeAspect="1"/>
          </p:cNvPicPr>
          <p:nvPr/>
        </p:nvPicPr>
        <p:blipFill>
          <a:blip r:embed="rId3"/>
          <a:stretch>
            <a:fillRect/>
          </a:stretch>
        </p:blipFill>
        <p:spPr>
          <a:xfrm>
            <a:off x="-102224" y="3330655"/>
            <a:ext cx="3276043" cy="1813008"/>
          </a:xfrm>
          <a:prstGeom prst="rect">
            <a:avLst/>
          </a:prstGeom>
        </p:spPr>
      </p:pic>
      <p:pic>
        <p:nvPicPr>
          <p:cNvPr id="6" name="Picture 5">
            <a:extLst>
              <a:ext uri="{FF2B5EF4-FFF2-40B4-BE49-F238E27FC236}">
                <a16:creationId xmlns:a16="http://schemas.microsoft.com/office/drawing/2014/main" id="{F1E14572-5D81-4073-9E62-C0F4D69883CD}"/>
              </a:ext>
            </a:extLst>
          </p:cNvPr>
          <p:cNvPicPr>
            <a:picLocks noChangeAspect="1"/>
          </p:cNvPicPr>
          <p:nvPr/>
        </p:nvPicPr>
        <p:blipFill>
          <a:blip r:embed="rId4"/>
          <a:stretch>
            <a:fillRect/>
          </a:stretch>
        </p:blipFill>
        <p:spPr>
          <a:xfrm>
            <a:off x="3043169" y="3321996"/>
            <a:ext cx="3274046" cy="1856303"/>
          </a:xfrm>
          <a:prstGeom prst="rect">
            <a:avLst/>
          </a:prstGeom>
        </p:spPr>
      </p:pic>
      <p:pic>
        <p:nvPicPr>
          <p:cNvPr id="7" name="Picture 6">
            <a:extLst>
              <a:ext uri="{FF2B5EF4-FFF2-40B4-BE49-F238E27FC236}">
                <a16:creationId xmlns:a16="http://schemas.microsoft.com/office/drawing/2014/main" id="{7A646BA9-47B0-4E06-A367-D2CED83E443E}"/>
              </a:ext>
            </a:extLst>
          </p:cNvPr>
          <p:cNvPicPr>
            <a:picLocks noChangeAspect="1"/>
          </p:cNvPicPr>
          <p:nvPr/>
        </p:nvPicPr>
        <p:blipFill rotWithShape="1">
          <a:blip r:embed="rId5"/>
          <a:srcRect b="16414"/>
          <a:stretch/>
        </p:blipFill>
        <p:spPr>
          <a:xfrm>
            <a:off x="6053111" y="1612190"/>
            <a:ext cx="3137226" cy="1761594"/>
          </a:xfrm>
          <a:prstGeom prst="rect">
            <a:avLst/>
          </a:prstGeom>
        </p:spPr>
      </p:pic>
      <p:pic>
        <p:nvPicPr>
          <p:cNvPr id="1026" name="Picture 2" descr="Image result for Alicia Garza, Opal Tometi">
            <a:extLst>
              <a:ext uri="{FF2B5EF4-FFF2-40B4-BE49-F238E27FC236}">
                <a16:creationId xmlns:a16="http://schemas.microsoft.com/office/drawing/2014/main" id="{9A1631E1-3639-4265-9F1C-ED03DF9C91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272" b="10221"/>
          <a:stretch/>
        </p:blipFill>
        <p:spPr bwMode="auto">
          <a:xfrm>
            <a:off x="6051116" y="-36089"/>
            <a:ext cx="3085161" cy="17229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1CEF17D-D3E3-41E6-B38E-79D7DCF2BB4F}"/>
              </a:ext>
            </a:extLst>
          </p:cNvPr>
          <p:cNvPicPr>
            <a:picLocks noChangeAspect="1"/>
          </p:cNvPicPr>
          <p:nvPr/>
        </p:nvPicPr>
        <p:blipFill rotWithShape="1">
          <a:blip r:embed="rId7"/>
          <a:srcRect t="14259"/>
          <a:stretch/>
        </p:blipFill>
        <p:spPr>
          <a:xfrm>
            <a:off x="3035617" y="1661243"/>
            <a:ext cx="3076779" cy="1761966"/>
          </a:xfrm>
          <a:prstGeom prst="rect">
            <a:avLst/>
          </a:prstGeom>
        </p:spPr>
      </p:pic>
      <p:pic>
        <p:nvPicPr>
          <p:cNvPr id="11" name="Picture 10">
            <a:extLst>
              <a:ext uri="{FF2B5EF4-FFF2-40B4-BE49-F238E27FC236}">
                <a16:creationId xmlns:a16="http://schemas.microsoft.com/office/drawing/2014/main" id="{03CF7F05-D761-4BDF-BAEF-26C187642BC5}"/>
              </a:ext>
            </a:extLst>
          </p:cNvPr>
          <p:cNvPicPr>
            <a:picLocks noChangeAspect="1"/>
          </p:cNvPicPr>
          <p:nvPr/>
        </p:nvPicPr>
        <p:blipFill rotWithShape="1">
          <a:blip r:embed="rId8"/>
          <a:srcRect t="9872"/>
          <a:stretch/>
        </p:blipFill>
        <p:spPr>
          <a:xfrm>
            <a:off x="15994" y="-92592"/>
            <a:ext cx="3066668" cy="1838009"/>
          </a:xfrm>
          <a:prstGeom prst="rect">
            <a:avLst/>
          </a:prstGeom>
        </p:spPr>
      </p:pic>
      <p:pic>
        <p:nvPicPr>
          <p:cNvPr id="12" name="Picture 11">
            <a:extLst>
              <a:ext uri="{FF2B5EF4-FFF2-40B4-BE49-F238E27FC236}">
                <a16:creationId xmlns:a16="http://schemas.microsoft.com/office/drawing/2014/main" id="{E5E85E9A-E90D-4CC3-9E4E-40AD5C9AE54E}"/>
              </a:ext>
            </a:extLst>
          </p:cNvPr>
          <p:cNvPicPr>
            <a:picLocks noChangeAspect="1"/>
          </p:cNvPicPr>
          <p:nvPr/>
        </p:nvPicPr>
        <p:blipFill rotWithShape="1">
          <a:blip r:embed="rId9"/>
          <a:srcRect l="2324"/>
          <a:stretch/>
        </p:blipFill>
        <p:spPr>
          <a:xfrm>
            <a:off x="0" y="1709327"/>
            <a:ext cx="3038164" cy="1638785"/>
          </a:xfrm>
          <a:prstGeom prst="rect">
            <a:avLst/>
          </a:prstGeom>
        </p:spPr>
      </p:pic>
      <p:sp>
        <p:nvSpPr>
          <p:cNvPr id="13" name="TextBox 12">
            <a:extLst>
              <a:ext uri="{FF2B5EF4-FFF2-40B4-BE49-F238E27FC236}">
                <a16:creationId xmlns:a16="http://schemas.microsoft.com/office/drawing/2014/main" id="{12764141-0427-4A53-B390-65DC53222A39}"/>
              </a:ext>
            </a:extLst>
          </p:cNvPr>
          <p:cNvSpPr txBox="1"/>
          <p:nvPr/>
        </p:nvSpPr>
        <p:spPr>
          <a:xfrm>
            <a:off x="0" y="1190620"/>
            <a:ext cx="991892" cy="523220"/>
          </a:xfrm>
          <a:prstGeom prst="rect">
            <a:avLst/>
          </a:prstGeom>
          <a:solidFill>
            <a:schemeClr val="accent2"/>
          </a:solidFill>
        </p:spPr>
        <p:txBody>
          <a:bodyPr wrap="square" rtlCol="0">
            <a:spAutoFit/>
          </a:bodyPr>
          <a:lstStyle/>
          <a:p>
            <a:r>
              <a:rPr lang="en-IE" sz="2800" b="1" dirty="0">
                <a:latin typeface="+mj-lt"/>
              </a:rPr>
              <a:t>2010</a:t>
            </a:r>
          </a:p>
        </p:txBody>
      </p:sp>
      <p:sp>
        <p:nvSpPr>
          <p:cNvPr id="16" name="TextBox 15">
            <a:extLst>
              <a:ext uri="{FF2B5EF4-FFF2-40B4-BE49-F238E27FC236}">
                <a16:creationId xmlns:a16="http://schemas.microsoft.com/office/drawing/2014/main" id="{0AA97673-35F7-40AD-B212-9FA045967137}"/>
              </a:ext>
            </a:extLst>
          </p:cNvPr>
          <p:cNvSpPr txBox="1"/>
          <p:nvPr/>
        </p:nvSpPr>
        <p:spPr>
          <a:xfrm>
            <a:off x="3064166" y="1083925"/>
            <a:ext cx="991892" cy="523220"/>
          </a:xfrm>
          <a:prstGeom prst="rect">
            <a:avLst/>
          </a:prstGeom>
          <a:noFill/>
        </p:spPr>
        <p:txBody>
          <a:bodyPr wrap="square" rtlCol="0">
            <a:spAutoFit/>
          </a:bodyPr>
          <a:lstStyle/>
          <a:p>
            <a:r>
              <a:rPr lang="en-IE" sz="2800" b="1">
                <a:solidFill>
                  <a:srgbClr val="00B0F0"/>
                </a:solidFill>
              </a:rPr>
              <a:t>2011</a:t>
            </a:r>
          </a:p>
        </p:txBody>
      </p:sp>
      <p:pic>
        <p:nvPicPr>
          <p:cNvPr id="14" name="Picture 13">
            <a:extLst>
              <a:ext uri="{FF2B5EF4-FFF2-40B4-BE49-F238E27FC236}">
                <a16:creationId xmlns:a16="http://schemas.microsoft.com/office/drawing/2014/main" id="{618769A6-BCBB-4FBC-B3CB-E16E8FE273E1}"/>
              </a:ext>
            </a:extLst>
          </p:cNvPr>
          <p:cNvPicPr>
            <a:picLocks noChangeAspect="1"/>
          </p:cNvPicPr>
          <p:nvPr/>
        </p:nvPicPr>
        <p:blipFill rotWithShape="1">
          <a:blip r:embed="rId10"/>
          <a:srcRect t="13729" b="1116"/>
          <a:stretch/>
        </p:blipFill>
        <p:spPr>
          <a:xfrm>
            <a:off x="3036166" y="0"/>
            <a:ext cx="3022169" cy="1712565"/>
          </a:xfrm>
          <a:prstGeom prst="rect">
            <a:avLst/>
          </a:prstGeom>
        </p:spPr>
      </p:pic>
      <p:sp>
        <p:nvSpPr>
          <p:cNvPr id="17" name="TextBox 16">
            <a:extLst>
              <a:ext uri="{FF2B5EF4-FFF2-40B4-BE49-F238E27FC236}">
                <a16:creationId xmlns:a16="http://schemas.microsoft.com/office/drawing/2014/main" id="{EE19274A-AD50-4D9C-BA33-B6ED0624C320}"/>
              </a:ext>
            </a:extLst>
          </p:cNvPr>
          <p:cNvSpPr txBox="1"/>
          <p:nvPr/>
        </p:nvSpPr>
        <p:spPr>
          <a:xfrm>
            <a:off x="3047805" y="1190620"/>
            <a:ext cx="991892" cy="523220"/>
          </a:xfrm>
          <a:prstGeom prst="rect">
            <a:avLst/>
          </a:prstGeom>
          <a:solidFill>
            <a:srgbClr val="00B0F0"/>
          </a:solidFill>
        </p:spPr>
        <p:txBody>
          <a:bodyPr wrap="square" rtlCol="0">
            <a:spAutoFit/>
          </a:bodyPr>
          <a:lstStyle/>
          <a:p>
            <a:r>
              <a:rPr lang="en-IE" sz="2800" b="1" dirty="0">
                <a:latin typeface="+mj-lt"/>
              </a:rPr>
              <a:t>2011</a:t>
            </a:r>
          </a:p>
        </p:txBody>
      </p:sp>
      <p:sp>
        <p:nvSpPr>
          <p:cNvPr id="20" name="TextBox 19">
            <a:extLst>
              <a:ext uri="{FF2B5EF4-FFF2-40B4-BE49-F238E27FC236}">
                <a16:creationId xmlns:a16="http://schemas.microsoft.com/office/drawing/2014/main" id="{20302346-0289-4A1D-9CED-0761FA29BD0E}"/>
              </a:ext>
            </a:extLst>
          </p:cNvPr>
          <p:cNvSpPr txBox="1"/>
          <p:nvPr/>
        </p:nvSpPr>
        <p:spPr>
          <a:xfrm>
            <a:off x="6130612" y="1161247"/>
            <a:ext cx="991892" cy="523220"/>
          </a:xfrm>
          <a:prstGeom prst="rect">
            <a:avLst/>
          </a:prstGeom>
          <a:solidFill>
            <a:srgbClr val="00B0F0"/>
          </a:solidFill>
        </p:spPr>
        <p:txBody>
          <a:bodyPr wrap="square" rtlCol="0">
            <a:spAutoFit/>
          </a:bodyPr>
          <a:lstStyle/>
          <a:p>
            <a:r>
              <a:rPr lang="en-IE" sz="2800" b="1" dirty="0">
                <a:latin typeface="+mj-lt"/>
              </a:rPr>
              <a:t>2013</a:t>
            </a:r>
          </a:p>
        </p:txBody>
      </p:sp>
      <p:sp>
        <p:nvSpPr>
          <p:cNvPr id="21" name="TextBox 20">
            <a:extLst>
              <a:ext uri="{FF2B5EF4-FFF2-40B4-BE49-F238E27FC236}">
                <a16:creationId xmlns:a16="http://schemas.microsoft.com/office/drawing/2014/main" id="{F68DF64D-4155-46B2-B0DA-397CF25C6A73}"/>
              </a:ext>
            </a:extLst>
          </p:cNvPr>
          <p:cNvSpPr txBox="1"/>
          <p:nvPr/>
        </p:nvSpPr>
        <p:spPr>
          <a:xfrm>
            <a:off x="0" y="2802839"/>
            <a:ext cx="991892" cy="523220"/>
          </a:xfrm>
          <a:prstGeom prst="rect">
            <a:avLst/>
          </a:prstGeom>
          <a:solidFill>
            <a:srgbClr val="00B0F0"/>
          </a:solidFill>
        </p:spPr>
        <p:txBody>
          <a:bodyPr wrap="square" rtlCol="0">
            <a:spAutoFit/>
          </a:bodyPr>
          <a:lstStyle/>
          <a:p>
            <a:r>
              <a:rPr lang="en-IE" sz="2800" b="1" dirty="0">
                <a:latin typeface="+mj-lt"/>
              </a:rPr>
              <a:t>2014</a:t>
            </a:r>
          </a:p>
        </p:txBody>
      </p:sp>
      <p:sp>
        <p:nvSpPr>
          <p:cNvPr id="22" name="TextBox 21">
            <a:extLst>
              <a:ext uri="{FF2B5EF4-FFF2-40B4-BE49-F238E27FC236}">
                <a16:creationId xmlns:a16="http://schemas.microsoft.com/office/drawing/2014/main" id="{B4836120-4529-44B5-BA8E-0F5969FD6F1D}"/>
              </a:ext>
            </a:extLst>
          </p:cNvPr>
          <p:cNvSpPr txBox="1"/>
          <p:nvPr/>
        </p:nvSpPr>
        <p:spPr>
          <a:xfrm>
            <a:off x="3560112" y="2873252"/>
            <a:ext cx="1988281" cy="523220"/>
          </a:xfrm>
          <a:prstGeom prst="rect">
            <a:avLst/>
          </a:prstGeom>
          <a:solidFill>
            <a:srgbClr val="00B0F0"/>
          </a:solidFill>
        </p:spPr>
        <p:txBody>
          <a:bodyPr wrap="square" rtlCol="0">
            <a:spAutoFit/>
          </a:bodyPr>
          <a:lstStyle/>
          <a:p>
            <a:pPr algn="ctr"/>
            <a:r>
              <a:rPr lang="en-IE" sz="2800" b="1" dirty="0">
                <a:latin typeface="+mj-lt"/>
              </a:rPr>
              <a:t>2016-2017</a:t>
            </a:r>
          </a:p>
        </p:txBody>
      </p:sp>
      <p:sp>
        <p:nvSpPr>
          <p:cNvPr id="23" name="TextBox 22">
            <a:extLst>
              <a:ext uri="{FF2B5EF4-FFF2-40B4-BE49-F238E27FC236}">
                <a16:creationId xmlns:a16="http://schemas.microsoft.com/office/drawing/2014/main" id="{18544ED7-17DE-4255-AE37-A64FA749B24A}"/>
              </a:ext>
            </a:extLst>
          </p:cNvPr>
          <p:cNvSpPr txBox="1"/>
          <p:nvPr/>
        </p:nvSpPr>
        <p:spPr>
          <a:xfrm>
            <a:off x="6325305" y="2881807"/>
            <a:ext cx="991892" cy="523220"/>
          </a:xfrm>
          <a:prstGeom prst="rect">
            <a:avLst/>
          </a:prstGeom>
          <a:solidFill>
            <a:srgbClr val="00B0F0"/>
          </a:solidFill>
        </p:spPr>
        <p:txBody>
          <a:bodyPr wrap="square" rtlCol="0" anchor="t">
            <a:spAutoFit/>
          </a:bodyPr>
          <a:lstStyle/>
          <a:p>
            <a:r>
              <a:rPr lang="en-IE" sz="2800" b="1" dirty="0">
                <a:latin typeface="+mj-lt"/>
              </a:rPr>
              <a:t>2018</a:t>
            </a:r>
          </a:p>
        </p:txBody>
      </p:sp>
      <p:sp>
        <p:nvSpPr>
          <p:cNvPr id="25" name="TextBox 24">
            <a:extLst>
              <a:ext uri="{FF2B5EF4-FFF2-40B4-BE49-F238E27FC236}">
                <a16:creationId xmlns:a16="http://schemas.microsoft.com/office/drawing/2014/main" id="{168E98AD-ACD1-4CB0-9F80-083339B35033}"/>
              </a:ext>
            </a:extLst>
          </p:cNvPr>
          <p:cNvSpPr txBox="1"/>
          <p:nvPr/>
        </p:nvSpPr>
        <p:spPr>
          <a:xfrm>
            <a:off x="117332" y="4512752"/>
            <a:ext cx="991892" cy="523220"/>
          </a:xfrm>
          <a:prstGeom prst="rect">
            <a:avLst/>
          </a:prstGeom>
          <a:solidFill>
            <a:srgbClr val="00B0F0"/>
          </a:solidFill>
        </p:spPr>
        <p:txBody>
          <a:bodyPr wrap="square" rtlCol="0">
            <a:spAutoFit/>
          </a:bodyPr>
          <a:lstStyle/>
          <a:p>
            <a:r>
              <a:rPr lang="en-IE" sz="2800" b="1" dirty="0">
                <a:latin typeface="+mj-lt"/>
              </a:rPr>
              <a:t>2019</a:t>
            </a:r>
          </a:p>
        </p:txBody>
      </p:sp>
      <p:sp>
        <p:nvSpPr>
          <p:cNvPr id="26" name="TextBox 25">
            <a:extLst>
              <a:ext uri="{FF2B5EF4-FFF2-40B4-BE49-F238E27FC236}">
                <a16:creationId xmlns:a16="http://schemas.microsoft.com/office/drawing/2014/main" id="{702AA8E3-0EF8-4E01-9C07-11E185FD7917}"/>
              </a:ext>
            </a:extLst>
          </p:cNvPr>
          <p:cNvSpPr txBox="1"/>
          <p:nvPr/>
        </p:nvSpPr>
        <p:spPr>
          <a:xfrm>
            <a:off x="3179747" y="4512405"/>
            <a:ext cx="991892" cy="523220"/>
          </a:xfrm>
          <a:prstGeom prst="rect">
            <a:avLst/>
          </a:prstGeom>
          <a:solidFill>
            <a:srgbClr val="00B0F0"/>
          </a:solidFill>
        </p:spPr>
        <p:txBody>
          <a:bodyPr wrap="square" rtlCol="0">
            <a:spAutoFit/>
          </a:bodyPr>
          <a:lstStyle/>
          <a:p>
            <a:r>
              <a:rPr lang="en-IE" sz="2800" b="1" dirty="0">
                <a:latin typeface="+mj-lt"/>
              </a:rPr>
              <a:t>2019</a:t>
            </a:r>
          </a:p>
        </p:txBody>
      </p:sp>
      <p:pic>
        <p:nvPicPr>
          <p:cNvPr id="8" name="Picture 8" descr="A person standing next to a graffiti covered wall&#10;&#10;Description generated with high confidence">
            <a:extLst>
              <a:ext uri="{FF2B5EF4-FFF2-40B4-BE49-F238E27FC236}">
                <a16:creationId xmlns:a16="http://schemas.microsoft.com/office/drawing/2014/main" id="{033C7911-3468-44FF-8D1A-8942652A0570}"/>
              </a:ext>
            </a:extLst>
          </p:cNvPr>
          <p:cNvPicPr>
            <a:picLocks noChangeAspect="1"/>
          </p:cNvPicPr>
          <p:nvPr/>
        </p:nvPicPr>
        <p:blipFill>
          <a:blip r:embed="rId11"/>
          <a:stretch>
            <a:fillRect/>
          </a:stretch>
        </p:blipFill>
        <p:spPr>
          <a:xfrm>
            <a:off x="6057900" y="3370707"/>
            <a:ext cx="3132859" cy="2090858"/>
          </a:xfrm>
          <a:prstGeom prst="rect">
            <a:avLst/>
          </a:prstGeom>
        </p:spPr>
      </p:pic>
      <p:sp>
        <p:nvSpPr>
          <p:cNvPr id="27" name="TextBox 26">
            <a:extLst>
              <a:ext uri="{FF2B5EF4-FFF2-40B4-BE49-F238E27FC236}">
                <a16:creationId xmlns:a16="http://schemas.microsoft.com/office/drawing/2014/main" id="{D2095297-6D89-41DA-8E57-9A68328BBFAD}"/>
              </a:ext>
            </a:extLst>
          </p:cNvPr>
          <p:cNvSpPr txBox="1"/>
          <p:nvPr/>
        </p:nvSpPr>
        <p:spPr>
          <a:xfrm>
            <a:off x="6253490" y="4512405"/>
            <a:ext cx="991892" cy="523220"/>
          </a:xfrm>
          <a:prstGeom prst="rect">
            <a:avLst/>
          </a:prstGeom>
          <a:solidFill>
            <a:srgbClr val="00B0F0"/>
          </a:solidFill>
        </p:spPr>
        <p:txBody>
          <a:bodyPr wrap="square" rtlCol="0" anchor="t">
            <a:spAutoFit/>
          </a:bodyPr>
          <a:lstStyle/>
          <a:p>
            <a:r>
              <a:rPr lang="en-IE" sz="2800" b="1" dirty="0">
                <a:latin typeface="+mj-lt"/>
              </a:rPr>
              <a:t>2020</a:t>
            </a:r>
          </a:p>
        </p:txBody>
      </p:sp>
    </p:spTree>
    <p:extLst>
      <p:ext uri="{BB962C8B-B14F-4D97-AF65-F5344CB8AC3E}">
        <p14:creationId xmlns:p14="http://schemas.microsoft.com/office/powerpoint/2010/main" val="256238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F9750-595C-44ED-8343-FF16F6E8C2FB}"/>
              </a:ext>
            </a:extLst>
          </p:cNvPr>
          <p:cNvSpPr txBox="1"/>
          <p:nvPr/>
        </p:nvSpPr>
        <p:spPr>
          <a:xfrm>
            <a:off x="3682114" y="2379309"/>
            <a:ext cx="5461886" cy="523220"/>
          </a:xfrm>
          <a:prstGeom prst="rect">
            <a:avLst/>
          </a:prstGeom>
          <a:solidFill>
            <a:srgbClr val="00B0F0"/>
          </a:solidFill>
        </p:spPr>
        <p:txBody>
          <a:bodyPr wrap="square" rtlCol="0" anchor="t">
            <a:spAutoFit/>
          </a:bodyPr>
          <a:lstStyle/>
          <a:p>
            <a:r>
              <a:rPr lang="en-IE" sz="2800" b="1" dirty="0">
                <a:latin typeface="+mn-lt"/>
              </a:rPr>
              <a:t>OTHER FORMS OF ACTIVISM</a:t>
            </a:r>
            <a:endParaRPr lang="en-IE" sz="2800" b="1" dirty="0">
              <a:latin typeface="Univers"/>
            </a:endParaRPr>
          </a:p>
        </p:txBody>
      </p:sp>
      <p:pic>
        <p:nvPicPr>
          <p:cNvPr id="5" name="Picture 4">
            <a:extLst>
              <a:ext uri="{FF2B5EF4-FFF2-40B4-BE49-F238E27FC236}">
                <a16:creationId xmlns:a16="http://schemas.microsoft.com/office/drawing/2014/main" id="{5B2FE0E4-FDCD-4182-917D-0D733EA065E4}"/>
              </a:ext>
            </a:extLst>
          </p:cNvPr>
          <p:cNvPicPr>
            <a:picLocks noChangeAspect="1"/>
          </p:cNvPicPr>
          <p:nvPr/>
        </p:nvPicPr>
        <p:blipFill>
          <a:blip r:embed="rId3"/>
          <a:stretch>
            <a:fillRect/>
          </a:stretch>
        </p:blipFill>
        <p:spPr>
          <a:xfrm>
            <a:off x="0" y="0"/>
            <a:ext cx="3714463" cy="5143500"/>
          </a:xfrm>
          <a:prstGeom prst="rect">
            <a:avLst/>
          </a:prstGeom>
        </p:spPr>
      </p:pic>
      <p:pic>
        <p:nvPicPr>
          <p:cNvPr id="2" name="Picture 3" descr="A picture containing indoor, table, photo, man&#10;&#10;Description generated with very high confidence">
            <a:extLst>
              <a:ext uri="{FF2B5EF4-FFF2-40B4-BE49-F238E27FC236}">
                <a16:creationId xmlns:a16="http://schemas.microsoft.com/office/drawing/2014/main" id="{28F422B4-F29E-478B-AB59-565D4A9E81D4}"/>
              </a:ext>
            </a:extLst>
          </p:cNvPr>
          <p:cNvPicPr>
            <a:picLocks noChangeAspect="1"/>
          </p:cNvPicPr>
          <p:nvPr/>
        </p:nvPicPr>
        <p:blipFill>
          <a:blip r:embed="rId4"/>
          <a:stretch>
            <a:fillRect/>
          </a:stretch>
        </p:blipFill>
        <p:spPr>
          <a:xfrm>
            <a:off x="3685636" y="2899554"/>
            <a:ext cx="5471303" cy="2730260"/>
          </a:xfrm>
          <a:prstGeom prst="rect">
            <a:avLst/>
          </a:prstGeom>
        </p:spPr>
      </p:pic>
      <p:pic>
        <p:nvPicPr>
          <p:cNvPr id="4" name="Picture 6" descr="A sign on the side of a building&#10;&#10;Description generated with high confidence">
            <a:extLst>
              <a:ext uri="{FF2B5EF4-FFF2-40B4-BE49-F238E27FC236}">
                <a16:creationId xmlns:a16="http://schemas.microsoft.com/office/drawing/2014/main" id="{29B90235-4118-4CAA-9195-7370D9B30862}"/>
              </a:ext>
            </a:extLst>
          </p:cNvPr>
          <p:cNvPicPr>
            <a:picLocks noChangeAspect="1"/>
          </p:cNvPicPr>
          <p:nvPr/>
        </p:nvPicPr>
        <p:blipFill rotWithShape="1">
          <a:blip r:embed="rId5"/>
          <a:srcRect l="-10" t="10588" r="207" b="23529"/>
          <a:stretch/>
        </p:blipFill>
        <p:spPr>
          <a:xfrm>
            <a:off x="3685097" y="-34500"/>
            <a:ext cx="5460541" cy="2418233"/>
          </a:xfrm>
          <a:prstGeom prst="rect">
            <a:avLst/>
          </a:prstGeom>
        </p:spPr>
      </p:pic>
    </p:spTree>
    <p:extLst>
      <p:ext uri="{BB962C8B-B14F-4D97-AF65-F5344CB8AC3E}">
        <p14:creationId xmlns:p14="http://schemas.microsoft.com/office/powerpoint/2010/main" val="2661990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85D81-43C6-457F-B46B-8C8D9986CEA2}"/>
              </a:ext>
            </a:extLst>
          </p:cNvPr>
          <p:cNvSpPr txBox="1"/>
          <p:nvPr/>
        </p:nvSpPr>
        <p:spPr>
          <a:xfrm>
            <a:off x="0" y="412929"/>
            <a:ext cx="5170005" cy="523220"/>
          </a:xfrm>
          <a:prstGeom prst="rect">
            <a:avLst/>
          </a:prstGeom>
          <a:solidFill>
            <a:srgbClr val="00B0F0"/>
          </a:solidFill>
        </p:spPr>
        <p:txBody>
          <a:bodyPr wrap="none" rtlCol="0" anchor="t">
            <a:spAutoFit/>
          </a:bodyPr>
          <a:lstStyle/>
          <a:p>
            <a:r>
              <a:rPr lang="en-IE" sz="2800" b="1" dirty="0">
                <a:latin typeface="+mn-lt"/>
              </a:rPr>
              <a:t>WHAT HAS IMPACTED </a:t>
            </a:r>
            <a:r>
              <a:rPr lang="en-IE" sz="2800" b="1" u="sng" dirty="0">
                <a:latin typeface="+mn-lt"/>
              </a:rPr>
              <a:t>YOU?</a:t>
            </a:r>
            <a:endParaRPr lang="en-US" u="sng" dirty="0"/>
          </a:p>
        </p:txBody>
      </p:sp>
      <p:sp>
        <p:nvSpPr>
          <p:cNvPr id="3" name="TextBox 2">
            <a:extLst>
              <a:ext uri="{FF2B5EF4-FFF2-40B4-BE49-F238E27FC236}">
                <a16:creationId xmlns:a16="http://schemas.microsoft.com/office/drawing/2014/main" id="{5A4CE306-F4EE-4B90-BB45-DEA3FE10D101}"/>
              </a:ext>
            </a:extLst>
          </p:cNvPr>
          <p:cNvSpPr txBox="1"/>
          <p:nvPr/>
        </p:nvSpPr>
        <p:spPr>
          <a:xfrm>
            <a:off x="692799" y="1431434"/>
            <a:ext cx="750990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latin typeface="+mj-lt"/>
              </a:rPr>
              <a:t>Think about activism campaigns </a:t>
            </a:r>
            <a:r>
              <a:rPr lang="en-US" sz="2000" dirty="0"/>
              <a:t>that you've been aware of </a:t>
            </a:r>
          </a:p>
          <a:p>
            <a:pPr marL="285750" indent="-285750">
              <a:buChar char="•"/>
            </a:pPr>
            <a:r>
              <a:rPr lang="en-US" sz="2000" dirty="0">
                <a:latin typeface="+mj-lt"/>
              </a:rPr>
              <a:t>(local, national or international) </a:t>
            </a:r>
          </a:p>
          <a:p>
            <a:pPr marL="285750" indent="-285750">
              <a:buChar char="•"/>
            </a:pPr>
            <a:r>
              <a:rPr lang="en-US" sz="2000" dirty="0">
                <a:latin typeface="+mj-lt"/>
              </a:rPr>
              <a:t>Write down the campaigns and their issues from your group </a:t>
            </a:r>
          </a:p>
          <a:p>
            <a:pPr marL="285750" indent="-285750">
              <a:buChar char="•"/>
            </a:pPr>
            <a:r>
              <a:rPr lang="en-US" sz="2000" dirty="0">
                <a:latin typeface="+mj-lt"/>
              </a:rPr>
              <a:t>Discuss the types of digital activities or content you've seen or been part of (videos, blogs, gifs, petitions </a:t>
            </a:r>
            <a:r>
              <a:rPr lang="en-US" sz="2000" dirty="0" err="1">
                <a:latin typeface="+mj-lt"/>
              </a:rPr>
              <a:t>etc</a:t>
            </a:r>
            <a:r>
              <a:rPr lang="en-US" sz="2000" dirty="0">
                <a:latin typeface="+mj-lt"/>
              </a:rPr>
              <a:t>) </a:t>
            </a:r>
          </a:p>
          <a:p>
            <a:pPr marL="285750" indent="-285750">
              <a:buChar char="•"/>
            </a:pPr>
            <a:r>
              <a:rPr lang="en-US" sz="2000" dirty="0">
                <a:latin typeface="+mj-lt"/>
              </a:rPr>
              <a:t>Discuss why they've influenced you (emotional, funny, powerful </a:t>
            </a:r>
            <a:r>
              <a:rPr lang="en-US" sz="2000" dirty="0" err="1">
                <a:latin typeface="+mj-lt"/>
              </a:rPr>
              <a:t>etc</a:t>
            </a:r>
            <a:r>
              <a:rPr lang="en-US" sz="2000" dirty="0">
                <a:latin typeface="+mj-lt"/>
              </a:rPr>
              <a:t>)</a:t>
            </a:r>
          </a:p>
        </p:txBody>
      </p:sp>
    </p:spTree>
    <p:extLst>
      <p:ext uri="{BB962C8B-B14F-4D97-AF65-F5344CB8AC3E}">
        <p14:creationId xmlns:p14="http://schemas.microsoft.com/office/powerpoint/2010/main" val="1331359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1FA1A61D-2BC7-4EDC-BEC2-4E5BA2572057}"/>
              </a:ext>
            </a:extLst>
          </p:cNvPr>
          <p:cNvPicPr>
            <a:picLocks noChangeAspect="1"/>
          </p:cNvPicPr>
          <p:nvPr/>
        </p:nvPicPr>
        <p:blipFill rotWithShape="1">
          <a:blip r:embed="rId3"/>
          <a:srcRect t="38132"/>
          <a:stretch/>
        </p:blipFill>
        <p:spPr>
          <a:xfrm>
            <a:off x="0" y="1289586"/>
            <a:ext cx="9144000" cy="3853459"/>
          </a:xfrm>
          <a:prstGeom prst="rect">
            <a:avLst/>
          </a:prstGeom>
        </p:spPr>
      </p:pic>
      <p:sp>
        <p:nvSpPr>
          <p:cNvPr id="5" name="TextBox 4">
            <a:extLst>
              <a:ext uri="{FF2B5EF4-FFF2-40B4-BE49-F238E27FC236}">
                <a16:creationId xmlns:a16="http://schemas.microsoft.com/office/drawing/2014/main" id="{A2F50BD5-B86D-42A9-8CD7-38CC8DB0CAB0}"/>
              </a:ext>
            </a:extLst>
          </p:cNvPr>
          <p:cNvSpPr txBox="1"/>
          <p:nvPr/>
        </p:nvSpPr>
        <p:spPr>
          <a:xfrm>
            <a:off x="6643245" y="259040"/>
            <a:ext cx="262393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mj-lt"/>
                <a:cs typeface="Segoe UI"/>
              </a:rPr>
              <a:t>​</a:t>
            </a:r>
            <a:r>
              <a:rPr lang="en-US" sz="1800" dirty="0">
                <a:latin typeface="+mj-lt"/>
              </a:rPr>
              <a:t>You are more powerful than any generation before you. </a:t>
            </a:r>
          </a:p>
        </p:txBody>
      </p:sp>
      <p:sp>
        <p:nvSpPr>
          <p:cNvPr id="2" name="TextBox 1">
            <a:extLst>
              <a:ext uri="{FF2B5EF4-FFF2-40B4-BE49-F238E27FC236}">
                <a16:creationId xmlns:a16="http://schemas.microsoft.com/office/drawing/2014/main" id="{8E73E957-80DD-418F-9401-40515537FD85}"/>
              </a:ext>
            </a:extLst>
          </p:cNvPr>
          <p:cNvSpPr txBox="1"/>
          <p:nvPr/>
        </p:nvSpPr>
        <p:spPr>
          <a:xfrm>
            <a:off x="0" y="412929"/>
            <a:ext cx="4312399" cy="523220"/>
          </a:xfrm>
          <a:prstGeom prst="rect">
            <a:avLst/>
          </a:prstGeom>
          <a:solidFill>
            <a:srgbClr val="00B0F0"/>
          </a:solidFill>
        </p:spPr>
        <p:txBody>
          <a:bodyPr wrap="none" rtlCol="0" anchor="t">
            <a:spAutoFit/>
          </a:bodyPr>
          <a:lstStyle/>
          <a:p>
            <a:r>
              <a:rPr lang="en-IE" sz="2800" b="1" dirty="0">
                <a:latin typeface="+mn-lt"/>
              </a:rPr>
              <a:t>MAKING A DIFFERENCE</a:t>
            </a:r>
            <a:endParaRPr lang="en-IE" sz="2800" b="1" dirty="0">
              <a:latin typeface="Univers"/>
            </a:endParaRPr>
          </a:p>
        </p:txBody>
      </p:sp>
      <p:sp>
        <p:nvSpPr>
          <p:cNvPr id="3" name="TextBox 2">
            <a:extLst>
              <a:ext uri="{FF2B5EF4-FFF2-40B4-BE49-F238E27FC236}">
                <a16:creationId xmlns:a16="http://schemas.microsoft.com/office/drawing/2014/main" id="{B4DFE1F2-2D69-484B-A2C2-4052AD227D75}"/>
              </a:ext>
            </a:extLst>
          </p:cNvPr>
          <p:cNvSpPr txBox="1"/>
          <p:nvPr/>
        </p:nvSpPr>
        <p:spPr>
          <a:xfrm>
            <a:off x="274391" y="1505030"/>
            <a:ext cx="2093844" cy="923330"/>
          </a:xfrm>
          <a:prstGeom prst="rect">
            <a:avLst/>
          </a:prstGeom>
          <a:noFill/>
        </p:spPr>
        <p:txBody>
          <a:bodyPr wrap="square" rtlCol="0">
            <a:spAutoFit/>
          </a:bodyPr>
          <a:lstStyle/>
          <a:p>
            <a:r>
              <a:rPr lang="en-US" sz="1800" dirty="0">
                <a:latin typeface="+mj-lt"/>
                <a:cs typeface="Segoe UI"/>
              </a:rPr>
              <a:t>Use your digital skills to change the world!</a:t>
            </a:r>
            <a:endParaRPr lang="en-IE" sz="1800" dirty="0">
              <a:latin typeface="+mj-lt"/>
            </a:endParaRPr>
          </a:p>
        </p:txBody>
      </p:sp>
    </p:spTree>
    <p:extLst>
      <p:ext uri="{BB962C8B-B14F-4D97-AF65-F5344CB8AC3E}">
        <p14:creationId xmlns:p14="http://schemas.microsoft.com/office/powerpoint/2010/main" val="4071096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hlinkClick r:id="" action="ppaction://media"/>
            <a:extLst>
              <a:ext uri="{FF2B5EF4-FFF2-40B4-BE49-F238E27FC236}">
                <a16:creationId xmlns:a16="http://schemas.microsoft.com/office/drawing/2014/main" id="{F3A5C629-26EC-4719-BFFB-A43F80B45267}"/>
              </a:ext>
            </a:extLst>
          </p:cNvPr>
          <p:cNvPicPr>
            <a:picLocks noRot="1" noChangeAspect="1"/>
          </p:cNvPicPr>
          <p:nvPr>
            <a:videoFile r:link="rId1"/>
          </p:nvPr>
        </p:nvPicPr>
        <p:blipFill>
          <a:blip r:embed="rId4"/>
          <a:stretch>
            <a:fillRect/>
          </a:stretch>
        </p:blipFill>
        <p:spPr>
          <a:xfrm>
            <a:off x="0" y="-7837"/>
            <a:ext cx="9159627" cy="5153207"/>
          </a:xfrm>
          <a:prstGeom prst="rect">
            <a:avLst/>
          </a:prstGeom>
        </p:spPr>
      </p:pic>
    </p:spTree>
    <p:extLst>
      <p:ext uri="{BB962C8B-B14F-4D97-AF65-F5344CB8AC3E}">
        <p14:creationId xmlns:p14="http://schemas.microsoft.com/office/powerpoint/2010/main" val="201531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50E51-9353-40EF-9F62-F4060AC03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E5CFED8F-F044-49C2-90CA-FA4DFCA7302F}"/>
              </a:ext>
            </a:extLst>
          </p:cNvPr>
          <p:cNvSpPr txBox="1"/>
          <p:nvPr/>
        </p:nvSpPr>
        <p:spPr>
          <a:xfrm>
            <a:off x="2312276" y="1450429"/>
            <a:ext cx="4204139" cy="584775"/>
          </a:xfrm>
          <a:prstGeom prst="rect">
            <a:avLst/>
          </a:prstGeom>
          <a:noFill/>
        </p:spPr>
        <p:txBody>
          <a:bodyPr wrap="square" rtlCol="0" anchor="t">
            <a:spAutoFit/>
          </a:bodyPr>
          <a:lstStyle/>
          <a:p>
            <a:pPr algn="ctr"/>
            <a:r>
              <a:rPr lang="en-IE" sz="3200" dirty="0">
                <a:hlinkClick r:id="rId4"/>
              </a:rPr>
              <a:t>Kahoot</a:t>
            </a:r>
            <a:endParaRPr lang="en-IE" dirty="0"/>
          </a:p>
        </p:txBody>
      </p:sp>
    </p:spTree>
    <p:extLst>
      <p:ext uri="{BB962C8B-B14F-4D97-AF65-F5344CB8AC3E}">
        <p14:creationId xmlns:p14="http://schemas.microsoft.com/office/powerpoint/2010/main" val="379915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group of people posing for a photo&#10;&#10;Description generated with very high confidence">
            <a:extLst>
              <a:ext uri="{FF2B5EF4-FFF2-40B4-BE49-F238E27FC236}">
                <a16:creationId xmlns:a16="http://schemas.microsoft.com/office/drawing/2014/main" id="{4844CAD7-1EDD-4F13-9720-1FDEB6DB3D1D}"/>
              </a:ext>
            </a:extLst>
          </p:cNvPr>
          <p:cNvPicPr>
            <a:picLocks noChangeAspect="1"/>
          </p:cNvPicPr>
          <p:nvPr/>
        </p:nvPicPr>
        <p:blipFill rotWithShape="1">
          <a:blip r:embed="rId3"/>
          <a:srcRect l="7375" r="-171" b="-380"/>
          <a:stretch/>
        </p:blipFill>
        <p:spPr>
          <a:xfrm>
            <a:off x="-1628" y="-492499"/>
            <a:ext cx="9223533" cy="5717621"/>
          </a:xfrm>
          <a:prstGeom prst="rect">
            <a:avLst/>
          </a:prstGeom>
        </p:spPr>
      </p:pic>
      <p:sp>
        <p:nvSpPr>
          <p:cNvPr id="6" name="TextBox 5">
            <a:extLst>
              <a:ext uri="{FF2B5EF4-FFF2-40B4-BE49-F238E27FC236}">
                <a16:creationId xmlns:a16="http://schemas.microsoft.com/office/drawing/2014/main" id="{5B6120B3-BD84-4967-95AF-4BFB8FBDA26B}"/>
              </a:ext>
            </a:extLst>
          </p:cNvPr>
          <p:cNvSpPr txBox="1"/>
          <p:nvPr/>
        </p:nvSpPr>
        <p:spPr>
          <a:xfrm>
            <a:off x="0" y="412929"/>
            <a:ext cx="5508239" cy="523220"/>
          </a:xfrm>
          <a:prstGeom prst="rect">
            <a:avLst/>
          </a:prstGeom>
          <a:solidFill>
            <a:srgbClr val="00B0F0"/>
          </a:solidFill>
        </p:spPr>
        <p:txBody>
          <a:bodyPr wrap="none" rtlCol="0" anchor="t">
            <a:spAutoFit/>
          </a:bodyPr>
          <a:lstStyle/>
          <a:p>
            <a:r>
              <a:rPr lang="en-IE" sz="2800" b="1" dirty="0">
                <a:latin typeface="+mn-lt"/>
              </a:rPr>
              <a:t>DESIGN A DIGITAL CAMPAIGN</a:t>
            </a:r>
            <a:endParaRPr lang="en-US" dirty="0"/>
          </a:p>
        </p:txBody>
      </p:sp>
      <p:sp>
        <p:nvSpPr>
          <p:cNvPr id="3" name="Rectangle 2"/>
          <p:cNvSpPr/>
          <p:nvPr/>
        </p:nvSpPr>
        <p:spPr>
          <a:xfrm>
            <a:off x="0" y="2989014"/>
            <a:ext cx="9144000" cy="181357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24740" y="3065086"/>
            <a:ext cx="8058684" cy="1661993"/>
          </a:xfrm>
          <a:prstGeom prst="rect">
            <a:avLst/>
          </a:prstGeom>
          <a:noFill/>
        </p:spPr>
        <p:txBody>
          <a:bodyPr wrap="square" rtlCol="0" anchor="t">
            <a:spAutoFit/>
          </a:bodyPr>
          <a:lstStyle/>
          <a:p>
            <a:r>
              <a:rPr lang="en-US" sz="1700" b="1" dirty="0">
                <a:solidFill>
                  <a:schemeClr val="bg1"/>
                </a:solidFill>
                <a:latin typeface="+mj-lt"/>
                <a:cs typeface="Segoe UI"/>
              </a:rPr>
              <a:t>Group activity:</a:t>
            </a:r>
            <a:r>
              <a:rPr lang="en-US" sz="1700" dirty="0">
                <a:solidFill>
                  <a:schemeClr val="bg1"/>
                </a:solidFill>
                <a:latin typeface="+mj-lt"/>
                <a:cs typeface="Segoe UI"/>
              </a:rPr>
              <a:t>​</a:t>
            </a:r>
          </a:p>
          <a:p>
            <a:pPr marL="285750" indent="-285750">
              <a:buFont typeface="Arial" panose="020B0604020202020204" pitchFamily="34" charset="0"/>
              <a:buChar char="•"/>
            </a:pPr>
            <a:r>
              <a:rPr lang="en-US" sz="1700" dirty="0">
                <a:solidFill>
                  <a:schemeClr val="bg1"/>
                </a:solidFill>
                <a:latin typeface="+mj-lt"/>
              </a:rPr>
              <a:t> Decide on an issue that matters to you as a group​</a:t>
            </a:r>
          </a:p>
          <a:p>
            <a:pPr marL="285750" indent="-285750">
              <a:buFont typeface="Arial" panose="020B0604020202020204" pitchFamily="34" charset="0"/>
              <a:buChar char="•"/>
            </a:pPr>
            <a:r>
              <a:rPr lang="en-US" sz="1700" dirty="0">
                <a:solidFill>
                  <a:schemeClr val="bg1"/>
                </a:solidFill>
                <a:latin typeface="+mj-lt"/>
              </a:rPr>
              <a:t> Identify who has power to change that issue​</a:t>
            </a:r>
          </a:p>
          <a:p>
            <a:pPr marL="285750" indent="-285750">
              <a:buFont typeface="Arial" panose="020B0604020202020204" pitchFamily="34" charset="0"/>
              <a:buChar char="•"/>
            </a:pPr>
            <a:r>
              <a:rPr lang="en-US" sz="1700" dirty="0">
                <a:solidFill>
                  <a:schemeClr val="bg1"/>
                </a:solidFill>
                <a:latin typeface="+mj-lt"/>
              </a:rPr>
              <a:t> Think about who you need to influence​</a:t>
            </a:r>
          </a:p>
          <a:p>
            <a:pPr marL="285750" indent="-285750">
              <a:buFont typeface="Arial" panose="020B0604020202020204" pitchFamily="34" charset="0"/>
              <a:buChar char="•"/>
            </a:pPr>
            <a:r>
              <a:rPr lang="en-US" sz="1700" dirty="0">
                <a:solidFill>
                  <a:schemeClr val="bg1"/>
                </a:solidFill>
                <a:latin typeface="+mj-lt"/>
              </a:rPr>
              <a:t> Consider what online tools you could use and what your tactics will be​</a:t>
            </a:r>
          </a:p>
          <a:p>
            <a:pPr marL="285750" indent="-285750">
              <a:buFont typeface="Arial" panose="020B0604020202020204" pitchFamily="34" charset="0"/>
              <a:buChar char="•"/>
            </a:pPr>
            <a:r>
              <a:rPr lang="en-US" sz="1700" dirty="0">
                <a:solidFill>
                  <a:schemeClr val="bg1"/>
                </a:solidFill>
                <a:latin typeface="+mj-lt"/>
              </a:rPr>
              <a:t> Feedback your plan to the group through a short presentation</a:t>
            </a:r>
          </a:p>
        </p:txBody>
      </p:sp>
    </p:spTree>
    <p:extLst>
      <p:ext uri="{BB962C8B-B14F-4D97-AF65-F5344CB8AC3E}">
        <p14:creationId xmlns:p14="http://schemas.microsoft.com/office/powerpoint/2010/main" val="289951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young&#10;&#10;Description automatically generated">
            <a:extLst>
              <a:ext uri="{FF2B5EF4-FFF2-40B4-BE49-F238E27FC236}">
                <a16:creationId xmlns:a16="http://schemas.microsoft.com/office/drawing/2014/main" id="{AC77A170-F84E-4927-9C7A-4C8ED4F9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6" y="0"/>
            <a:ext cx="9154406" cy="6091163"/>
          </a:xfrm>
          <a:prstGeom prst="rect">
            <a:avLst/>
          </a:prstGeom>
          <a:effectLst/>
        </p:spPr>
      </p:pic>
      <p:pic>
        <p:nvPicPr>
          <p:cNvPr id="4" name="Picture 3">
            <a:extLst>
              <a:ext uri="{FF2B5EF4-FFF2-40B4-BE49-F238E27FC236}">
                <a16:creationId xmlns:a16="http://schemas.microsoft.com/office/drawing/2014/main" id="{CBEF21D6-81F5-42CF-BEF1-A7D8414D0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099" y="4735932"/>
            <a:ext cx="1895901" cy="407568"/>
          </a:xfrm>
          <a:prstGeom prst="rect">
            <a:avLst/>
          </a:prstGeom>
        </p:spPr>
      </p:pic>
      <p:sp>
        <p:nvSpPr>
          <p:cNvPr id="2" name="Rectangle 1">
            <a:extLst>
              <a:ext uri="{FF2B5EF4-FFF2-40B4-BE49-F238E27FC236}">
                <a16:creationId xmlns:a16="http://schemas.microsoft.com/office/drawing/2014/main" id="{5562D50E-3F26-4C93-8C5C-D5720B07FF86}"/>
              </a:ext>
            </a:extLst>
          </p:cNvPr>
          <p:cNvSpPr/>
          <p:nvPr/>
        </p:nvSpPr>
        <p:spPr>
          <a:xfrm>
            <a:off x="0" y="2314094"/>
            <a:ext cx="1752980" cy="523220"/>
          </a:xfrm>
          <a:prstGeom prst="rect">
            <a:avLst/>
          </a:prstGeom>
          <a:solidFill>
            <a:srgbClr val="00B0F0"/>
          </a:solidFill>
        </p:spPr>
        <p:txBody>
          <a:bodyPr wrap="none">
            <a:spAutoFit/>
          </a:bodyPr>
          <a:lstStyle/>
          <a:p>
            <a:r>
              <a:rPr lang="en-US" sz="2800" b="1" kern="1200">
                <a:solidFill>
                  <a:schemeClr val="tx1"/>
                </a:solidFill>
              </a:rPr>
              <a:t>PRIVACY</a:t>
            </a:r>
            <a:endParaRPr lang="en-IE" sz="3200">
              <a:solidFill>
                <a:schemeClr val="tx1"/>
              </a:solidFill>
            </a:endParaRPr>
          </a:p>
        </p:txBody>
      </p:sp>
      <p:sp>
        <p:nvSpPr>
          <p:cNvPr id="7" name="Rectangle 6">
            <a:extLst>
              <a:ext uri="{FF2B5EF4-FFF2-40B4-BE49-F238E27FC236}">
                <a16:creationId xmlns:a16="http://schemas.microsoft.com/office/drawing/2014/main" id="{F47ED557-8DA2-4242-A266-CF356011EBB7}"/>
              </a:ext>
            </a:extLst>
          </p:cNvPr>
          <p:cNvSpPr/>
          <p:nvPr/>
        </p:nvSpPr>
        <p:spPr>
          <a:xfrm>
            <a:off x="-10406" y="1793870"/>
            <a:ext cx="3416320" cy="523220"/>
          </a:xfrm>
          <a:prstGeom prst="rect">
            <a:avLst/>
          </a:prstGeom>
          <a:solidFill>
            <a:srgbClr val="00B0F0"/>
          </a:solidFill>
        </p:spPr>
        <p:txBody>
          <a:bodyPr wrap="none">
            <a:spAutoFit/>
          </a:bodyPr>
          <a:lstStyle/>
          <a:p>
            <a:r>
              <a:rPr lang="en-US" sz="2800" b="1" kern="1200">
                <a:solidFill>
                  <a:schemeClr val="bg1"/>
                </a:solidFill>
                <a:latin typeface="+mn-lt"/>
              </a:rPr>
              <a:t>CONFIDENTIALITY</a:t>
            </a:r>
            <a:endParaRPr lang="en-IE" sz="2800">
              <a:solidFill>
                <a:schemeClr val="bg1"/>
              </a:solidFill>
              <a:latin typeface="+mn-lt"/>
            </a:endParaRPr>
          </a:p>
        </p:txBody>
      </p:sp>
      <p:sp>
        <p:nvSpPr>
          <p:cNvPr id="15" name="Rectangle 14">
            <a:extLst>
              <a:ext uri="{FF2B5EF4-FFF2-40B4-BE49-F238E27FC236}">
                <a16:creationId xmlns:a16="http://schemas.microsoft.com/office/drawing/2014/main" id="{FE6418EC-8F69-412C-BBF9-067ACBB30091}"/>
              </a:ext>
            </a:extLst>
          </p:cNvPr>
          <p:cNvSpPr/>
          <p:nvPr/>
        </p:nvSpPr>
        <p:spPr>
          <a:xfrm>
            <a:off x="0" y="2831424"/>
            <a:ext cx="2177199" cy="523220"/>
          </a:xfrm>
          <a:prstGeom prst="rect">
            <a:avLst/>
          </a:prstGeom>
          <a:solidFill>
            <a:srgbClr val="00B0F0"/>
          </a:solidFill>
        </p:spPr>
        <p:txBody>
          <a:bodyPr wrap="none">
            <a:spAutoFit/>
          </a:bodyPr>
          <a:lstStyle/>
          <a:p>
            <a:r>
              <a:rPr lang="en-US" sz="2800" b="1" kern="1200">
                <a:solidFill>
                  <a:schemeClr val="bg1"/>
                </a:solidFill>
                <a:latin typeface="+mn-lt"/>
              </a:rPr>
              <a:t>INCLUSION</a:t>
            </a:r>
            <a:endParaRPr lang="en-IE" sz="2800">
              <a:solidFill>
                <a:schemeClr val="bg1"/>
              </a:solidFill>
              <a:latin typeface="+mn-lt"/>
            </a:endParaRPr>
          </a:p>
        </p:txBody>
      </p:sp>
      <p:sp>
        <p:nvSpPr>
          <p:cNvPr id="17" name="Rectangle 16">
            <a:extLst>
              <a:ext uri="{FF2B5EF4-FFF2-40B4-BE49-F238E27FC236}">
                <a16:creationId xmlns:a16="http://schemas.microsoft.com/office/drawing/2014/main" id="{51530E41-71C2-48D6-B66F-446FFD801811}"/>
              </a:ext>
            </a:extLst>
          </p:cNvPr>
          <p:cNvSpPr/>
          <p:nvPr/>
        </p:nvSpPr>
        <p:spPr>
          <a:xfrm>
            <a:off x="0" y="1265481"/>
            <a:ext cx="1779654" cy="523220"/>
          </a:xfrm>
          <a:prstGeom prst="rect">
            <a:avLst/>
          </a:prstGeom>
          <a:solidFill>
            <a:srgbClr val="00B0F0"/>
          </a:solidFill>
        </p:spPr>
        <p:txBody>
          <a:bodyPr wrap="none">
            <a:spAutoFit/>
          </a:bodyPr>
          <a:lstStyle/>
          <a:p>
            <a:r>
              <a:rPr lang="en-US" sz="2800" b="1" kern="1200" dirty="0">
                <a:solidFill>
                  <a:schemeClr val="tx1"/>
                </a:solidFill>
                <a:latin typeface="+mj-lt"/>
              </a:rPr>
              <a:t>RESPECT</a:t>
            </a:r>
            <a:endParaRPr lang="en-IE" sz="2800" dirty="0">
              <a:solidFill>
                <a:schemeClr val="tx1"/>
              </a:solidFill>
              <a:latin typeface="+mj-lt"/>
            </a:endParaRPr>
          </a:p>
        </p:txBody>
      </p:sp>
    </p:spTree>
    <p:extLst>
      <p:ext uri="{BB962C8B-B14F-4D97-AF65-F5344CB8AC3E}">
        <p14:creationId xmlns:p14="http://schemas.microsoft.com/office/powerpoint/2010/main" val="225694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omputer&#10;&#10;Description automatically generated">
            <a:extLst>
              <a:ext uri="{FF2B5EF4-FFF2-40B4-BE49-F238E27FC236}">
                <a16:creationId xmlns:a16="http://schemas.microsoft.com/office/drawing/2014/main" id="{3D388D9C-A811-43F9-8652-D784D052F61A}"/>
              </a:ext>
            </a:extLst>
          </p:cNvPr>
          <p:cNvPicPr>
            <a:picLocks noChangeAspect="1"/>
          </p:cNvPicPr>
          <p:nvPr/>
        </p:nvPicPr>
        <p:blipFill>
          <a:blip r:embed="rId3"/>
          <a:stretch>
            <a:fillRect/>
          </a:stretch>
        </p:blipFill>
        <p:spPr>
          <a:xfrm>
            <a:off x="0" y="-476250"/>
            <a:ext cx="9144000" cy="6096000"/>
          </a:xfrm>
          <a:prstGeom prst="rect">
            <a:avLst/>
          </a:prstGeom>
        </p:spPr>
      </p:pic>
      <p:sp>
        <p:nvSpPr>
          <p:cNvPr id="5" name="TextBox 4">
            <a:extLst>
              <a:ext uri="{FF2B5EF4-FFF2-40B4-BE49-F238E27FC236}">
                <a16:creationId xmlns:a16="http://schemas.microsoft.com/office/drawing/2014/main" id="{DFC00A03-DAD6-4048-96C3-FB620B29B6D1}"/>
              </a:ext>
            </a:extLst>
          </p:cNvPr>
          <p:cNvSpPr txBox="1"/>
          <p:nvPr/>
        </p:nvSpPr>
        <p:spPr>
          <a:xfrm>
            <a:off x="-1" y="2902266"/>
            <a:ext cx="5291529" cy="584775"/>
          </a:xfrm>
          <a:prstGeom prst="rect">
            <a:avLst/>
          </a:prstGeom>
          <a:solidFill>
            <a:srgbClr val="00B0F0"/>
          </a:solidFill>
        </p:spPr>
        <p:txBody>
          <a:bodyPr wrap="square" rtlCol="0" anchor="ctr" anchorCtr="0">
            <a:spAutoFit/>
          </a:bodyPr>
          <a:lstStyle/>
          <a:p>
            <a:pPr marL="180975" fontAlgn="base"/>
            <a:r>
              <a:rPr lang="en-US" sz="3200" kern="100" spc="10" dirty="0">
                <a:latin typeface="+mj-lt"/>
              </a:rPr>
              <a:t>​</a:t>
            </a:r>
            <a:r>
              <a:rPr lang="en-GB" sz="3200" b="1" kern="100" spc="10" dirty="0">
                <a:solidFill>
                  <a:schemeClr val="bg1"/>
                </a:solidFill>
                <a:latin typeface="+mj-lt"/>
              </a:rPr>
              <a:t>1 IN 3 INTERNET USERS</a:t>
            </a:r>
            <a:endParaRPr lang="en-US" sz="3200" b="1" kern="100" spc="10" dirty="0">
              <a:solidFill>
                <a:schemeClr val="bg1"/>
              </a:solidFill>
              <a:latin typeface="+mj-lt"/>
            </a:endParaRPr>
          </a:p>
        </p:txBody>
      </p:sp>
      <p:sp>
        <p:nvSpPr>
          <p:cNvPr id="8" name="TextBox 7">
            <a:extLst>
              <a:ext uri="{FF2B5EF4-FFF2-40B4-BE49-F238E27FC236}">
                <a16:creationId xmlns:a16="http://schemas.microsoft.com/office/drawing/2014/main" id="{E25CA176-6DC0-4DEE-9AB9-0A33A5515041}"/>
              </a:ext>
            </a:extLst>
          </p:cNvPr>
          <p:cNvSpPr txBox="1"/>
          <p:nvPr/>
        </p:nvSpPr>
        <p:spPr>
          <a:xfrm>
            <a:off x="-1" y="3487840"/>
            <a:ext cx="5696264" cy="584775"/>
          </a:xfrm>
          <a:prstGeom prst="rect">
            <a:avLst/>
          </a:prstGeom>
          <a:solidFill>
            <a:srgbClr val="FFFF00"/>
          </a:solidFill>
        </p:spPr>
        <p:txBody>
          <a:bodyPr wrap="square" rtlCol="0">
            <a:spAutoFit/>
          </a:bodyPr>
          <a:lstStyle/>
          <a:p>
            <a:pPr marL="180975" fontAlgn="base"/>
            <a:r>
              <a:rPr lang="en-US" sz="3200" b="1" spc="40" dirty="0">
                <a:solidFill>
                  <a:schemeClr val="tx1"/>
                </a:solidFill>
                <a:latin typeface="+mj-lt"/>
              </a:rPr>
              <a:t>IS UNDER THE AGE OF 18</a:t>
            </a:r>
          </a:p>
        </p:txBody>
      </p:sp>
      <p:sp>
        <p:nvSpPr>
          <p:cNvPr id="7" name="TextBox 6">
            <a:extLst>
              <a:ext uri="{FF2B5EF4-FFF2-40B4-BE49-F238E27FC236}">
                <a16:creationId xmlns:a16="http://schemas.microsoft.com/office/drawing/2014/main" id="{65B0A737-521C-4C47-A0E2-29C20204B254}"/>
              </a:ext>
            </a:extLst>
          </p:cNvPr>
          <p:cNvSpPr txBox="1"/>
          <p:nvPr/>
        </p:nvSpPr>
        <p:spPr>
          <a:xfrm>
            <a:off x="-2" y="4072615"/>
            <a:ext cx="9144001" cy="584775"/>
          </a:xfrm>
          <a:prstGeom prst="rect">
            <a:avLst/>
          </a:prstGeom>
          <a:solidFill>
            <a:schemeClr val="bg1"/>
          </a:solidFill>
        </p:spPr>
        <p:txBody>
          <a:bodyPr wrap="square" rtlCol="0">
            <a:spAutoFit/>
          </a:bodyPr>
          <a:lstStyle/>
          <a:p>
            <a:pPr marL="180975" fontAlgn="base"/>
            <a:r>
              <a:rPr lang="en-US" sz="2000" dirty="0"/>
              <a:t>​</a:t>
            </a:r>
            <a:r>
              <a:rPr lang="en-US" sz="3200" b="1" spc="40" dirty="0">
                <a:solidFill>
                  <a:schemeClr val="tx1"/>
                </a:solidFill>
                <a:latin typeface="+mj-lt"/>
              </a:rPr>
              <a:t>ARE YOUR RIGHTS PROTECTED ONLINE? </a:t>
            </a:r>
          </a:p>
        </p:txBody>
      </p:sp>
    </p:spTree>
    <p:extLst>
      <p:ext uri="{BB962C8B-B14F-4D97-AF65-F5344CB8AC3E}">
        <p14:creationId xmlns:p14="http://schemas.microsoft.com/office/powerpoint/2010/main" val="3791384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a computer&#10;&#10;Description automatically generated">
            <a:extLst>
              <a:ext uri="{FF2B5EF4-FFF2-40B4-BE49-F238E27FC236}">
                <a16:creationId xmlns:a16="http://schemas.microsoft.com/office/drawing/2014/main" id="{C6EF8695-14BE-4280-8A93-582C7F24832C}"/>
              </a:ext>
            </a:extLst>
          </p:cNvPr>
          <p:cNvPicPr>
            <a:picLocks noChangeAspect="1"/>
          </p:cNvPicPr>
          <p:nvPr/>
        </p:nvPicPr>
        <p:blipFill rotWithShape="1">
          <a:blip r:embed="rId3"/>
          <a:srcRect t="15488"/>
          <a:stretch/>
        </p:blipFill>
        <p:spPr>
          <a:xfrm>
            <a:off x="0" y="0"/>
            <a:ext cx="9144000" cy="5143500"/>
          </a:xfrm>
          <a:prstGeom prst="rect">
            <a:avLst/>
          </a:prstGeom>
        </p:spPr>
      </p:pic>
      <p:sp>
        <p:nvSpPr>
          <p:cNvPr id="5" name="TextBox 4">
            <a:extLst>
              <a:ext uri="{FF2B5EF4-FFF2-40B4-BE49-F238E27FC236}">
                <a16:creationId xmlns:a16="http://schemas.microsoft.com/office/drawing/2014/main" id="{DFC00A03-DAD6-4048-96C3-FB620B29B6D1}"/>
              </a:ext>
            </a:extLst>
          </p:cNvPr>
          <p:cNvSpPr txBox="1"/>
          <p:nvPr/>
        </p:nvSpPr>
        <p:spPr>
          <a:xfrm>
            <a:off x="-1" y="2841509"/>
            <a:ext cx="8337601" cy="646331"/>
          </a:xfrm>
          <a:prstGeom prst="rect">
            <a:avLst/>
          </a:prstGeom>
          <a:solidFill>
            <a:srgbClr val="00B0F0"/>
          </a:solidFill>
        </p:spPr>
        <p:txBody>
          <a:bodyPr wrap="square" rtlCol="0">
            <a:spAutoFit/>
          </a:bodyPr>
          <a:lstStyle/>
          <a:p>
            <a:pPr marL="180975" fontAlgn="base"/>
            <a:r>
              <a:rPr lang="en-US" dirty="0"/>
              <a:t>​</a:t>
            </a:r>
            <a:r>
              <a:rPr lang="en-GB" sz="3600" b="1" spc="330" dirty="0">
                <a:solidFill>
                  <a:schemeClr val="bg1"/>
                </a:solidFill>
                <a:latin typeface="+mj-lt"/>
              </a:rPr>
              <a:t>97% </a:t>
            </a:r>
            <a:r>
              <a:rPr lang="en-GB" sz="3600" b="1" dirty="0">
                <a:solidFill>
                  <a:schemeClr val="bg1"/>
                </a:solidFill>
                <a:latin typeface="+mj-lt"/>
              </a:rPr>
              <a:t>Students use the internet daily</a:t>
            </a:r>
            <a:endParaRPr lang="en-US" sz="3200" b="1" dirty="0">
              <a:solidFill>
                <a:schemeClr val="bg1"/>
              </a:solidFill>
              <a:latin typeface="+mj-lt"/>
            </a:endParaRPr>
          </a:p>
        </p:txBody>
      </p:sp>
      <p:sp>
        <p:nvSpPr>
          <p:cNvPr id="8" name="TextBox 7">
            <a:extLst>
              <a:ext uri="{FF2B5EF4-FFF2-40B4-BE49-F238E27FC236}">
                <a16:creationId xmlns:a16="http://schemas.microsoft.com/office/drawing/2014/main" id="{E25CA176-6DC0-4DEE-9AB9-0A33A5515041}"/>
              </a:ext>
            </a:extLst>
          </p:cNvPr>
          <p:cNvSpPr txBox="1"/>
          <p:nvPr/>
        </p:nvSpPr>
        <p:spPr>
          <a:xfrm>
            <a:off x="0" y="3426284"/>
            <a:ext cx="8337600" cy="369332"/>
          </a:xfrm>
          <a:prstGeom prst="rect">
            <a:avLst/>
          </a:prstGeom>
          <a:solidFill>
            <a:schemeClr val="bg1"/>
          </a:solidFill>
        </p:spPr>
        <p:txBody>
          <a:bodyPr wrap="square" rtlCol="0">
            <a:spAutoFit/>
          </a:bodyPr>
          <a:lstStyle/>
          <a:p>
            <a:pPr marL="180975" fontAlgn="base"/>
            <a:r>
              <a:rPr lang="en-US" dirty="0"/>
              <a:t>​</a:t>
            </a:r>
            <a:r>
              <a:rPr lang="en-US" sz="1800" b="1" spc="40" dirty="0">
                <a:solidFill>
                  <a:schemeClr val="tx1"/>
                </a:solidFill>
                <a:latin typeface="+mj-lt"/>
              </a:rPr>
              <a:t>HOW ARE YOUR RIGHTS PROTECTED ONLINE? </a:t>
            </a:r>
            <a:endParaRPr lang="en-US" sz="3200" b="1" spc="40" dirty="0">
              <a:solidFill>
                <a:schemeClr val="tx1"/>
              </a:solidFill>
              <a:latin typeface="+mj-lt"/>
            </a:endParaRPr>
          </a:p>
        </p:txBody>
      </p:sp>
    </p:spTree>
    <p:extLst>
      <p:ext uri="{BB962C8B-B14F-4D97-AF65-F5344CB8AC3E}">
        <p14:creationId xmlns:p14="http://schemas.microsoft.com/office/powerpoint/2010/main" val="2568093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5" y="2417862"/>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4" name="Picture 5" descr="A screenshot of a cell phone&#10;&#10;Description generated with very high confidence">
            <a:extLst>
              <a:ext uri="{FF2B5EF4-FFF2-40B4-BE49-F238E27FC236}">
                <a16:creationId xmlns:a16="http://schemas.microsoft.com/office/drawing/2014/main" id="{3494EF02-08D8-4038-A125-63BBA96F56D5}"/>
              </a:ext>
            </a:extLst>
          </p:cNvPr>
          <p:cNvPicPr>
            <a:picLocks noChangeAspect="1"/>
          </p:cNvPicPr>
          <p:nvPr/>
        </p:nvPicPr>
        <p:blipFill>
          <a:blip r:embed="rId3"/>
          <a:stretch>
            <a:fillRect/>
          </a:stretch>
        </p:blipFill>
        <p:spPr>
          <a:xfrm>
            <a:off x="5274369" y="0"/>
            <a:ext cx="3871788" cy="5165869"/>
          </a:xfrm>
          <a:prstGeom prst="rect">
            <a:avLst/>
          </a:prstGeom>
        </p:spPr>
      </p:pic>
      <p:sp>
        <p:nvSpPr>
          <p:cNvPr id="7" name="TextBox 6">
            <a:extLst>
              <a:ext uri="{FF2B5EF4-FFF2-40B4-BE49-F238E27FC236}">
                <a16:creationId xmlns:a16="http://schemas.microsoft.com/office/drawing/2014/main" id="{E2796FD9-4E29-419F-9F27-FE247FBA1543}"/>
              </a:ext>
            </a:extLst>
          </p:cNvPr>
          <p:cNvSpPr txBox="1"/>
          <p:nvPr/>
        </p:nvSpPr>
        <p:spPr>
          <a:xfrm>
            <a:off x="327668" y="377964"/>
            <a:ext cx="49467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B0F0"/>
                </a:solidFill>
                <a:latin typeface="+mj-lt"/>
                <a:cs typeface="Segoe UI"/>
              </a:rPr>
              <a:t>Online Rights &amp; Online Safety </a:t>
            </a:r>
          </a:p>
        </p:txBody>
      </p:sp>
      <p:sp>
        <p:nvSpPr>
          <p:cNvPr id="8" name="TextBox 7">
            <a:extLst>
              <a:ext uri="{FF2B5EF4-FFF2-40B4-BE49-F238E27FC236}">
                <a16:creationId xmlns:a16="http://schemas.microsoft.com/office/drawing/2014/main" id="{086DFD50-8543-4510-9DA7-B7F93A22B616}"/>
              </a:ext>
            </a:extLst>
          </p:cNvPr>
          <p:cNvSpPr txBox="1"/>
          <p:nvPr/>
        </p:nvSpPr>
        <p:spPr>
          <a:xfrm>
            <a:off x="614597" y="1394085"/>
            <a:ext cx="4257206" cy="2246769"/>
          </a:xfrm>
          <a:prstGeom prst="rect">
            <a:avLst/>
          </a:prstGeom>
          <a:noFill/>
        </p:spPr>
        <p:txBody>
          <a:bodyPr wrap="square" rtlCol="0">
            <a:spAutoFit/>
          </a:bodyPr>
          <a:lstStyle/>
          <a:p>
            <a:r>
              <a:rPr lang="en-IE" sz="2000" dirty="0">
                <a:latin typeface="+mj-lt"/>
              </a:rPr>
              <a:t>The Convention on the Rights of the Child was written before the online world existed.</a:t>
            </a:r>
          </a:p>
          <a:p>
            <a:endParaRPr lang="en-IE" sz="2000" dirty="0">
              <a:latin typeface="+mj-lt"/>
            </a:endParaRPr>
          </a:p>
          <a:p>
            <a:r>
              <a:rPr lang="en-IE" sz="2000" dirty="0">
                <a:latin typeface="+mj-lt"/>
              </a:rPr>
              <a:t>How does the Convention provide for your, privacy, </a:t>
            </a:r>
            <a:r>
              <a:rPr lang="en-IE" sz="2000" dirty="0"/>
              <a:t>participation, </a:t>
            </a:r>
            <a:r>
              <a:rPr lang="en-IE" sz="2000" dirty="0">
                <a:latin typeface="+mj-lt"/>
              </a:rPr>
              <a:t>and safety online?</a:t>
            </a:r>
          </a:p>
        </p:txBody>
      </p:sp>
    </p:spTree>
    <p:extLst>
      <p:ext uri="{BB962C8B-B14F-4D97-AF65-F5344CB8AC3E}">
        <p14:creationId xmlns:p14="http://schemas.microsoft.com/office/powerpoint/2010/main" val="219394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D23C18-04A5-40CA-904A-187A73747471}"/>
              </a:ext>
            </a:extLst>
          </p:cNvPr>
          <p:cNvPicPr>
            <a:picLocks noChangeAspect="1"/>
          </p:cNvPicPr>
          <p:nvPr/>
        </p:nvPicPr>
        <p:blipFill>
          <a:blip r:embed="rId3"/>
          <a:stretch>
            <a:fillRect/>
          </a:stretch>
        </p:blipFill>
        <p:spPr>
          <a:xfrm>
            <a:off x="16916" y="0"/>
            <a:ext cx="9110167" cy="5143500"/>
          </a:xfrm>
          <a:prstGeom prst="rect">
            <a:avLst/>
          </a:prstGeom>
        </p:spPr>
      </p:pic>
    </p:spTree>
    <p:extLst>
      <p:ext uri="{BB962C8B-B14F-4D97-AF65-F5344CB8AC3E}">
        <p14:creationId xmlns:p14="http://schemas.microsoft.com/office/powerpoint/2010/main" val="351209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B704F-C4DF-45DB-956E-B5E453355D5A}"/>
              </a:ext>
            </a:extLst>
          </p:cNvPr>
          <p:cNvSpPr txBox="1"/>
          <p:nvPr/>
        </p:nvSpPr>
        <p:spPr>
          <a:xfrm>
            <a:off x="1255426" y="2259147"/>
            <a:ext cx="728896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latin typeface="+mj-lt"/>
                <a:cs typeface="Segoe UI"/>
              </a:rPr>
              <a:t>​</a:t>
            </a:r>
            <a:r>
              <a:rPr lang="en-US" sz="2000" b="1" dirty="0">
                <a:solidFill>
                  <a:srgbClr val="00B0F0"/>
                </a:solidFill>
                <a:latin typeface="+mj-lt"/>
              </a:rPr>
              <a:t>Digital Footprint </a:t>
            </a:r>
            <a:r>
              <a:rPr lang="en-US" sz="2000" dirty="0">
                <a:latin typeface="+mj-lt"/>
              </a:rPr>
              <a:t>understanding what information you leave behind.</a:t>
            </a:r>
          </a:p>
          <a:p>
            <a:pPr marL="342900" indent="-342900">
              <a:buFont typeface="Arial" panose="020B0604020202020204" pitchFamily="34" charset="0"/>
              <a:buChar char="•"/>
            </a:pPr>
            <a:r>
              <a:rPr lang="en-US" sz="2000" b="1" dirty="0">
                <a:solidFill>
                  <a:schemeClr val="accent1"/>
                </a:solidFill>
                <a:latin typeface="+mj-lt"/>
              </a:rPr>
              <a:t>Online identity </a:t>
            </a:r>
            <a:r>
              <a:rPr lang="en-US" sz="2000" dirty="0">
                <a:solidFill>
                  <a:schemeClr val="tx1">
                    <a:lumMod val="65000"/>
                    <a:lumOff val="35000"/>
                  </a:schemeClr>
                </a:solidFill>
                <a:latin typeface="+mj-lt"/>
              </a:rPr>
              <a:t>re</a:t>
            </a:r>
            <a:r>
              <a:rPr lang="en-US" sz="2000" dirty="0">
                <a:latin typeface="+mj-lt"/>
              </a:rPr>
              <a:t>flecting on how you present yourself online and taking steps to ‘curate’ it with care</a:t>
            </a:r>
            <a:r>
              <a:rPr lang="en-US" sz="2000" dirty="0"/>
              <a:t>.</a:t>
            </a:r>
          </a:p>
          <a:p>
            <a:pPr marL="342900" indent="-342900">
              <a:buFont typeface="Arial" panose="020B0604020202020204" pitchFamily="34" charset="0"/>
              <a:buChar char="•"/>
            </a:pPr>
            <a:r>
              <a:rPr lang="en-US" sz="2000" b="1" dirty="0">
                <a:solidFill>
                  <a:srgbClr val="00B0F0"/>
                </a:solidFill>
                <a:latin typeface="+mj-lt"/>
              </a:rPr>
              <a:t>Digital Bubbles or Echo chambers </a:t>
            </a:r>
            <a:r>
              <a:rPr lang="en-US" sz="2000" dirty="0">
                <a:latin typeface="+mj-lt"/>
              </a:rPr>
              <a:t>The diversity of who you choose to follow and be influenced by.</a:t>
            </a:r>
          </a:p>
        </p:txBody>
      </p:sp>
      <p:sp>
        <p:nvSpPr>
          <p:cNvPr id="3" name="TextBox 2">
            <a:extLst>
              <a:ext uri="{FF2B5EF4-FFF2-40B4-BE49-F238E27FC236}">
                <a16:creationId xmlns:a16="http://schemas.microsoft.com/office/drawing/2014/main" id="{EC61DBA5-9654-4545-A5DB-81261AFDF6BB}"/>
              </a:ext>
            </a:extLst>
          </p:cNvPr>
          <p:cNvSpPr txBox="1"/>
          <p:nvPr/>
        </p:nvSpPr>
        <p:spPr>
          <a:xfrm>
            <a:off x="0" y="666527"/>
            <a:ext cx="3215945" cy="523220"/>
          </a:xfrm>
          <a:prstGeom prst="rect">
            <a:avLst/>
          </a:prstGeom>
          <a:solidFill>
            <a:srgbClr val="00B0F0"/>
          </a:solidFill>
        </p:spPr>
        <p:txBody>
          <a:bodyPr wrap="none" rtlCol="0">
            <a:spAutoFit/>
          </a:bodyPr>
          <a:lstStyle/>
          <a:p>
            <a:r>
              <a:rPr lang="en-IE" sz="2800" b="1" dirty="0">
                <a:latin typeface="+mn-lt"/>
              </a:rPr>
              <a:t>DIGITAL AGENCY</a:t>
            </a:r>
          </a:p>
        </p:txBody>
      </p:sp>
      <p:sp>
        <p:nvSpPr>
          <p:cNvPr id="4" name="TextBox 3">
            <a:extLst>
              <a:ext uri="{FF2B5EF4-FFF2-40B4-BE49-F238E27FC236}">
                <a16:creationId xmlns:a16="http://schemas.microsoft.com/office/drawing/2014/main" id="{263470DB-B724-49DE-8ECD-AD1535C3EEE5}"/>
              </a:ext>
            </a:extLst>
          </p:cNvPr>
          <p:cNvSpPr txBox="1"/>
          <p:nvPr/>
        </p:nvSpPr>
        <p:spPr>
          <a:xfrm>
            <a:off x="1360357" y="1370504"/>
            <a:ext cx="7288968" cy="707886"/>
          </a:xfrm>
          <a:prstGeom prst="rect">
            <a:avLst/>
          </a:prstGeom>
          <a:noFill/>
        </p:spPr>
        <p:txBody>
          <a:bodyPr wrap="square" rtlCol="0">
            <a:spAutoFit/>
          </a:bodyPr>
          <a:lstStyle/>
          <a:p>
            <a:r>
              <a:rPr lang="en-US" sz="2000" b="1" spc="-100" dirty="0">
                <a:latin typeface="+mj-lt"/>
                <a:cs typeface="Segoe UI"/>
              </a:rPr>
              <a:t>The </a:t>
            </a:r>
            <a:r>
              <a:rPr lang="en-US" sz="2000" b="1" spc="-100" dirty="0">
                <a:latin typeface="+mj-lt"/>
              </a:rPr>
              <a:t>autonomy you have over what you learn, spend time on and put online.</a:t>
            </a:r>
          </a:p>
        </p:txBody>
      </p:sp>
    </p:spTree>
    <p:extLst>
      <p:ext uri="{BB962C8B-B14F-4D97-AF65-F5344CB8AC3E}">
        <p14:creationId xmlns:p14="http://schemas.microsoft.com/office/powerpoint/2010/main" val="167012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outdoor, box, man, water&#10;&#10;Description automatically generated">
            <a:extLst>
              <a:ext uri="{FF2B5EF4-FFF2-40B4-BE49-F238E27FC236}">
                <a16:creationId xmlns:a16="http://schemas.microsoft.com/office/drawing/2014/main" id="{3D5524AF-8464-4A63-9A9C-E02CAFB26D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6121"/>
            <a:ext cx="9144000" cy="6153109"/>
          </a:xfrm>
          <a:prstGeom prst="rect">
            <a:avLst/>
          </a:prstGeom>
        </p:spPr>
      </p:pic>
      <p:sp>
        <p:nvSpPr>
          <p:cNvPr id="2" name="Title 1">
            <a:extLst>
              <a:ext uri="{FF2B5EF4-FFF2-40B4-BE49-F238E27FC236}">
                <a16:creationId xmlns:a16="http://schemas.microsoft.com/office/drawing/2014/main" id="{9F5AF726-16EF-457D-8D6E-6466BE7C431A}"/>
              </a:ext>
            </a:extLst>
          </p:cNvPr>
          <p:cNvSpPr>
            <a:spLocks noGrp="1"/>
          </p:cNvSpPr>
          <p:nvPr>
            <p:ph type="title"/>
          </p:nvPr>
        </p:nvSpPr>
        <p:spPr>
          <a:xfrm>
            <a:off x="0" y="2800433"/>
            <a:ext cx="2398426" cy="574691"/>
          </a:xfrm>
          <a:solidFill>
            <a:srgbClr val="00B0F0"/>
          </a:solidFill>
          <a:effectLst/>
        </p:spPr>
        <p:txBody>
          <a:bodyPr vert="horz" lIns="91440" tIns="45720" rIns="91440" bIns="45720" rtlCol="0" anchor="ctr">
            <a:noAutofit/>
          </a:bodyPr>
          <a:lstStyle/>
          <a:p>
            <a:pPr defTabSz="914400"/>
            <a:r>
              <a:rPr lang="en-US" sz="3200" b="1" dirty="0">
                <a:solidFill>
                  <a:schemeClr val="bg1"/>
                </a:solidFill>
              </a:rPr>
              <a:t>HEADS UP</a:t>
            </a:r>
            <a:endParaRPr lang="en-US" sz="3200" b="1" kern="1200" dirty="0">
              <a:solidFill>
                <a:schemeClr val="bg1"/>
              </a:solidFill>
              <a:latin typeface="+mj-lt"/>
              <a:ea typeface="+mj-ea"/>
              <a:cs typeface="+mj-cs"/>
            </a:endParaRPr>
          </a:p>
        </p:txBody>
      </p:sp>
      <p:pic>
        <p:nvPicPr>
          <p:cNvPr id="15" name="Graphic 14">
            <a:extLst>
              <a:ext uri="{FF2B5EF4-FFF2-40B4-BE49-F238E27FC236}">
                <a16:creationId xmlns:a16="http://schemas.microsoft.com/office/drawing/2014/main" id="{FDE863F7-9EC3-42A0-81BC-97E6216768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5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81073" y="612252"/>
            <a:ext cx="3918995" cy="3918995"/>
          </a:xfrm>
          <a:prstGeom prst="rect">
            <a:avLst/>
          </a:prstGeom>
        </p:spPr>
      </p:pic>
      <p:sp>
        <p:nvSpPr>
          <p:cNvPr id="8" name="TextBox 7">
            <a:extLst>
              <a:ext uri="{FF2B5EF4-FFF2-40B4-BE49-F238E27FC236}">
                <a16:creationId xmlns:a16="http://schemas.microsoft.com/office/drawing/2014/main" id="{F7944559-6BF7-4A37-943F-1B49011767BE}"/>
              </a:ext>
            </a:extLst>
          </p:cNvPr>
          <p:cNvSpPr txBox="1"/>
          <p:nvPr/>
        </p:nvSpPr>
        <p:spPr>
          <a:xfrm>
            <a:off x="0" y="3375124"/>
            <a:ext cx="6310860" cy="584775"/>
          </a:xfrm>
          <a:prstGeom prst="rect">
            <a:avLst/>
          </a:prstGeom>
          <a:solidFill>
            <a:schemeClr val="bg1"/>
          </a:solidFill>
        </p:spPr>
        <p:txBody>
          <a:bodyPr wrap="square" rtlCol="0">
            <a:spAutoFit/>
          </a:bodyPr>
          <a:lstStyle/>
          <a:p>
            <a:r>
              <a:rPr lang="en-US" sz="3200" b="1" kern="1200" dirty="0">
                <a:solidFill>
                  <a:schemeClr val="tx1"/>
                </a:solidFill>
                <a:latin typeface="+mj-lt"/>
              </a:rPr>
              <a:t>G</a:t>
            </a:r>
            <a:r>
              <a:rPr lang="en-US" sz="3200" b="1" dirty="0">
                <a:solidFill>
                  <a:schemeClr val="tx1"/>
                </a:solidFill>
                <a:latin typeface="+mj-lt"/>
              </a:rPr>
              <a:t>UESS WHO </a:t>
            </a:r>
            <a:r>
              <a:rPr lang="en-IE" sz="3200" b="1" dirty="0">
                <a:latin typeface="+mj-lt"/>
              </a:rPr>
              <a:t>THE INFLUENCER </a:t>
            </a:r>
          </a:p>
        </p:txBody>
      </p:sp>
    </p:spTree>
    <p:extLst>
      <p:ext uri="{BB962C8B-B14F-4D97-AF65-F5344CB8AC3E}">
        <p14:creationId xmlns:p14="http://schemas.microsoft.com/office/powerpoint/2010/main" val="387873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499C11-27BC-435B-8B37-ECD802F4EB25}"/>
              </a:ext>
            </a:extLst>
          </p:cNvPr>
          <p:cNvSpPr txBox="1"/>
          <p:nvPr/>
        </p:nvSpPr>
        <p:spPr>
          <a:xfrm>
            <a:off x="0" y="412929"/>
            <a:ext cx="2917786" cy="523220"/>
          </a:xfrm>
          <a:prstGeom prst="rect">
            <a:avLst/>
          </a:prstGeom>
          <a:solidFill>
            <a:srgbClr val="00B0F0"/>
          </a:solidFill>
        </p:spPr>
        <p:txBody>
          <a:bodyPr wrap="none" rtlCol="0">
            <a:spAutoFit/>
          </a:bodyPr>
          <a:lstStyle/>
          <a:p>
            <a:r>
              <a:rPr lang="en-IE" sz="2800" b="1">
                <a:latin typeface="+mn-lt"/>
              </a:rPr>
              <a:t>DIGITAL SKILLS</a:t>
            </a:r>
            <a:endParaRPr lang="en-IE" sz="2800" b="1" dirty="0">
              <a:latin typeface="+mn-lt"/>
            </a:endParaRPr>
          </a:p>
        </p:txBody>
      </p:sp>
      <p:sp>
        <p:nvSpPr>
          <p:cNvPr id="2" name="TextBox 1">
            <a:extLst>
              <a:ext uri="{FF2B5EF4-FFF2-40B4-BE49-F238E27FC236}">
                <a16:creationId xmlns:a16="http://schemas.microsoft.com/office/drawing/2014/main" id="{8D1E6CBF-1CB5-4F0B-A34A-5C4FA4151BDE}"/>
              </a:ext>
            </a:extLst>
          </p:cNvPr>
          <p:cNvSpPr txBox="1"/>
          <p:nvPr/>
        </p:nvSpPr>
        <p:spPr>
          <a:xfrm>
            <a:off x="818022" y="1232979"/>
            <a:ext cx="782260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298450"/>
            <a:endParaRPr lang="en-US" sz="1800" b="1" dirty="0">
              <a:solidFill>
                <a:srgbClr val="00B0F0"/>
              </a:solidFill>
              <a:latin typeface="+mn-lt"/>
            </a:endParaRPr>
          </a:p>
          <a:p>
            <a:pPr marL="457200" indent="-298450"/>
            <a:r>
              <a:rPr lang="en-US" sz="1800" b="1" dirty="0">
                <a:solidFill>
                  <a:srgbClr val="00B0F0"/>
                </a:solidFill>
                <a:latin typeface="+mn-lt"/>
              </a:rPr>
              <a:t>Digital Literacy</a:t>
            </a:r>
            <a:r>
              <a:rPr lang="en-US" sz="1800" dirty="0">
                <a:latin typeface="+mn-lt"/>
              </a:rPr>
              <a:t> </a:t>
            </a:r>
          </a:p>
          <a:p>
            <a:pPr marL="457200" indent="-298450">
              <a:buFont typeface="Arial" panose="020B0604020202020204" pitchFamily="34" charset="0"/>
              <a:buChar char="•"/>
            </a:pPr>
            <a:r>
              <a:rPr lang="en-US" sz="1800" dirty="0">
                <a:latin typeface="+mn-lt"/>
              </a:rPr>
              <a:t>Knowing how to find and to evaluate credible information </a:t>
            </a:r>
          </a:p>
          <a:p>
            <a:pPr marL="457200" indent="-298450">
              <a:buChar char="•"/>
            </a:pPr>
            <a:r>
              <a:rPr lang="en-US" sz="1800" dirty="0">
                <a:latin typeface="+mn-lt"/>
              </a:rPr>
              <a:t>Identifying and understanding “fake news”, clickbait, propaganda, bias and misleading stories</a:t>
            </a:r>
            <a:endParaRPr lang="en-US" sz="1800" dirty="0">
              <a:solidFill>
                <a:srgbClr val="00B0F0"/>
              </a:solidFill>
              <a:latin typeface="+mn-lt"/>
            </a:endParaRPr>
          </a:p>
          <a:p>
            <a:pPr marL="158750"/>
            <a:endParaRPr lang="en-US" sz="1050" b="1" dirty="0">
              <a:solidFill>
                <a:srgbClr val="00B0F0"/>
              </a:solidFill>
              <a:latin typeface="+mn-lt"/>
            </a:endParaRPr>
          </a:p>
          <a:p>
            <a:pPr marL="158750"/>
            <a:r>
              <a:rPr lang="en-US" sz="1800" b="1" dirty="0">
                <a:solidFill>
                  <a:srgbClr val="00B0F0"/>
                </a:solidFill>
                <a:latin typeface="+mn-lt"/>
              </a:rPr>
              <a:t>Digital Safety</a:t>
            </a:r>
            <a:endParaRPr lang="en-US" sz="1800" b="1" dirty="0">
              <a:latin typeface="+mn-lt"/>
            </a:endParaRPr>
          </a:p>
          <a:p>
            <a:pPr marL="457200" indent="-298450">
              <a:buChar char="•"/>
            </a:pPr>
            <a:r>
              <a:rPr lang="en-US" sz="1800" dirty="0">
                <a:latin typeface="+mn-lt"/>
              </a:rPr>
              <a:t>Knowing how to ensure your privacy and safety online</a:t>
            </a:r>
          </a:p>
          <a:p>
            <a:pPr marL="457200" indent="-298450">
              <a:buChar char="•"/>
            </a:pPr>
            <a:r>
              <a:rPr lang="en-US" sz="1800" dirty="0">
                <a:latin typeface="+mn-lt"/>
              </a:rPr>
              <a:t>Dealing with hate speech – racism, sexism, threatening, bullying. </a:t>
            </a:r>
          </a:p>
          <a:p>
            <a:pPr marL="457200" indent="-298450">
              <a:buChar char="•"/>
            </a:pPr>
            <a:r>
              <a:rPr lang="en-US" sz="1800" dirty="0">
                <a:latin typeface="+mn-lt"/>
              </a:rPr>
              <a:t>Maintaining a healthy relationship with the online world and the physical world.</a:t>
            </a:r>
          </a:p>
          <a:p>
            <a:pPr marL="457200" indent="-298450"/>
            <a:endParaRPr lang="en-US" sz="1800" dirty="0">
              <a:latin typeface="+mn-lt"/>
            </a:endParaRPr>
          </a:p>
        </p:txBody>
      </p:sp>
      <p:sp>
        <p:nvSpPr>
          <p:cNvPr id="3" name="TextBox 2">
            <a:extLst>
              <a:ext uri="{FF2B5EF4-FFF2-40B4-BE49-F238E27FC236}">
                <a16:creationId xmlns:a16="http://schemas.microsoft.com/office/drawing/2014/main" id="{B065DE8C-E859-4B0E-9252-2C24FF65513F}"/>
              </a:ext>
            </a:extLst>
          </p:cNvPr>
          <p:cNvSpPr txBox="1"/>
          <p:nvPr/>
        </p:nvSpPr>
        <p:spPr>
          <a:xfrm>
            <a:off x="818022" y="1095220"/>
            <a:ext cx="6385668" cy="400110"/>
          </a:xfrm>
          <a:prstGeom prst="rect">
            <a:avLst/>
          </a:prstGeom>
          <a:noFill/>
        </p:spPr>
        <p:txBody>
          <a:bodyPr wrap="square" rtlCol="0">
            <a:spAutoFit/>
          </a:bodyPr>
          <a:lstStyle/>
          <a:p>
            <a:r>
              <a:rPr lang="en-IE" sz="2000" b="1" dirty="0">
                <a:latin typeface="+mj-lt"/>
              </a:rPr>
              <a:t>Help you use the internet effectively and safely.</a:t>
            </a:r>
          </a:p>
        </p:txBody>
      </p:sp>
    </p:spTree>
    <p:extLst>
      <p:ext uri="{BB962C8B-B14F-4D97-AF65-F5344CB8AC3E}">
        <p14:creationId xmlns:p14="http://schemas.microsoft.com/office/powerpoint/2010/main" val="3134161103"/>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2.xml><?xml version="1.0" encoding="utf-8"?>
<a:theme xmlns:a="http://schemas.openxmlformats.org/drawingml/2006/main" name="1_Office Theme">
  <a:themeElements>
    <a:clrScheme name="Custom 1">
      <a:dk1>
        <a:srgbClr val="00B0F0"/>
      </a:dk1>
      <a:lt1>
        <a:sysClr val="window" lastClr="FFFFFF"/>
      </a:lt1>
      <a:dk2>
        <a:srgbClr val="5CD3FF"/>
      </a:dk2>
      <a:lt2>
        <a:srgbClr val="CFF1FF"/>
      </a:lt2>
      <a:accent1>
        <a:srgbClr val="9B9B9B"/>
      </a:accent1>
      <a:accent2>
        <a:srgbClr val="00B0F0"/>
      </a:accent2>
      <a:accent3>
        <a:srgbClr val="7030A0"/>
      </a:accent3>
      <a:accent4>
        <a:srgbClr val="F49100"/>
      </a:accent4>
      <a:accent5>
        <a:srgbClr val="FFCC00"/>
      </a:accent5>
      <a:accent6>
        <a:srgbClr val="A5C249"/>
      </a:accent6>
      <a:hlink>
        <a:srgbClr val="D60093"/>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cism and Discrimination- Powerpoint" id="{F49DD27E-64BA-4FA1-AFFE-D4C28B9B26D0}" vid="{41BE7BED-37EB-4A09-A71F-E1D2FF14C2EF}"/>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f2b1fa9-6155-42a0-939e-77327d739dee">
      <UserInfo>
        <DisplayName>Danny Smits</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1340FC-29F1-444E-B045-CC5FA76D7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6cff5-8d07-4361-a082-4e16c196f8ce"/>
    <ds:schemaRef ds:uri="2f2b1fa9-6155-42a0-939e-77327d739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A5A0CB-5AEE-4D37-BB2A-F0C9B8CCE172}">
  <ds:schemaRefs>
    <ds:schemaRef ds:uri="f146cff5-8d07-4361-a082-4e16c196f8ce"/>
    <ds:schemaRef ds:uri="http://schemas.microsoft.com/office/2006/documentManagement/types"/>
    <ds:schemaRef ds:uri="http://purl.org/dc/term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2f2b1fa9-6155-42a0-939e-77327d739dee"/>
    <ds:schemaRef ds:uri="http://schemas.microsoft.com/office/2006/metadata/properties"/>
  </ds:schemaRefs>
</ds:datastoreItem>
</file>

<file path=customXml/itemProps3.xml><?xml version="1.0" encoding="utf-8"?>
<ds:datastoreItem xmlns:ds="http://schemas.openxmlformats.org/officeDocument/2006/customXml" ds:itemID="{0ABA7830-3EA3-4CAD-8715-52458F07C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4880</Words>
  <Application>Microsoft Office PowerPoint</Application>
  <PresentationFormat>On-screen Show (16:9)</PresentationFormat>
  <Paragraphs>347</Paragraphs>
  <Slides>19</Slides>
  <Notes>19</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Times New Roman</vt:lpstr>
      <vt:lpstr>Arial,Sans-Serif</vt:lpstr>
      <vt:lpstr>Univers</vt:lpstr>
      <vt:lpstr>Calibri Light</vt:lpstr>
      <vt:lpstr>Arial</vt:lpstr>
      <vt:lpstr>Calibri</vt:lpstr>
      <vt:lpstr>Courier New,monospace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HEADS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893</cp:revision>
  <dcterms:created xsi:type="dcterms:W3CDTF">2020-01-28T12:42:23Z</dcterms:created>
  <dcterms:modified xsi:type="dcterms:W3CDTF">2020-07-23T23:56:57Z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0x010100897754E0635435469BC05ED0011C52AB</vt:lpwstr>
  </property>
</Properties>
</file>