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fntdata" ContentType="application/x-fontdata"/>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3.xml" ContentType="application/vnd.openxmlformats-officedocument.theme+xml"/>
  <Override PartName="/ppt/slideLayouts/slideLayout1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09" r:id="rId1"/>
    <p:sldMasterId id="2147483648" r:id="rId2"/>
    <p:sldMasterId id="2147483718" r:id="rId3"/>
    <p:sldMasterId id="2147483686" r:id="rId4"/>
  </p:sldMasterIdLst>
  <p:notesMasterIdLst>
    <p:notesMasterId r:id="rId23"/>
  </p:notesMasterIdLst>
  <p:sldIdLst>
    <p:sldId id="287" r:id="rId5"/>
    <p:sldId id="302" r:id="rId6"/>
    <p:sldId id="256" r:id="rId7"/>
    <p:sldId id="303" r:id="rId8"/>
    <p:sldId id="304" r:id="rId9"/>
    <p:sldId id="305" r:id="rId10"/>
    <p:sldId id="293" r:id="rId11"/>
    <p:sldId id="268" r:id="rId12"/>
    <p:sldId id="258" r:id="rId13"/>
    <p:sldId id="260" r:id="rId14"/>
    <p:sldId id="261" r:id="rId15"/>
    <p:sldId id="299" r:id="rId16"/>
    <p:sldId id="306" r:id="rId17"/>
    <p:sldId id="295" r:id="rId18"/>
    <p:sldId id="280" r:id="rId19"/>
    <p:sldId id="307" r:id="rId20"/>
    <p:sldId id="308" r:id="rId21"/>
    <p:sldId id="301" r:id="rId22"/>
  </p:sldIdLst>
  <p:sldSz cx="9144000" cy="5143500" type="screen16x9"/>
  <p:notesSz cx="6858000" cy="9144000"/>
  <p:embeddedFontLst>
    <p:embeddedFont>
      <p:font typeface="Calibri" panose="020F0502020204030204" pitchFamily="34" charset="0"/>
      <p:regular r:id="rId24"/>
      <p:bold r:id="rId25"/>
      <p:italic r:id="rId26"/>
      <p:boldItalic r:id="rId27"/>
    </p:embeddedFont>
    <p:embeddedFont>
      <p:font typeface="Calibri Light" panose="020F0302020204030204" pitchFamily="34" charset="0"/>
      <p:regular r:id="rId28"/>
      <p:italic r:id="rId29"/>
    </p:embeddedFont>
    <p:embeddedFont>
      <p:font typeface="Univers" panose="020B0503020202020204" pitchFamily="34" charset="0"/>
      <p:regular r:id="rId30"/>
      <p:bold r:id="rId31"/>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987">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C0A7170-E062-4FAE-A9DF-D125AC956118}" v="1" dt="2020-07-10T10:17:02.20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0872" autoAdjust="0"/>
    <p:restoredTop sz="65100" autoAdjust="0"/>
  </p:normalViewPr>
  <p:slideViewPr>
    <p:cSldViewPr snapToGrid="0">
      <p:cViewPr varScale="1">
        <p:scale>
          <a:sx n="98" d="100"/>
          <a:sy n="98" d="100"/>
        </p:scale>
        <p:origin x="1572" y="72"/>
      </p:cViewPr>
      <p:guideLst>
        <p:guide orient="horz" pos="987"/>
        <p:guide pos="2880"/>
      </p:guideLst>
    </p:cSldViewPr>
  </p:slideViewPr>
  <p:notesTextViewPr>
    <p:cViewPr>
      <p:scale>
        <a:sx n="1" d="1"/>
        <a:sy n="1" d="1"/>
      </p:scale>
      <p:origin x="0" y="-102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3.fntdata"/><Relationship Id="rId39" Type="http://schemas.openxmlformats.org/officeDocument/2006/relationships/customXml" Target="../customXml/item2.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2.fntdata"/><Relationship Id="rId33" Type="http://schemas.openxmlformats.org/officeDocument/2006/relationships/viewProps" Target="viewProps.xml"/><Relationship Id="rId38" Type="http://schemas.openxmlformats.org/officeDocument/2006/relationships/customXml" Target="../customXml/item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1.fntdata"/><Relationship Id="rId32" Type="http://schemas.openxmlformats.org/officeDocument/2006/relationships/presProps" Target="presProps.xml"/><Relationship Id="rId37" Type="http://schemas.microsoft.com/office/2015/10/relationships/revisionInfo" Target="revisionInfo.xml"/><Relationship Id="rId40" Type="http://schemas.openxmlformats.org/officeDocument/2006/relationships/customXml" Target="../customXml/item3.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8.fntdata"/><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slideMaster" Target="slideMasters/slideMaster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ivienne Parry" userId="522bcddf-614a-4630-9554-ce4744478a94" providerId="ADAL" clId="{BC0A7170-E062-4FAE-A9DF-D125AC956118}"/>
    <pc:docChg chg="custSel modSld">
      <pc:chgData name="Vivienne Parry" userId="522bcddf-614a-4630-9554-ce4744478a94" providerId="ADAL" clId="{BC0A7170-E062-4FAE-A9DF-D125AC956118}" dt="2020-07-10T10:17:24.120" v="5" actId="12"/>
      <pc:docMkLst>
        <pc:docMk/>
      </pc:docMkLst>
      <pc:sldChg chg="modNotesTx">
        <pc:chgData name="Vivienne Parry" userId="522bcddf-614a-4630-9554-ce4744478a94" providerId="ADAL" clId="{BC0A7170-E062-4FAE-A9DF-D125AC956118}" dt="2020-07-10T10:17:24.120" v="5" actId="12"/>
        <pc:sldMkLst>
          <pc:docMk/>
          <pc:sldMk cId="164712035" sldId="308"/>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unenvironment.org/news-and-stories/story/putting-brakes-fast-fashion"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remake.world/" TargetMode="External"/><Relationship Id="rId2" Type="http://schemas.openxmlformats.org/officeDocument/2006/relationships/slide" Target="../slides/slide11.xml"/><Relationship Id="rId1" Type="http://schemas.openxmlformats.org/officeDocument/2006/relationships/notesMaster" Target="../notesMasters/notesMaster1.xml"/><Relationship Id="rId6" Type="http://schemas.openxmlformats.org/officeDocument/2006/relationships/hyperlink" Target="https://www.dol.gov/agencies/ilab/reports/child-labor/list-of-goods" TargetMode="External"/><Relationship Id="rId5" Type="http://schemas.openxmlformats.org/officeDocument/2006/relationships/hyperlink" Target="https://labs.theguardian.com/unicef-child-labour/" TargetMode="External"/><Relationship Id="rId4" Type="http://schemas.openxmlformats.org/officeDocument/2006/relationships/hyperlink" Target="https://www.oxfam.org/en/research/reward-work-not-wealth"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youtu.be/7pMhqyteR5g"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www.fao.org/fao-stories/article/en/c/1185405/" TargetMode="External"/><Relationship Id="rId2" Type="http://schemas.openxmlformats.org/officeDocument/2006/relationships/slide" Target="../slides/slide13.xml"/><Relationship Id="rId1" Type="http://schemas.openxmlformats.org/officeDocument/2006/relationships/notesMaster" Target="../notesMasters/notesMaster1.xml"/><Relationship Id="rId5" Type="http://schemas.openxmlformats.org/officeDocument/2006/relationships/hyperlink" Target="https://www.un.org/development/desa/en/news/population/world-population-prospects-2019.html" TargetMode="External"/><Relationship Id="rId4" Type="http://schemas.openxmlformats.org/officeDocument/2006/relationships/hyperlink" Target="http://www.fao.org/zhc/detail-events/en/c/880881/" TargetMode="Externa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unicef.ie/app/uploads/2020/07/Discusssion-Cards-Food-Sustainability.pdf"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pntrs.com/t/TUJGR0hHR0JGSEhLR01CRk5KSk1H?url=https%3A%2F%2Fnothingnew.com%2Fpages%2Fstatistics&amp;sid=1594371230367afp5zx4q5|xid:fr1594371234289agf"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unenvironment.org/explore-topics/sustainable-development-goals/why-do-sustainable-development-goals-matter/goal-12"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sustainabledevelopment.un.org/sdg12" TargetMode="External"/><Relationship Id="rId2" Type="http://schemas.openxmlformats.org/officeDocument/2006/relationships/slide" Target="../slides/slide4.xml"/><Relationship Id="rId1" Type="http://schemas.openxmlformats.org/officeDocument/2006/relationships/notesMaster" Target="../notesMasters/notesMaster1.xml"/><Relationship Id="rId6" Type="http://schemas.openxmlformats.org/officeDocument/2006/relationships/hyperlink" Target="https://www.statista.com/statistics/263437/global-smartphone-sales-to-end-users-since-2007/" TargetMode="External"/><Relationship Id="rId5" Type="http://schemas.openxmlformats.org/officeDocument/2006/relationships/hyperlink" Target="http://www.fao.org/news/story/en/item/196402/icode/" TargetMode="External"/><Relationship Id="rId4" Type="http://schemas.openxmlformats.org/officeDocument/2006/relationships/hyperlink" Target="https://www.unenvironment.org/news-and-stories/press-release/un-alliance-sustainable-fashion-addresses-damage-fast-fashion"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eeb.org/library/coolproducts-report/"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s://www.ethicalconsumer.org/technology/shopping-guide/mobile-phones"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irishtimes.com/life-and-style/fashion/not-so-fast-fashion-is-it-time-for-the-industry-s-blue-planet-moment-1.3953940"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lvl="1" indent="0">
              <a:lnSpc>
                <a:spcPct val="150000"/>
              </a:lnSpc>
              <a:buNone/>
            </a:pPr>
            <a:r>
              <a:rPr lang="en-US" dirty="0"/>
              <a:t>Healthcare</a:t>
            </a:r>
          </a:p>
          <a:p>
            <a:pPr lvl="1" indent="0">
              <a:lnSpc>
                <a:spcPct val="150000"/>
              </a:lnSpc>
              <a:buNone/>
            </a:pPr>
            <a:r>
              <a:rPr lang="en-US" dirty="0"/>
              <a:t>Education</a:t>
            </a:r>
          </a:p>
          <a:p>
            <a:pPr lvl="1" indent="0">
              <a:lnSpc>
                <a:spcPct val="150000"/>
              </a:lnSpc>
              <a:buNone/>
            </a:pPr>
            <a:r>
              <a:rPr lang="en-US" dirty="0"/>
              <a:t>Nutrition</a:t>
            </a:r>
          </a:p>
          <a:p>
            <a:pPr lvl="1" indent="0">
              <a:lnSpc>
                <a:spcPct val="150000"/>
              </a:lnSpc>
              <a:buNone/>
            </a:pPr>
            <a:r>
              <a:rPr lang="en-US" dirty="0"/>
              <a:t>Protection</a:t>
            </a:r>
          </a:p>
          <a:p>
            <a:pPr lvl="1" indent="0">
              <a:lnSpc>
                <a:spcPct val="150000"/>
              </a:lnSpc>
              <a:buNone/>
            </a:pPr>
            <a:r>
              <a:rPr lang="en-US" dirty="0"/>
              <a:t>Advocacy</a:t>
            </a:r>
          </a:p>
        </p:txBody>
      </p:sp>
    </p:spTree>
    <p:extLst>
      <p:ext uri="{BB962C8B-B14F-4D97-AF65-F5344CB8AC3E}">
        <p14:creationId xmlns:p14="http://schemas.microsoft.com/office/powerpoint/2010/main" val="39436415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4af25b078f_2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 name="Google Shape;104;g4af25b078f_2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GB" b="1" dirty="0"/>
              <a:t>Why should we care about fast fashion? ​</a:t>
            </a:r>
            <a:r>
              <a:rPr lang="en-GB" dirty="0"/>
              <a:t>To keep sales up and fashion affordable to the average consumer, fast fashion produces clothes at the lowest cost possible. This can be achieved by mass production, low prices and large volumes of sale. Which often means the environment and workers pay the true cost.</a:t>
            </a:r>
          </a:p>
          <a:p>
            <a:pPr marL="158750" indent="0">
              <a:buNone/>
            </a:pPr>
            <a:r>
              <a:rPr lang="en-GB" b="1" dirty="0"/>
              <a:t>Environment: </a:t>
            </a:r>
            <a:r>
              <a:rPr lang="en-GB" dirty="0"/>
              <a:t> The fashion industry uses a vast amount of our natural resources and is one of the leading polluters</a:t>
            </a:r>
            <a:r>
              <a:rPr lang="en-GB" b="1" dirty="0"/>
              <a:t>. </a:t>
            </a:r>
            <a:r>
              <a:rPr lang="en-GB" b="1" dirty="0">
                <a:hlinkClick r:id="rId3"/>
              </a:rPr>
              <a:t>According to the UN Environment Programme</a:t>
            </a:r>
            <a:endParaRPr lang="en-GB" dirty="0"/>
          </a:p>
          <a:p>
            <a:pPr marL="158750" indent="0">
              <a:buNone/>
            </a:pPr>
            <a:endParaRPr lang="en-GB" dirty="0"/>
          </a:p>
          <a:p>
            <a:pPr marL="457200" indent="-298450"/>
            <a:r>
              <a:rPr lang="en-GB" dirty="0"/>
              <a:t>Resources-  93 billion cubic metres of water, enough for 5 million people to survive, is used by the fashion industry every year</a:t>
            </a:r>
          </a:p>
          <a:p>
            <a:pPr marL="457200" indent="-298450"/>
            <a:r>
              <a:rPr lang="en-GB" dirty="0"/>
              <a:t>Pollution- The fashion industry produces 20 per cent of global wastewater</a:t>
            </a:r>
          </a:p>
          <a:p>
            <a:pPr marL="457200" indent="-298450"/>
            <a:r>
              <a:rPr lang="en-GB" dirty="0"/>
              <a:t>Emissions- Clothing and footwear production is responsible for 8% of global greenhouse gas emissions</a:t>
            </a:r>
          </a:p>
          <a:p>
            <a:pPr marL="457200" indent="-298450"/>
            <a:r>
              <a:rPr lang="en-GB" dirty="0"/>
              <a:t>Waste- Every second, the equivalent of one garbage truck of textiles is landfilled or burned</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4af25b078f_0_2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 name="Google Shape;114;g4af25b078f_0_2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GB" b="1" dirty="0"/>
              <a:t>Workers: </a:t>
            </a:r>
            <a:r>
              <a:rPr lang="en-GB" dirty="0"/>
              <a:t>According to non-profit </a:t>
            </a:r>
            <a:r>
              <a:rPr lang="en-GB" dirty="0">
                <a:hlinkClick r:id="rId3"/>
              </a:rPr>
              <a:t>Remake</a:t>
            </a:r>
            <a:r>
              <a:rPr lang="en-GB" dirty="0"/>
              <a:t>, 75 million people are making our clothes today. In order to make them less expensive</a:t>
            </a:r>
          </a:p>
          <a:p>
            <a:pPr marL="158750" indent="0">
              <a:buNone/>
            </a:pPr>
            <a:r>
              <a:rPr lang="en-GB" dirty="0"/>
              <a:t>Wages -A living wage is a human right. This is the minimum amount a worker needs to earn to meet their basic needs.  Yet for the majority of workers in the global fashion industry earn poverty wages and are unable to live with dignity, earning no more than €6 a day. According to Oxfam's report '</a:t>
            </a:r>
            <a:r>
              <a:rPr lang="en-GB" dirty="0">
                <a:hlinkClick r:id="rId4"/>
              </a:rPr>
              <a:t>Reward Work, Not Wealth</a:t>
            </a:r>
            <a:r>
              <a:rPr lang="en-GB" dirty="0"/>
              <a:t> It takes just four days for a CEO from one of the top five global fashion brands to earn what a Bangladeshi garment worker will earn in her lifetime. In the US, it takes slightly over one working day for a CEO to earn what an ordinary worker makes in a year.</a:t>
            </a:r>
          </a:p>
          <a:p>
            <a:pPr marL="158750" indent="0">
              <a:buNone/>
            </a:pPr>
            <a:endParaRPr lang="en-GB" dirty="0"/>
          </a:p>
          <a:p>
            <a:pPr marL="158750" indent="0">
              <a:buNone/>
            </a:pPr>
            <a:r>
              <a:rPr lang="en-GB" dirty="0"/>
              <a:t>Worker Conditions</a:t>
            </a:r>
            <a:r>
              <a:rPr lang="en-GB" b="1" dirty="0"/>
              <a:t> - </a:t>
            </a:r>
            <a:r>
              <a:rPr lang="en-GB" dirty="0"/>
              <a:t>Clothes are often manufactured in sweatshops - factories that have very poor, socially unacceptable or illegal working conditions. People's safety is often compromised and can even lead to death. Rana Plaza was an eight-story garment factory in Bangladesh that collapsed, killing 1,134 workers.</a:t>
            </a:r>
          </a:p>
          <a:p>
            <a:pPr marL="158750" indent="0">
              <a:buNone/>
            </a:pPr>
            <a:r>
              <a:rPr lang="en-GB" dirty="0"/>
              <a:t>Child Labour</a:t>
            </a:r>
            <a:r>
              <a:rPr lang="en-GB" b="1" dirty="0"/>
              <a:t> - </a:t>
            </a:r>
            <a:r>
              <a:rPr lang="en-GB" dirty="0"/>
              <a:t>The ILO estimates that </a:t>
            </a:r>
            <a:r>
              <a:rPr lang="en-GB" dirty="0">
                <a:hlinkClick r:id="rId5"/>
              </a:rPr>
              <a:t>170 million </a:t>
            </a:r>
            <a:r>
              <a:rPr lang="en-GB" dirty="0"/>
              <a:t>children are engaged in child labour, with many making textiles and garments to satisfy the demand of consumers in Europe, The US and beyond. A 2018 U.S. Department of </a:t>
            </a:r>
            <a:r>
              <a:rPr lang="en-GB" dirty="0" err="1"/>
              <a:t>Labor</a:t>
            </a:r>
            <a:r>
              <a:rPr lang="en-GB" dirty="0"/>
              <a:t> </a:t>
            </a:r>
            <a:r>
              <a:rPr lang="en-GB" dirty="0">
                <a:hlinkClick r:id="rId6"/>
              </a:rPr>
              <a:t>report</a:t>
            </a:r>
            <a:r>
              <a:rPr lang="en-GB" dirty="0"/>
              <a:t> found evidence of forced and child labour in the fashion industry in Argentina, Bangladesh, Brazil, China, India, Indonesia, Philippines, Turkey, Vietnam and other countries.</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GB" sz="1100" b="1" i="0" u="none" strike="noStrike" cap="none" dirty="0">
                <a:solidFill>
                  <a:srgbClr val="000000"/>
                </a:solidFill>
                <a:effectLst/>
                <a:latin typeface="Arial"/>
                <a:ea typeface="Arial"/>
                <a:cs typeface="Arial"/>
                <a:sym typeface="Arial"/>
              </a:rPr>
              <a:t>Group work:</a:t>
            </a:r>
            <a:r>
              <a:rPr lang="en-GB" b="1" dirty="0"/>
              <a:t> Strategies for Change </a:t>
            </a:r>
            <a:endParaRPr lang="en-GB" dirty="0"/>
          </a:p>
          <a:p>
            <a:pPr marL="158750" indent="0">
              <a:buNone/>
            </a:pPr>
            <a:endParaRPr lang="en-GB" b="1" dirty="0"/>
          </a:p>
          <a:p>
            <a:pPr marL="158750" indent="0">
              <a:buNone/>
            </a:pPr>
            <a:r>
              <a:rPr lang="en-GB" b="1" dirty="0"/>
              <a:t>Step 1: </a:t>
            </a:r>
            <a:r>
              <a:rPr lang="en-GB" dirty="0"/>
              <a:t>Divide participants into four strategy groups assign each group a video to watch. Ask them to write down and discuss the main strategy outlined in the video to deal with fast fashion and or overconsumption. Each group should devise an elevator pitch for their strategy. (A short, well crafted, 1-2 minute pitch, describing the strategy and why they should adopt it)  (15 minutes)</a:t>
            </a:r>
          </a:p>
          <a:p>
            <a:pPr marL="158750" indent="0">
              <a:buNone/>
            </a:pPr>
            <a:endParaRPr lang="en-GB" b="1" dirty="0"/>
          </a:p>
          <a:p>
            <a:pPr marL="158750" indent="0">
              <a:buNone/>
            </a:pPr>
            <a:r>
              <a:rPr lang="en-GB" b="1" dirty="0"/>
              <a:t>Step 2: </a:t>
            </a:r>
            <a:r>
              <a:rPr lang="en-GB" dirty="0"/>
              <a:t>Ask each group to present their elevator pitch for their video/strategy to the wider group. (12 minutes)</a:t>
            </a:r>
          </a:p>
          <a:p>
            <a:pPr marL="158750" indent="0">
              <a:buNone/>
            </a:pPr>
            <a:endParaRPr lang="en-GB" b="1" dirty="0"/>
          </a:p>
          <a:p>
            <a:pPr marL="158750" indent="0">
              <a:buNone/>
            </a:pPr>
            <a:r>
              <a:rPr lang="en-GB" b="1" dirty="0"/>
              <a:t>Step 3: </a:t>
            </a:r>
            <a:r>
              <a:rPr lang="en-GB" dirty="0"/>
              <a:t>When all groups are finished, ask for a show of hands, on whether participants are likely or interested to adopt each strategy.</a:t>
            </a:r>
          </a:p>
          <a:p>
            <a:pPr marL="158750" indent="0">
              <a:buNone/>
            </a:pPr>
            <a:endParaRPr lang="en-GB" sz="1100" b="1" i="0" u="none" strike="noStrike" cap="none" dirty="0">
              <a:solidFill>
                <a:srgbClr val="000000"/>
              </a:solidFill>
              <a:effectLst/>
              <a:latin typeface="Arial"/>
              <a:ea typeface="Arial"/>
              <a:cs typeface="Arial"/>
              <a:sym typeface="Arial"/>
            </a:endParaRPr>
          </a:p>
          <a:p>
            <a:pPr marL="158750" indent="0">
              <a:buNone/>
            </a:pPr>
            <a:endParaRPr lang="en-GB" sz="1100" b="1" i="0" u="none" strike="noStrike" cap="none" dirty="0">
              <a:solidFill>
                <a:srgbClr val="000000"/>
              </a:solidFill>
              <a:effectLst/>
              <a:latin typeface="Arial"/>
              <a:ea typeface="Arial"/>
              <a:cs typeface="Arial"/>
              <a:sym typeface="Arial"/>
            </a:endParaRPr>
          </a:p>
          <a:p>
            <a:pPr marL="158750" indent="0">
              <a:buNone/>
            </a:pPr>
            <a:r>
              <a:rPr lang="en-GB" sz="1100" b="1" i="0" u="none" strike="noStrike" cap="none" dirty="0">
                <a:solidFill>
                  <a:srgbClr val="000000"/>
                </a:solidFill>
                <a:effectLst/>
                <a:latin typeface="Arial"/>
                <a:ea typeface="Arial"/>
                <a:cs typeface="Arial"/>
                <a:sym typeface="Arial"/>
              </a:rPr>
              <a:t>Extension:</a:t>
            </a:r>
            <a:r>
              <a:rPr lang="en-GB" b="1" dirty="0"/>
              <a:t> </a:t>
            </a:r>
            <a:r>
              <a:rPr lang="en-GB" dirty="0"/>
              <a:t>Ask participants to research new ways of manufacturing clothing, </a:t>
            </a:r>
            <a:r>
              <a:rPr lang="en-GB" dirty="0">
                <a:hlinkClick r:id="rId3"/>
              </a:rPr>
              <a:t>bio-fabrication</a:t>
            </a:r>
            <a:r>
              <a:rPr lang="en-GB" dirty="0"/>
              <a:t>.</a:t>
            </a:r>
          </a:p>
          <a:p>
            <a:endParaRPr lang="en-IE" dirty="0"/>
          </a:p>
        </p:txBody>
      </p:sp>
    </p:spTree>
    <p:extLst>
      <p:ext uri="{BB962C8B-B14F-4D97-AF65-F5344CB8AC3E}">
        <p14:creationId xmlns:p14="http://schemas.microsoft.com/office/powerpoint/2010/main" val="5813905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GB" b="1" dirty="0"/>
              <a:t>The aim of this activity is to examine the sustainable food choices we can make to better protect people and planet. </a:t>
            </a:r>
            <a:endParaRPr lang="en-GB" dirty="0"/>
          </a:p>
          <a:p>
            <a:pPr marL="158750" indent="0">
              <a:buNone/>
            </a:pPr>
            <a:r>
              <a:rPr lang="en-GB" sz="1100" b="1" i="0" u="none" strike="noStrike" cap="none" dirty="0">
                <a:solidFill>
                  <a:srgbClr val="000000"/>
                </a:solidFill>
                <a:effectLst/>
                <a:latin typeface="Arial"/>
                <a:ea typeface="Arial"/>
                <a:cs typeface="Arial"/>
                <a:sym typeface="Arial"/>
              </a:rPr>
              <a:t>Discussion: </a:t>
            </a:r>
            <a:r>
              <a:rPr lang="en-GB" dirty="0"/>
              <a:t>F</a:t>
            </a:r>
            <a:r>
              <a:rPr lang="en-GB" dirty="0">
                <a:solidFill>
                  <a:srgbClr val="000000"/>
                </a:solidFill>
                <a:effectLst/>
              </a:rPr>
              <a:t>ood is often consumed without thinking about the resources needed to produce it, where in the world it came from and who was involved in its production, packaging, transporting and selling of it. Occasionally we even waste food by taking what we can't or don't need to consume. </a:t>
            </a:r>
            <a:endParaRPr lang="en-GB" dirty="0"/>
          </a:p>
          <a:p>
            <a:pPr marL="158750" indent="0">
              <a:buNone/>
            </a:pPr>
            <a:r>
              <a:rPr lang="en-GB" dirty="0">
                <a:solidFill>
                  <a:srgbClr val="000000"/>
                </a:solidFill>
                <a:effectLst/>
              </a:rPr>
              <a:t>In order to protect our planet and ensure all people have access to nutritious food, people need to make sustainable food choices.   </a:t>
            </a:r>
            <a:endParaRPr lang="en-GB" dirty="0"/>
          </a:p>
          <a:p>
            <a:pPr marL="158750" indent="0">
              <a:buNone/>
            </a:pPr>
            <a:r>
              <a:rPr lang="en-GB" dirty="0"/>
              <a:t>Here are some facts to consider from the Food and Agriculture Organisation of the United Nations on food production.</a:t>
            </a:r>
          </a:p>
          <a:p>
            <a:r>
              <a:rPr lang="en-GB" dirty="0"/>
              <a:t>Food production contributes more to global warming than all cars, trucks, airplanes and trains combined and is a major cause of pollution, soil degradation, deforestation and desertification, accelerating the loss of biodiversity.</a:t>
            </a:r>
          </a:p>
          <a:p>
            <a:r>
              <a:rPr lang="en-GB" dirty="0"/>
              <a:t>The 'water we eat' daily through the food we consume is much more than what we drink. It accounts for almost 70 percent of all water withdrawals, and up to 95 percent in some developing countries. (</a:t>
            </a:r>
            <a:r>
              <a:rPr lang="en-GB" dirty="0">
                <a:hlinkClick r:id="rId3"/>
              </a:rPr>
              <a:t>FAO</a:t>
            </a:r>
            <a:r>
              <a:rPr lang="en-GB" dirty="0"/>
              <a:t>)</a:t>
            </a:r>
          </a:p>
          <a:p>
            <a:r>
              <a:rPr lang="en-GB" dirty="0"/>
              <a:t>There is enough food produced in the world to ensure all people can have a nutritious diet. Unfortunately, 1 out of every 4 calories never gets eaten. (</a:t>
            </a:r>
            <a:r>
              <a:rPr lang="en-GB" dirty="0">
                <a:hlinkClick r:id="rId4"/>
              </a:rPr>
              <a:t>FAO</a:t>
            </a:r>
            <a:r>
              <a:rPr lang="en-GB" dirty="0"/>
              <a:t>)</a:t>
            </a:r>
          </a:p>
          <a:p>
            <a:r>
              <a:rPr lang="en-GB" dirty="0">
                <a:solidFill>
                  <a:srgbClr val="000000"/>
                </a:solidFill>
                <a:effectLst/>
              </a:rPr>
              <a:t>The world’s population is expected to increase by 2 billion persons in the next 30 years, from 7.7 billion currently to 9.7 billion in 2050. (</a:t>
            </a:r>
            <a:r>
              <a:rPr lang="en-GB" dirty="0">
                <a:solidFill>
                  <a:srgbClr val="000000"/>
                </a:solidFill>
                <a:effectLst/>
                <a:hlinkClick r:id="rId5"/>
              </a:rPr>
              <a:t>UN</a:t>
            </a:r>
            <a:r>
              <a:rPr lang="en-GB" dirty="0">
                <a:solidFill>
                  <a:srgbClr val="000000"/>
                </a:solidFill>
                <a:effectLst/>
              </a:rPr>
              <a:t>)</a:t>
            </a:r>
            <a:endParaRPr lang="en-GB" dirty="0"/>
          </a:p>
          <a:p>
            <a:endParaRPr lang="en-IE" dirty="0"/>
          </a:p>
        </p:txBody>
      </p:sp>
    </p:spTree>
    <p:extLst>
      <p:ext uri="{BB962C8B-B14F-4D97-AF65-F5344CB8AC3E}">
        <p14:creationId xmlns:p14="http://schemas.microsoft.com/office/powerpoint/2010/main" val="32700044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a:t>Taking this into account, how do we produce enough food to provide a nutritious diet for everyone, while at the same time, making sure the planet stays healthy and can provide for future generations? Below are a few discussions worth having. Please use the </a:t>
            </a:r>
            <a:r>
              <a:rPr lang="en-GB" dirty="0">
                <a:hlinkClick r:id="rId3"/>
              </a:rPr>
              <a:t>discussion cards</a:t>
            </a:r>
            <a:r>
              <a:rPr lang="en-GB" dirty="0"/>
              <a:t> for support.</a:t>
            </a:r>
          </a:p>
          <a:p>
            <a:r>
              <a:rPr lang="en-GB" sz="1100" b="1" i="0" u="none" strike="noStrike" cap="none" dirty="0">
                <a:solidFill>
                  <a:srgbClr val="000000"/>
                </a:solidFill>
                <a:effectLst/>
                <a:latin typeface="Arial"/>
                <a:ea typeface="Arial"/>
                <a:cs typeface="Arial"/>
                <a:sym typeface="Arial"/>
              </a:rPr>
              <a:t>Group Work:</a:t>
            </a:r>
            <a:r>
              <a:rPr lang="en-GB" dirty="0"/>
              <a:t> Divide the group into 6 smaller groups, handout one of the three discussion cards to each group.</a:t>
            </a:r>
          </a:p>
          <a:p>
            <a:r>
              <a:rPr lang="en-GB" b="1" dirty="0"/>
              <a:t>Food Choices: </a:t>
            </a:r>
            <a:r>
              <a:rPr lang="en-GB" dirty="0"/>
              <a:t>What steps could you take to make your diet more sustainable for people and planet?</a:t>
            </a:r>
          </a:p>
          <a:p>
            <a:r>
              <a:rPr lang="en-GB" b="1" dirty="0"/>
              <a:t>Food Justice:</a:t>
            </a:r>
            <a:r>
              <a:rPr lang="en-GB" dirty="0"/>
              <a:t> What food choices can we make to ensure all people are protected and provided with adequate nutrition?</a:t>
            </a:r>
          </a:p>
          <a:p>
            <a:r>
              <a:rPr lang="en-GB" b="1" dirty="0"/>
              <a:t>Food Waste: </a:t>
            </a:r>
            <a:r>
              <a:rPr lang="en-GB" dirty="0"/>
              <a:t>What can we do to manage food production and consumption better?</a:t>
            </a:r>
          </a:p>
        </p:txBody>
      </p:sp>
    </p:spTree>
    <p:extLst>
      <p:ext uri="{BB962C8B-B14F-4D97-AF65-F5344CB8AC3E}">
        <p14:creationId xmlns:p14="http://schemas.microsoft.com/office/powerpoint/2010/main" val="19880092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IE" dirty="0"/>
              <a:t>5 numbers to remember</a:t>
            </a:r>
          </a:p>
          <a:p>
            <a:endParaRPr lang="en-IE" dirty="0"/>
          </a:p>
          <a:p>
            <a:r>
              <a:rPr lang="en-IE" dirty="0"/>
              <a:t>1 degree is the amount to which planet has warmed</a:t>
            </a:r>
          </a:p>
          <a:p>
            <a:r>
              <a:rPr lang="en-IE" dirty="0"/>
              <a:t>2 degrees is tipping point where there is no return, scientists believe we a better to stay below 1.5</a:t>
            </a:r>
          </a:p>
          <a:p>
            <a:r>
              <a:rPr lang="en-IE" dirty="0"/>
              <a:t>3 degrees is what we will reach if everybody follows their pledges set out at the Paris Climate Agreement </a:t>
            </a:r>
          </a:p>
          <a:p>
            <a:r>
              <a:rPr lang="en-IE" dirty="0"/>
              <a:t>4-10 degrees warming is where we are headed if we do nothing</a:t>
            </a:r>
          </a:p>
          <a:p>
            <a:r>
              <a:rPr lang="en-IE" dirty="0"/>
              <a:t>5 degrees cooling was what produced the last ice age</a:t>
            </a:r>
          </a:p>
        </p:txBody>
      </p:sp>
    </p:spTree>
    <p:extLst>
      <p:ext uri="{BB962C8B-B14F-4D97-AF65-F5344CB8AC3E}">
        <p14:creationId xmlns:p14="http://schemas.microsoft.com/office/powerpoint/2010/main" val="20796061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204725" y="14427200"/>
            <a:ext cx="128223963" cy="72126475"/>
          </a:xfrm>
        </p:spPr>
      </p:sp>
      <p:sp>
        <p:nvSpPr>
          <p:cNvPr id="3" name="Notes Placeholder 2"/>
          <p:cNvSpPr>
            <a:spLocks noGrp="1"/>
          </p:cNvSpPr>
          <p:nvPr>
            <p:ph type="body" idx="1"/>
          </p:nvPr>
        </p:nvSpPr>
        <p:spPr/>
        <p:txBody>
          <a:bodyPr/>
          <a:lstStyle/>
          <a:p>
            <a:pPr marL="158750" indent="0">
              <a:buNone/>
            </a:pPr>
            <a:r>
              <a:rPr lang="en-GB" sz="1100" b="0" i="0" u="none" strike="noStrike" cap="none" dirty="0">
                <a:solidFill>
                  <a:srgbClr val="000000"/>
                </a:solidFill>
                <a:effectLst/>
                <a:latin typeface="Arial"/>
                <a:ea typeface="Arial"/>
                <a:cs typeface="Arial"/>
                <a:sym typeface="Arial"/>
              </a:rPr>
              <a:t>One way toward responsible consumption is to create a circular economy, where we take material from the earth and design it uses as little raw material a possible, it is used over and over again and is repaired when broken or warn, we collect it and use as much of the product as we can to produce something else, only getting rid of a minimal amount each time. </a:t>
            </a:r>
            <a:endParaRPr lang="en-IE" sz="1100" b="0" i="0" u="none" strike="noStrike" cap="none" dirty="0">
              <a:solidFill>
                <a:srgbClr val="000000"/>
              </a:solidFill>
              <a:effectLst/>
              <a:latin typeface="Arial"/>
              <a:ea typeface="Arial"/>
              <a:cs typeface="Arial"/>
              <a:sym typeface="Arial"/>
            </a:endParaRPr>
          </a:p>
          <a:p>
            <a:pPr marL="158750" indent="0">
              <a:buNone/>
            </a:pPr>
            <a:endParaRPr lang="en-GB" sz="1100" b="0" i="0" u="none" strike="noStrike" cap="none" dirty="0">
              <a:solidFill>
                <a:srgbClr val="000000"/>
              </a:solidFill>
              <a:effectLst/>
              <a:latin typeface="Arial"/>
              <a:ea typeface="Arial"/>
              <a:cs typeface="Arial"/>
              <a:sym typeface="Arial"/>
            </a:endParaRPr>
          </a:p>
          <a:p>
            <a:pPr marL="158750" indent="0">
              <a:buNone/>
            </a:pPr>
            <a:r>
              <a:rPr lang="en-GB" sz="1100" b="0" i="0" u="none" strike="noStrike" cap="none" dirty="0">
                <a:solidFill>
                  <a:srgbClr val="000000"/>
                </a:solidFill>
                <a:effectLst/>
                <a:latin typeface="Arial"/>
                <a:ea typeface="Arial"/>
                <a:cs typeface="Arial"/>
                <a:sym typeface="Arial"/>
              </a:rPr>
              <a:t>Can anyone think of a product that can be used again and again and then recycled back to life again, without a huge cost to the environment </a:t>
            </a:r>
            <a:endParaRPr lang="en-IE" sz="1100" b="0" i="0" u="none" strike="noStrike" cap="none" dirty="0">
              <a:solidFill>
                <a:srgbClr val="000000"/>
              </a:solidFill>
              <a:effectLst/>
              <a:latin typeface="Arial"/>
              <a:ea typeface="Arial"/>
              <a:cs typeface="Arial"/>
              <a:sym typeface="Arial"/>
            </a:endParaRPr>
          </a:p>
        </p:txBody>
      </p:sp>
    </p:spTree>
    <p:extLst>
      <p:ext uri="{BB962C8B-B14F-4D97-AF65-F5344CB8AC3E}">
        <p14:creationId xmlns:p14="http://schemas.microsoft.com/office/powerpoint/2010/main" val="23194527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204725" y="14427200"/>
            <a:ext cx="128223963" cy="72126475"/>
          </a:xfrm>
        </p:spPr>
      </p:sp>
      <p:sp>
        <p:nvSpPr>
          <p:cNvPr id="3" name="Notes Placeholder 2"/>
          <p:cNvSpPr>
            <a:spLocks noGrp="1"/>
          </p:cNvSpPr>
          <p:nvPr>
            <p:ph type="body" idx="1"/>
          </p:nvPr>
        </p:nvSpPr>
        <p:spPr/>
        <p:txBody>
          <a:bodyPr/>
          <a:lstStyle/>
          <a:p>
            <a:pPr marL="158750" indent="0">
              <a:buNone/>
            </a:pPr>
            <a:r>
              <a:rPr lang="en-US" sz="1100" b="0" i="0" u="none" strike="noStrike" cap="none" dirty="0">
                <a:solidFill>
                  <a:srgbClr val="000000"/>
                </a:solidFill>
                <a:effectLst/>
                <a:latin typeface="Arial"/>
                <a:ea typeface="Arial"/>
                <a:cs typeface="Arial"/>
                <a:sym typeface="Arial"/>
              </a:rPr>
              <a:t>There are some exciting possibilities and it starts with growing more and killing less. </a:t>
            </a:r>
            <a:r>
              <a:rPr lang="en-US" sz="1100" b="0" i="0" u="none" strike="noStrike" cap="none" dirty="0" err="1">
                <a:solidFill>
                  <a:srgbClr val="000000"/>
                </a:solidFill>
                <a:effectLst/>
                <a:latin typeface="Arial"/>
                <a:ea typeface="Arial"/>
                <a:cs typeface="Arial"/>
                <a:sym typeface="Arial"/>
              </a:rPr>
              <a:t>Biofabrication</a:t>
            </a:r>
            <a:r>
              <a:rPr lang="en-US" sz="1100" b="0" i="0" u="none" strike="noStrike" cap="none" dirty="0">
                <a:solidFill>
                  <a:srgbClr val="000000"/>
                </a:solidFill>
                <a:effectLst/>
                <a:latin typeface="Arial"/>
                <a:ea typeface="Arial"/>
                <a:cs typeface="Arial"/>
                <a:sym typeface="Arial"/>
              </a:rPr>
              <a:t> is being considered the next industrial revolution. It is viewed by some as a game changer. It uses bacteria, fungi and algae, all of which are plentiful and easy to grow to produce products from clothes to shoes to bricks and other such building products. </a:t>
            </a:r>
          </a:p>
          <a:p>
            <a:pPr marL="158750" indent="0">
              <a:buNone/>
            </a:pPr>
            <a:endParaRPr lang="en-US" sz="1100" b="0" i="0" u="none" strike="noStrike" cap="none" dirty="0">
              <a:solidFill>
                <a:srgbClr val="000000"/>
              </a:solidFill>
              <a:effectLst/>
              <a:latin typeface="Arial"/>
              <a:ea typeface="Arial"/>
              <a:cs typeface="Arial"/>
              <a:sym typeface="Arial"/>
            </a:endParaRPr>
          </a:p>
          <a:p>
            <a:pPr marL="158750" indent="0">
              <a:buNone/>
            </a:pPr>
            <a:r>
              <a:rPr lang="en-US" sz="1100" b="0" i="0" u="none" strike="noStrike" cap="none" dirty="0">
                <a:solidFill>
                  <a:srgbClr val="000000"/>
                </a:solidFill>
                <a:effectLst/>
                <a:latin typeface="Arial"/>
                <a:ea typeface="Arial"/>
                <a:cs typeface="Arial"/>
                <a:sym typeface="Arial"/>
              </a:rPr>
              <a:t>All of these pictures show you products that were grown in a matter of days or weeks from cells. </a:t>
            </a:r>
            <a:endParaRPr lang="en-IE" sz="1100" b="0" i="0" u="none" strike="noStrike" cap="none" dirty="0">
              <a:solidFill>
                <a:srgbClr val="000000"/>
              </a:solidFill>
              <a:effectLst/>
              <a:latin typeface="Arial"/>
              <a:ea typeface="Arial"/>
              <a:cs typeface="Arial"/>
              <a:sym typeface="Arial"/>
            </a:endParaRPr>
          </a:p>
          <a:p>
            <a:pPr marL="158750" indent="0">
              <a:buNone/>
            </a:pPr>
            <a:endParaRPr lang="en-US" sz="1100" b="0" i="0" u="none" strike="noStrike" cap="none" dirty="0">
              <a:solidFill>
                <a:srgbClr val="000000"/>
              </a:solidFill>
              <a:effectLst/>
              <a:latin typeface="Arial"/>
              <a:ea typeface="Arial"/>
              <a:cs typeface="Arial"/>
              <a:sym typeface="Arial"/>
            </a:endParaRPr>
          </a:p>
          <a:p>
            <a:pPr marL="158750" indent="0">
              <a:buNone/>
            </a:pPr>
            <a:r>
              <a:rPr lang="en-US" sz="1100" b="0" i="0" u="none" strike="noStrike" cap="none" dirty="0">
                <a:solidFill>
                  <a:srgbClr val="000000"/>
                </a:solidFill>
                <a:effectLst/>
                <a:latin typeface="Arial"/>
                <a:ea typeface="Arial"/>
                <a:cs typeface="Arial"/>
                <a:sym typeface="Arial"/>
              </a:rPr>
              <a:t>Mix hemp fibers with natural glue and some water and you get hemp concrete.</a:t>
            </a:r>
          </a:p>
          <a:p>
            <a:pPr marL="158750" indent="0">
              <a:buNone/>
            </a:pPr>
            <a:endParaRPr lang="en-IE" sz="1100" b="0" i="0" u="none" strike="noStrike" cap="none" dirty="0">
              <a:solidFill>
                <a:srgbClr val="000000"/>
              </a:solidFill>
              <a:effectLst/>
              <a:latin typeface="Arial"/>
              <a:ea typeface="Arial"/>
              <a:cs typeface="Arial"/>
              <a:sym typeface="Arial"/>
            </a:endParaRPr>
          </a:p>
          <a:p>
            <a:pPr marL="158750" indent="0">
              <a:buNone/>
            </a:pPr>
            <a:r>
              <a:rPr lang="en-US" sz="1100" b="0" i="0" u="none" strike="noStrike" cap="none" dirty="0">
                <a:solidFill>
                  <a:srgbClr val="000000"/>
                </a:solidFill>
                <a:effectLst/>
                <a:latin typeface="Arial"/>
                <a:ea typeface="Arial"/>
                <a:cs typeface="Arial"/>
                <a:sym typeface="Arial"/>
              </a:rPr>
              <a:t>Mycelium” as “the vegetative part of a fungus mixed with waste and compressed for 10 minutes molds into any shape to make all kinds of furniture or even bricks to build homes.</a:t>
            </a:r>
            <a:endParaRPr lang="en-IE" sz="1100" b="0" i="0" u="none" strike="noStrike" cap="none" dirty="0">
              <a:solidFill>
                <a:srgbClr val="000000"/>
              </a:solidFill>
              <a:effectLst/>
              <a:latin typeface="Arial"/>
              <a:ea typeface="Arial"/>
              <a:cs typeface="Arial"/>
              <a:sym typeface="Arial"/>
            </a:endParaRPr>
          </a:p>
          <a:p>
            <a:pPr marL="158750" indent="0">
              <a:buNone/>
            </a:pPr>
            <a:endParaRPr lang="en-US" sz="1100" b="0" i="0" u="none" strike="noStrike" cap="none" dirty="0">
              <a:solidFill>
                <a:srgbClr val="000000"/>
              </a:solidFill>
              <a:effectLst/>
              <a:latin typeface="Arial"/>
              <a:ea typeface="Arial"/>
              <a:cs typeface="Arial"/>
              <a:sym typeface="Arial"/>
            </a:endParaRPr>
          </a:p>
          <a:p>
            <a:pPr marL="158750" indent="0">
              <a:buNone/>
            </a:pPr>
            <a:r>
              <a:rPr lang="en-US" sz="1100" b="0" i="0" u="none" strike="noStrike" cap="none" dirty="0">
                <a:solidFill>
                  <a:srgbClr val="000000"/>
                </a:solidFill>
                <a:effectLst/>
                <a:latin typeface="Arial"/>
                <a:ea typeface="Arial"/>
                <a:cs typeface="Arial"/>
                <a:sym typeface="Arial"/>
              </a:rPr>
              <a:t>Bacteria put into a mold of sand and a solution of urea and calcium chloride produces these bricks in a matter of days, the bacteria will form a chain of chemical reactions that will cause it to solidify and bind the brick together. Its based on the way coral grows and is CO2 negative meaning it absorbs more Co2 then it emits</a:t>
            </a:r>
            <a:endParaRPr lang="en-IE" sz="1100" b="0" i="0" u="none" strike="noStrike" cap="none" dirty="0">
              <a:solidFill>
                <a:srgbClr val="000000"/>
              </a:solidFill>
              <a:effectLst/>
              <a:latin typeface="Arial"/>
              <a:ea typeface="Arial"/>
              <a:cs typeface="Arial"/>
              <a:sym typeface="Arial"/>
            </a:endParaRPr>
          </a:p>
          <a:p>
            <a:pPr marL="158750" indent="0">
              <a:buNone/>
            </a:pPr>
            <a:endParaRPr lang="en-US" sz="1100" b="0" i="0" u="none" strike="noStrike" cap="none" dirty="0">
              <a:solidFill>
                <a:srgbClr val="000000"/>
              </a:solidFill>
              <a:effectLst/>
              <a:latin typeface="Arial"/>
              <a:ea typeface="Arial"/>
              <a:cs typeface="Arial"/>
              <a:sym typeface="Arial"/>
            </a:endParaRPr>
          </a:p>
          <a:p>
            <a:pPr marL="158750" indent="0">
              <a:buNone/>
            </a:pPr>
            <a:r>
              <a:rPr lang="en-US" sz="1100" b="0" i="0" u="none" strike="noStrike" cap="none" dirty="0">
                <a:solidFill>
                  <a:srgbClr val="000000"/>
                </a:solidFill>
                <a:effectLst/>
                <a:latin typeface="Arial"/>
                <a:ea typeface="Arial"/>
                <a:cs typeface="Arial"/>
                <a:sym typeface="Arial"/>
              </a:rPr>
              <a:t>The material top right is made from bacteria but equally fungus and algae can be good to use. It takes a few days to make at home and can biodegrade outside within a week. </a:t>
            </a:r>
            <a:endParaRPr lang="en-IE" sz="1100" b="0" i="0" u="none" strike="noStrike" cap="none" dirty="0">
              <a:solidFill>
                <a:srgbClr val="000000"/>
              </a:solidFill>
              <a:effectLst/>
              <a:latin typeface="Arial"/>
              <a:ea typeface="Arial"/>
              <a:cs typeface="Arial"/>
              <a:sym typeface="Arial"/>
            </a:endParaRPr>
          </a:p>
          <a:p>
            <a:pPr marL="158750" indent="0">
              <a:buNone/>
            </a:pPr>
            <a:endParaRPr lang="en-IE" sz="1100" b="0" i="0" u="none" strike="noStrike" cap="none" dirty="0">
              <a:solidFill>
                <a:srgbClr val="000000"/>
              </a:solidFill>
              <a:effectLst/>
              <a:latin typeface="Arial"/>
              <a:ea typeface="Arial"/>
              <a:cs typeface="Arial"/>
              <a:sym typeface="Arial"/>
            </a:endParaRPr>
          </a:p>
          <a:p>
            <a:pPr marL="158750" indent="0">
              <a:buNone/>
            </a:pPr>
            <a:r>
              <a:rPr lang="en-IE" sz="1100" b="0" i="0" u="none" strike="noStrike" cap="none" dirty="0">
                <a:solidFill>
                  <a:srgbClr val="000000"/>
                </a:solidFill>
                <a:effectLst/>
                <a:latin typeface="Arial"/>
                <a:ea typeface="Arial"/>
                <a:cs typeface="Arial"/>
                <a:sym typeface="Arial"/>
              </a:rPr>
              <a:t>Other important things are simply to rewild our planet, allowing as much land as possible to turn back to nature. </a:t>
            </a:r>
          </a:p>
          <a:p>
            <a:pPr marL="158750" indent="0">
              <a:buNone/>
            </a:pPr>
            <a:r>
              <a:rPr lang="en-GB" sz="1100" b="1" i="0" u="none" strike="noStrike" cap="none" dirty="0">
                <a:solidFill>
                  <a:srgbClr val="000000"/>
                </a:solidFill>
                <a:effectLst/>
                <a:latin typeface="Arial"/>
                <a:ea typeface="Arial"/>
                <a:cs typeface="Arial"/>
                <a:sym typeface="Arial"/>
              </a:rPr>
              <a:t>Activity: </a:t>
            </a:r>
            <a:r>
              <a:rPr lang="en-GB" dirty="0">
                <a:solidFill>
                  <a:srgbClr val="000000"/>
                </a:solidFill>
                <a:effectLst/>
              </a:rPr>
              <a:t>More than 23 billion pairs of runners are made every year, over </a:t>
            </a:r>
            <a:r>
              <a:rPr lang="en-GB" sz="1100" b="1" i="0" u="none" strike="noStrike" cap="none" dirty="0">
                <a:solidFill>
                  <a:srgbClr val="000000"/>
                </a:solidFill>
                <a:effectLst/>
                <a:latin typeface="Arial"/>
                <a:ea typeface="Arial"/>
                <a:cs typeface="Arial"/>
                <a:sym typeface="Arial"/>
                <a:hlinkClick r:id="rId3"/>
              </a:rPr>
              <a:t>300 million pairs</a:t>
            </a:r>
            <a:r>
              <a:rPr lang="en-GB" dirty="0">
                <a:solidFill>
                  <a:srgbClr val="000000"/>
                </a:solidFill>
                <a:effectLst/>
              </a:rPr>
              <a:t> are thrown out annually, and, on average, it takes 30-40 years for a pair to fully decompose in a landfill. Ask participants to group into threes and research a pair of runners that are sustainably produced (10 min). </a:t>
            </a:r>
            <a:endParaRPr lang="en-GB" dirty="0">
              <a:effectLst/>
            </a:endParaRPr>
          </a:p>
          <a:p>
            <a:pPr marL="158750" indent="0">
              <a:buNone/>
            </a:pPr>
            <a:r>
              <a:rPr lang="en-GB" dirty="0">
                <a:solidFill>
                  <a:srgbClr val="000000"/>
                </a:solidFill>
                <a:effectLst/>
              </a:rPr>
              <a:t>Each person has a role:</a:t>
            </a:r>
            <a:endParaRPr lang="en-GB" dirty="0">
              <a:effectLst/>
            </a:endParaRPr>
          </a:p>
          <a:p>
            <a:r>
              <a:rPr lang="en-GB" dirty="0">
                <a:solidFill>
                  <a:srgbClr val="000000"/>
                </a:solidFill>
                <a:effectLst/>
              </a:rPr>
              <a:t>to determine do the materials, have a low impact on the environment and are they ethically sourced,  </a:t>
            </a:r>
            <a:endParaRPr lang="en-GB" dirty="0">
              <a:effectLst/>
            </a:endParaRPr>
          </a:p>
          <a:p>
            <a:r>
              <a:rPr lang="en-GB" dirty="0">
                <a:effectLst/>
              </a:rPr>
              <a:t>to determine is the production chain circular, minimising waste and reusing materials,</a:t>
            </a:r>
          </a:p>
          <a:p>
            <a:r>
              <a:rPr lang="en-GB" dirty="0">
                <a:effectLst/>
              </a:rPr>
              <a:t>to determine does the manufacturer have fair wages and working conditions (for all of its products).</a:t>
            </a:r>
          </a:p>
          <a:p>
            <a:r>
              <a:rPr lang="en-GB" dirty="0">
                <a:effectLst/>
              </a:rPr>
              <a:t>Ask groups to present back on the shoe they found to the larger group. Discussion points: Would you buy this shoe? Is it available in the Irish market? Is it affordable? What is the most unusual product used? Does the company use these methods throughout their product lines or are these shoes a gimmick to greenwash their brand?</a:t>
            </a:r>
          </a:p>
          <a:p>
            <a:pPr marL="158750" indent="0">
              <a:buNone/>
            </a:pPr>
            <a:r>
              <a:rPr lang="en-GB" sz="1100" b="1" i="0" u="none" strike="noStrike" cap="none" dirty="0">
                <a:solidFill>
                  <a:srgbClr val="000000"/>
                </a:solidFill>
                <a:effectLst/>
                <a:latin typeface="Arial"/>
                <a:ea typeface="Arial"/>
                <a:cs typeface="Arial"/>
                <a:sym typeface="Arial"/>
              </a:rPr>
              <a:t>Video:</a:t>
            </a:r>
            <a:r>
              <a:rPr lang="en-GB" sz="1100" b="0" i="0" u="none" strike="noStrike" cap="none" dirty="0">
                <a:solidFill>
                  <a:srgbClr val="000000"/>
                </a:solidFill>
                <a:effectLst/>
                <a:latin typeface="Arial"/>
                <a:ea typeface="Arial"/>
                <a:cs typeface="Arial"/>
                <a:sym typeface="Arial"/>
              </a:rPr>
              <a:t> </a:t>
            </a:r>
            <a:r>
              <a:rPr lang="en-GB" dirty="0">
                <a:effectLst/>
              </a:rPr>
              <a:t>A World of Solutions</a:t>
            </a:r>
          </a:p>
          <a:p>
            <a:pPr marL="158750" indent="0">
              <a:buNone/>
            </a:pPr>
            <a:endParaRPr lang="en-IE" sz="1100" b="0" i="0" u="none" strike="noStrike" cap="none" dirty="0">
              <a:solidFill>
                <a:srgbClr val="000000"/>
              </a:solidFill>
              <a:effectLst/>
              <a:latin typeface="Arial"/>
              <a:ea typeface="Arial"/>
              <a:cs typeface="Arial"/>
              <a:sym typeface="Arial"/>
            </a:endParaRPr>
          </a:p>
          <a:p>
            <a:pPr marL="0" indent="0">
              <a:buNone/>
            </a:pPr>
            <a:endParaRPr lang="en-IE" dirty="0"/>
          </a:p>
        </p:txBody>
      </p:sp>
      <p:sp>
        <p:nvSpPr>
          <p:cNvPr id="4" name="Slide Number Placeholder 3"/>
          <p:cNvSpPr>
            <a:spLocks noGrp="1"/>
          </p:cNvSpPr>
          <p:nvPr>
            <p:ph type="sldNum" sz="quarter" idx="5"/>
          </p:nvPr>
        </p:nvSpPr>
        <p:spPr/>
        <p:txBody>
          <a:bodyPr lIns="91436" tIns="45718" rIns="91436" bIns="45718"/>
          <a:lstStyle/>
          <a:p>
            <a:fld id="{F808B3CF-E124-4774-A04F-50BE75934102}" type="slidenum">
              <a:rPr lang="en-IE" smtClean="0"/>
              <a:t>17</a:t>
            </a:fld>
            <a:endParaRPr lang="en-IE"/>
          </a:p>
        </p:txBody>
      </p:sp>
    </p:spTree>
    <p:extLst>
      <p:ext uri="{BB962C8B-B14F-4D97-AF65-F5344CB8AC3E}">
        <p14:creationId xmlns:p14="http://schemas.microsoft.com/office/powerpoint/2010/main" val="7635408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IE" dirty="0"/>
              <a:t>A world of solutions</a:t>
            </a:r>
          </a:p>
        </p:txBody>
      </p:sp>
    </p:spTree>
    <p:extLst>
      <p:ext uri="{BB962C8B-B14F-4D97-AF65-F5344CB8AC3E}">
        <p14:creationId xmlns:p14="http://schemas.microsoft.com/office/powerpoint/2010/main" val="9742238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204725" y="14427200"/>
            <a:ext cx="128223963" cy="72126475"/>
          </a:xfrm>
        </p:spPr>
      </p:sp>
      <p:sp>
        <p:nvSpPr>
          <p:cNvPr id="3" name="Notes Placeholder 2"/>
          <p:cNvSpPr>
            <a:spLocks noGrp="1"/>
          </p:cNvSpPr>
          <p:nvPr>
            <p:ph type="body" idx="1"/>
          </p:nvPr>
        </p:nvSpPr>
        <p:spPr/>
        <p:txBody>
          <a:bodyPr/>
          <a:lstStyle/>
          <a:p>
            <a:pPr marL="158750" indent="0">
              <a:buNone/>
            </a:pPr>
            <a:r>
              <a:rPr lang="en-US" sz="1100" b="0" i="0" u="none" strike="noStrike" cap="none" dirty="0">
                <a:solidFill>
                  <a:srgbClr val="000000"/>
                </a:solidFill>
                <a:effectLst/>
                <a:latin typeface="Arial"/>
                <a:ea typeface="Arial"/>
                <a:cs typeface="Arial"/>
                <a:sym typeface="Arial"/>
              </a:rPr>
              <a:t>The UNCRC is UNICEF’s mandate, there are 54 articles in total with 42 rights in total. Who here today has heard about Children’s Rights? Look at your posters to see your rights.  Why do we single out child rights in a separate human rights Convention? Because… Children are more vulnerable than adults they start life as totally dependent beings. Children rely on adults to nurture and guide they need to grow towards independence. Children’s views are rarely heard and considered in the political process. Children cannot vote or take part in political processes. We all only get one childhood and that needs to be protected. </a:t>
            </a:r>
            <a:endParaRPr lang="en-IE" sz="1100" b="0" i="0" u="none" strike="noStrike" cap="none" dirty="0">
              <a:solidFill>
                <a:srgbClr val="000000"/>
              </a:solidFill>
              <a:effectLst/>
              <a:latin typeface="Arial"/>
              <a:ea typeface="Arial"/>
              <a:cs typeface="Arial"/>
              <a:sym typeface="Arial"/>
            </a:endParaRPr>
          </a:p>
          <a:p>
            <a:pPr marL="158750" indent="0">
              <a:buNone/>
            </a:pPr>
            <a:r>
              <a:rPr lang="en-IE" sz="1100" b="0" i="0" u="none" strike="noStrike" cap="none" dirty="0">
                <a:solidFill>
                  <a:srgbClr val="000000"/>
                </a:solidFill>
                <a:effectLst/>
                <a:latin typeface="Arial"/>
                <a:ea typeface="Arial"/>
                <a:cs typeface="Arial"/>
                <a:sym typeface="Arial"/>
              </a:rPr>
              <a:t> </a:t>
            </a:r>
          </a:p>
          <a:p>
            <a:pPr marL="0" indent="0">
              <a:buNone/>
            </a:pPr>
            <a:r>
              <a:rPr lang="en-GB" sz="1100" b="1" i="0" u="none" strike="noStrike" cap="none" dirty="0">
                <a:solidFill>
                  <a:srgbClr val="000000"/>
                </a:solidFill>
                <a:effectLst/>
                <a:latin typeface="Arial"/>
                <a:ea typeface="Arial"/>
                <a:cs typeface="Arial"/>
                <a:sym typeface="Arial"/>
              </a:rPr>
              <a:t>Activity: </a:t>
            </a:r>
            <a:r>
              <a:rPr lang="en-GB" sz="1100" b="0" i="0" u="none" strike="noStrike" cap="none" dirty="0">
                <a:solidFill>
                  <a:srgbClr val="000000"/>
                </a:solidFill>
                <a:effectLst/>
                <a:latin typeface="Arial"/>
                <a:ea typeface="Arial"/>
                <a:cs typeface="Arial"/>
                <a:sym typeface="Arial"/>
              </a:rPr>
              <a:t>Divide UNCRC Articles 1-42 between paired participants and ask them to describe how that particular right is impacted by this issue.</a:t>
            </a:r>
            <a:endParaRPr lang="en-US" sz="1100" dirty="0"/>
          </a:p>
        </p:txBody>
      </p:sp>
    </p:spTree>
    <p:extLst>
      <p:ext uri="{BB962C8B-B14F-4D97-AF65-F5344CB8AC3E}">
        <p14:creationId xmlns:p14="http://schemas.microsoft.com/office/powerpoint/2010/main" val="6696048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Google Shape;5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 name="Google Shape;5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GB" b="0" dirty="0">
                <a:solidFill>
                  <a:srgbClr val="000000"/>
                </a:solidFill>
                <a:effectLst/>
              </a:rPr>
              <a:t>Activity 1 – Living Sustainably</a:t>
            </a:r>
          </a:p>
          <a:p>
            <a:pPr marL="158750" indent="0">
              <a:buNone/>
            </a:pPr>
            <a:r>
              <a:rPr lang="en-GB" sz="1100" b="1" i="0" u="none" strike="noStrike" cap="none" dirty="0">
                <a:solidFill>
                  <a:srgbClr val="000000"/>
                </a:solidFill>
                <a:effectLst/>
                <a:latin typeface="Arial"/>
                <a:ea typeface="Arial"/>
                <a:cs typeface="Arial"/>
                <a:sym typeface="Arial"/>
                <a:hlinkClick r:id="rId3"/>
              </a:rPr>
              <a:t>3 planets</a:t>
            </a:r>
            <a:r>
              <a:rPr lang="en-GB" dirty="0">
                <a:effectLst/>
              </a:rPr>
              <a:t> would be needed to provide the natural resources to sustain current lifestyles if the global population reaches 9.6 billion by 2050.</a:t>
            </a:r>
          </a:p>
          <a:p>
            <a:pPr marL="158750" indent="0">
              <a:buNone/>
            </a:pPr>
            <a:r>
              <a:rPr lang="en-GB" dirty="0">
                <a:effectLst/>
              </a:rPr>
              <a:t>How do individuals become responsible consumers? We can start by asking ourselves are we buying what we need or what we want.  Take for example your mobile phone, is it a need or a want?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204725" y="14427200"/>
            <a:ext cx="128223963" cy="72126475"/>
          </a:xfrm>
        </p:spPr>
      </p:sp>
      <p:sp>
        <p:nvSpPr>
          <p:cNvPr id="3" name="Notes Placeholder 2"/>
          <p:cNvSpPr>
            <a:spLocks noGrp="1"/>
          </p:cNvSpPr>
          <p:nvPr>
            <p:ph type="body" idx="1"/>
          </p:nvPr>
        </p:nvSpPr>
        <p:spPr/>
        <p:txBody>
          <a:bodyPr/>
          <a:lstStyle/>
          <a:p>
            <a:pPr marL="158750" indent="0">
              <a:buNone/>
            </a:pPr>
            <a:r>
              <a:rPr lang="en-GB" sz="1100" b="1" i="0" u="none" strike="noStrike" cap="none" dirty="0">
                <a:solidFill>
                  <a:srgbClr val="000000"/>
                </a:solidFill>
                <a:effectLst/>
                <a:latin typeface="Arial"/>
                <a:ea typeface="Arial"/>
                <a:cs typeface="Arial"/>
                <a:sym typeface="Arial"/>
              </a:rPr>
              <a:t>Duration:</a:t>
            </a:r>
            <a:r>
              <a:rPr lang="en-GB" dirty="0">
                <a:effectLst/>
              </a:rPr>
              <a:t> 40 mins</a:t>
            </a:r>
          </a:p>
          <a:p>
            <a:pPr marL="158750" indent="0">
              <a:buNone/>
            </a:pPr>
            <a:r>
              <a:rPr lang="en-GB" b="1" dirty="0">
                <a:effectLst/>
              </a:rPr>
              <a:t>The aim of this activity is to open the discussion around our own impact on the planet and how we measure our needs versus our wants. </a:t>
            </a:r>
            <a:endParaRPr lang="en-GB" dirty="0">
              <a:effectLst/>
            </a:endParaRPr>
          </a:p>
          <a:p>
            <a:pPr marL="158750" indent="0">
              <a:buNone/>
            </a:pPr>
            <a:endParaRPr lang="en-GB" sz="1100" b="1" i="0" u="none" strike="noStrike" cap="none" dirty="0">
              <a:solidFill>
                <a:srgbClr val="000000"/>
              </a:solidFill>
              <a:effectLst/>
              <a:latin typeface="Arial"/>
              <a:ea typeface="Arial"/>
              <a:cs typeface="Arial"/>
              <a:sym typeface="Arial"/>
            </a:endParaRPr>
          </a:p>
          <a:p>
            <a:pPr marL="158750" indent="0">
              <a:buNone/>
            </a:pPr>
            <a:r>
              <a:rPr lang="en-GB" sz="1100" b="1" i="0" u="none" strike="noStrike" cap="none" dirty="0">
                <a:solidFill>
                  <a:srgbClr val="000000"/>
                </a:solidFill>
                <a:effectLst/>
                <a:latin typeface="Arial"/>
                <a:ea typeface="Arial"/>
                <a:cs typeface="Arial"/>
                <a:sym typeface="Arial"/>
              </a:rPr>
              <a:t>Discussion: </a:t>
            </a:r>
            <a:r>
              <a:rPr lang="en-GB" dirty="0">
                <a:effectLst/>
              </a:rPr>
              <a:t>Over the last 50 years the earth’s population has doubled, this has led to a 10 fold increase in global demand for energy, food, water and other resources. As a result, the world is facing rapid resource depletion, pollution, environmental degradation and climate change. We are pushing the earth towards its environmental limits. Humans are now consuming more resources than ever before and this is unsustainable.</a:t>
            </a:r>
          </a:p>
          <a:p>
            <a:pPr marL="158750" indent="0">
              <a:buNone/>
            </a:pPr>
            <a:endParaRPr lang="en-GB" dirty="0">
              <a:effectLst/>
            </a:endParaRPr>
          </a:p>
          <a:p>
            <a:pPr marL="158750" indent="0">
              <a:buNone/>
            </a:pPr>
            <a:r>
              <a:rPr lang="en-GB" dirty="0">
                <a:effectLst/>
              </a:rPr>
              <a:t>If you were to guess how much of the earth’s resources are extracted to meet each persons individual needs each year, what would you guess? </a:t>
            </a:r>
            <a:r>
              <a:rPr lang="en-GB" sz="1100" b="1" i="0" u="none" strike="noStrike" cap="none" dirty="0">
                <a:solidFill>
                  <a:srgbClr val="000000"/>
                </a:solidFill>
                <a:effectLst/>
                <a:latin typeface="Arial"/>
                <a:ea typeface="Arial"/>
                <a:cs typeface="Arial"/>
                <a:sym typeface="Arial"/>
                <a:hlinkClick r:id="rId3"/>
              </a:rPr>
              <a:t>Answer-</a:t>
            </a:r>
            <a:r>
              <a:rPr lang="en-GB" dirty="0">
                <a:effectLst/>
              </a:rPr>
              <a:t> 12 tons of natural resources were extracted per person in 2015. Do you think you would personally exceed this amount?</a:t>
            </a:r>
          </a:p>
          <a:p>
            <a:pPr marL="158750" indent="0">
              <a:buNone/>
            </a:pPr>
            <a:r>
              <a:rPr lang="en-GB" sz="1100" b="1" i="0" u="none" strike="noStrike" cap="none" dirty="0">
                <a:solidFill>
                  <a:srgbClr val="000000"/>
                </a:solidFill>
                <a:effectLst/>
                <a:latin typeface="Arial"/>
                <a:ea typeface="Arial"/>
                <a:cs typeface="Arial"/>
                <a:sym typeface="Arial"/>
                <a:hlinkClick r:id="rId4"/>
              </a:rPr>
              <a:t>60% more clothing</a:t>
            </a:r>
            <a:r>
              <a:rPr lang="en-GB" dirty="0">
                <a:effectLst/>
              </a:rPr>
              <a:t> items are bought today than were bought 15 years ago.</a:t>
            </a:r>
          </a:p>
          <a:p>
            <a:pPr marL="158750" indent="0">
              <a:buNone/>
            </a:pPr>
            <a:r>
              <a:rPr lang="en-GB" sz="1100" b="1" i="0" u="none" strike="noStrike" cap="none" dirty="0">
                <a:solidFill>
                  <a:srgbClr val="000000"/>
                </a:solidFill>
                <a:effectLst/>
                <a:latin typeface="Arial"/>
                <a:ea typeface="Arial"/>
                <a:cs typeface="Arial"/>
                <a:sym typeface="Arial"/>
                <a:hlinkClick r:id="rId5"/>
              </a:rPr>
              <a:t>3 billion tonnes of food is wasted</a:t>
            </a:r>
            <a:r>
              <a:rPr lang="en-GB" dirty="0">
                <a:effectLst/>
              </a:rPr>
              <a:t> each year, a third of all food produced, more than enough food to feed every undernourished person on the planet.</a:t>
            </a:r>
          </a:p>
          <a:p>
            <a:pPr marL="158750" indent="0">
              <a:buNone/>
            </a:pPr>
            <a:r>
              <a:rPr lang="en-GB" sz="1100" b="1" i="0" u="none" strike="noStrike" cap="none" dirty="0">
                <a:solidFill>
                  <a:srgbClr val="000000"/>
                </a:solidFill>
                <a:effectLst/>
                <a:latin typeface="Arial"/>
                <a:ea typeface="Arial"/>
                <a:cs typeface="Arial"/>
                <a:sym typeface="Arial"/>
                <a:hlinkClick r:id="rId6"/>
              </a:rPr>
              <a:t>1.5 billion smartphones</a:t>
            </a:r>
            <a:r>
              <a:rPr lang="en-GB" dirty="0">
                <a:effectLst/>
              </a:rPr>
              <a:t> on average are sold worldwide each year, in 2020 1.56 billion were sold by July</a:t>
            </a:r>
          </a:p>
          <a:p>
            <a:pPr marL="158750" indent="0">
              <a:buNone/>
            </a:pPr>
            <a:r>
              <a:rPr lang="en-US" sz="1100" b="0" i="0" u="none" strike="noStrike" cap="none" dirty="0">
                <a:solidFill>
                  <a:srgbClr val="000000"/>
                </a:solidFill>
                <a:effectLst/>
                <a:latin typeface="Arial"/>
                <a:ea typeface="Arial"/>
                <a:cs typeface="Arial"/>
                <a:sym typeface="Arial"/>
              </a:rPr>
              <a:t>This is directly contributing to food shortages, water stress, unnecessary biodiversity loss, and increased greenhouse gas emissions. It’s also enough food to feed every undernourished person on the planet several times over.</a:t>
            </a:r>
            <a:endParaRPr lang="en-IE" sz="1100" b="0" i="0" u="none" strike="noStrike" cap="none" dirty="0">
              <a:solidFill>
                <a:srgbClr val="000000"/>
              </a:solidFill>
              <a:effectLst/>
              <a:latin typeface="Arial"/>
              <a:ea typeface="Arial"/>
              <a:cs typeface="Arial"/>
              <a:sym typeface="Arial"/>
            </a:endParaRPr>
          </a:p>
          <a:p>
            <a:pPr marL="158750" indent="0">
              <a:buNone/>
            </a:pPr>
            <a:r>
              <a:rPr lang="en-US" sz="1100" b="0" i="0" u="none" strike="noStrike" cap="none" dirty="0">
                <a:solidFill>
                  <a:srgbClr val="000000"/>
                </a:solidFill>
                <a:effectLst/>
                <a:latin typeface="Arial"/>
                <a:ea typeface="Arial"/>
                <a:cs typeface="Arial"/>
                <a:sym typeface="Arial"/>
              </a:rPr>
              <a:t> </a:t>
            </a:r>
            <a:endParaRPr lang="en-IE" sz="1100" b="0" i="0" u="none" strike="noStrike" cap="none" dirty="0">
              <a:solidFill>
                <a:srgbClr val="000000"/>
              </a:solidFill>
              <a:effectLst/>
              <a:latin typeface="Arial"/>
              <a:ea typeface="Arial"/>
              <a:cs typeface="Arial"/>
              <a:sym typeface="Arial"/>
            </a:endParaRPr>
          </a:p>
          <a:p>
            <a:pPr marL="158750" indent="0">
              <a:buNone/>
            </a:pPr>
            <a:r>
              <a:rPr lang="en-US" sz="1100" b="0" i="0" u="none" strike="noStrike" cap="none" dirty="0">
                <a:solidFill>
                  <a:srgbClr val="000000"/>
                </a:solidFill>
                <a:effectLst/>
                <a:latin typeface="Arial"/>
                <a:ea typeface="Arial"/>
                <a:cs typeface="Arial"/>
                <a:sym typeface="Arial"/>
              </a:rPr>
              <a:t>Amazon Lists more than 3billon products </a:t>
            </a:r>
            <a:endParaRPr lang="en-IE" sz="1100" b="0" i="0" u="none" strike="noStrike" cap="none" dirty="0">
              <a:solidFill>
                <a:srgbClr val="000000"/>
              </a:solidFill>
              <a:effectLst/>
              <a:latin typeface="Arial"/>
              <a:ea typeface="Arial"/>
              <a:cs typeface="Arial"/>
              <a:sym typeface="Arial"/>
            </a:endParaRPr>
          </a:p>
          <a:p>
            <a:pPr marL="158750" indent="0">
              <a:buNone/>
            </a:pPr>
            <a:r>
              <a:rPr lang="en-US" sz="1100" b="0" i="0" u="none" strike="noStrike" cap="none" dirty="0">
                <a:solidFill>
                  <a:srgbClr val="000000"/>
                </a:solidFill>
                <a:effectLst/>
                <a:latin typeface="Arial"/>
                <a:ea typeface="Arial"/>
                <a:cs typeface="Arial"/>
                <a:sym typeface="Arial"/>
              </a:rPr>
              <a:t>How do we manage this consumer culture and at what price to our planet?</a:t>
            </a:r>
            <a:endParaRPr lang="en-IE" sz="1100" b="0" i="0" u="none" strike="noStrike" cap="none" dirty="0">
              <a:solidFill>
                <a:srgbClr val="000000"/>
              </a:solidFill>
              <a:effectLst/>
              <a:latin typeface="Arial"/>
              <a:ea typeface="Arial"/>
              <a:cs typeface="Arial"/>
              <a:sym typeface="Arial"/>
            </a:endParaRPr>
          </a:p>
          <a:p>
            <a:pPr marL="158750" indent="0">
              <a:buNone/>
            </a:pPr>
            <a:r>
              <a:rPr lang="en-IE" sz="1100" b="0" i="0" u="none" strike="noStrike" cap="none" dirty="0">
                <a:solidFill>
                  <a:srgbClr val="000000"/>
                </a:solidFill>
                <a:effectLst/>
                <a:latin typeface="Arial"/>
                <a:ea typeface="Arial"/>
                <a:cs typeface="Arial"/>
                <a:sym typeface="Arial"/>
              </a:rPr>
              <a:t> </a:t>
            </a:r>
          </a:p>
        </p:txBody>
      </p:sp>
    </p:spTree>
    <p:extLst>
      <p:ext uri="{BB962C8B-B14F-4D97-AF65-F5344CB8AC3E}">
        <p14:creationId xmlns:p14="http://schemas.microsoft.com/office/powerpoint/2010/main" val="32770405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204725" y="14427200"/>
            <a:ext cx="128223963" cy="72126475"/>
          </a:xfrm>
        </p:spPr>
      </p:sp>
      <p:sp>
        <p:nvSpPr>
          <p:cNvPr id="3" name="Notes Placeholder 2"/>
          <p:cNvSpPr>
            <a:spLocks noGrp="1"/>
          </p:cNvSpPr>
          <p:nvPr>
            <p:ph type="body" idx="1"/>
          </p:nvPr>
        </p:nvSpPr>
        <p:spPr/>
        <p:txBody>
          <a:bodyPr/>
          <a:lstStyle/>
          <a:p>
            <a:pPr marL="158750" indent="0">
              <a:buNone/>
            </a:pPr>
            <a:r>
              <a:rPr lang="en-GB" dirty="0">
                <a:effectLst/>
              </a:rPr>
              <a:t>To turn this around people need to learn to live </a:t>
            </a:r>
            <a:r>
              <a:rPr lang="en-GB" b="1" dirty="0">
                <a:effectLst/>
              </a:rPr>
              <a:t>sustainably</a:t>
            </a:r>
            <a:r>
              <a:rPr lang="en-GB" dirty="0">
                <a:effectLst/>
              </a:rPr>
              <a:t>, consuming what meets their basic needs for a good quality of life while minimising harm to the planet from pollution, waste and toxic emissions. They need to ensure their consumption does not prevent future generations from meeting their own needs, by ensuring the planet can regenerate.</a:t>
            </a:r>
          </a:p>
          <a:p>
            <a:pPr marL="158750" indent="0">
              <a:buNone/>
            </a:pPr>
            <a:r>
              <a:rPr lang="en-GB" dirty="0">
                <a:effectLst/>
              </a:rPr>
              <a:t>People must also buy </a:t>
            </a:r>
            <a:r>
              <a:rPr lang="en-GB" b="1" dirty="0">
                <a:effectLst/>
              </a:rPr>
              <a:t>responsibly</a:t>
            </a:r>
            <a:r>
              <a:rPr lang="en-GB" dirty="0">
                <a:effectLst/>
              </a:rPr>
              <a:t> ensuring that the choices we make do not harm other people and their way of life. Economic globalisation has enabled producers to move manufacturing to places with cheaper labour and lower environmental standards. Which in turn makes their product cheaper to make and more affordable to buy. Consumers need to be aware that the price does not always equal the true cost to people and the planet in producing it.</a:t>
            </a:r>
          </a:p>
          <a:p>
            <a:pPr marL="158750" indent="0">
              <a:buNone/>
            </a:pPr>
            <a:endParaRPr lang="en-GB" b="1" dirty="0">
              <a:effectLst/>
            </a:endParaRPr>
          </a:p>
          <a:p>
            <a:pPr marL="158750" indent="0">
              <a:buNone/>
            </a:pPr>
            <a:r>
              <a:rPr lang="en-GB" b="1" dirty="0">
                <a:effectLst/>
              </a:rPr>
              <a:t>Responsible consumption means, that what we choose to buy or use is good for the planet, the economy and for society.</a:t>
            </a:r>
            <a:endParaRPr lang="en-GB" dirty="0">
              <a:effectLst/>
            </a:endParaRPr>
          </a:p>
          <a:p>
            <a:endParaRPr lang="en-IE" dirty="0"/>
          </a:p>
        </p:txBody>
      </p:sp>
    </p:spTree>
    <p:extLst>
      <p:ext uri="{BB962C8B-B14F-4D97-AF65-F5344CB8AC3E}">
        <p14:creationId xmlns:p14="http://schemas.microsoft.com/office/powerpoint/2010/main" val="27742967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GB" sz="1100" b="1" i="0" u="none" strike="noStrike" cap="none" dirty="0">
                <a:solidFill>
                  <a:srgbClr val="000000"/>
                </a:solidFill>
                <a:effectLst/>
                <a:latin typeface="Arial"/>
                <a:ea typeface="Arial"/>
                <a:cs typeface="Arial"/>
                <a:sym typeface="Arial"/>
              </a:rPr>
              <a:t>Activity: Walking debate “Is our mobile/smartphone a need or a want?”</a:t>
            </a:r>
            <a:endParaRPr lang="en-GB" sz="1100" b="0" i="0" u="none" strike="noStrike" cap="none" dirty="0">
              <a:solidFill>
                <a:srgbClr val="000000"/>
              </a:solidFill>
              <a:effectLst/>
              <a:latin typeface="Arial"/>
              <a:ea typeface="Arial"/>
              <a:cs typeface="Arial"/>
              <a:sym typeface="Arial"/>
            </a:endParaRPr>
          </a:p>
          <a:p>
            <a:pPr marL="158750" indent="0">
              <a:buNone/>
            </a:pPr>
            <a:r>
              <a:rPr lang="en-GB" sz="1100" b="1" i="0" u="none" strike="noStrike" cap="none" dirty="0">
                <a:solidFill>
                  <a:srgbClr val="000000"/>
                </a:solidFill>
                <a:effectLst/>
                <a:latin typeface="Arial"/>
                <a:ea typeface="Arial"/>
                <a:cs typeface="Arial"/>
                <a:sym typeface="Arial"/>
              </a:rPr>
              <a:t>Step 1: </a:t>
            </a:r>
            <a:r>
              <a:rPr lang="en-GB" sz="1100" b="0" i="0" u="none" strike="noStrike" cap="none" dirty="0">
                <a:solidFill>
                  <a:srgbClr val="000000"/>
                </a:solidFill>
                <a:effectLst/>
                <a:latin typeface="Arial"/>
                <a:ea typeface="Arial"/>
                <a:cs typeface="Arial"/>
                <a:sym typeface="Arial"/>
              </a:rPr>
              <a:t>Divide the room into two halves. One half is defined as “I need this” the other half is defined as “I want this”.  Ask participants to go to the side that represents their view and take turns debating why. Remind the group to be respectful and listen with the intent to understand the other’s point of view.</a:t>
            </a:r>
          </a:p>
          <a:p>
            <a:pPr marL="158750" indent="0">
              <a:buNone/>
            </a:pPr>
            <a:r>
              <a:rPr lang="en-GB" sz="1100" b="1" i="0" u="none" strike="noStrike" cap="none" dirty="0">
                <a:solidFill>
                  <a:srgbClr val="000000"/>
                </a:solidFill>
                <a:effectLst/>
                <a:latin typeface="Arial"/>
                <a:ea typeface="Arial"/>
                <a:cs typeface="Arial"/>
                <a:sym typeface="Arial"/>
              </a:rPr>
              <a:t>Step 2:</a:t>
            </a:r>
            <a:r>
              <a:rPr lang="en-GB" sz="1100" b="0" i="0" u="none" strike="noStrike" cap="none" dirty="0">
                <a:solidFill>
                  <a:srgbClr val="000000"/>
                </a:solidFill>
                <a:effectLst/>
                <a:latin typeface="Arial"/>
                <a:ea typeface="Arial"/>
                <a:cs typeface="Arial"/>
                <a:sym typeface="Arial"/>
              </a:rPr>
              <a:t>  After the debate, ask participants, “If the phone is a need, as a responsible consumer have you taken into account how it was produced?”  What materials went into the product, what waste was generated and how were people affected by its production (both through the supply of goods and in the manufacturing of the product). Can you lessen the impact in any way?</a:t>
            </a:r>
          </a:p>
          <a:p>
            <a:pPr marL="158750" indent="0">
              <a:buNone/>
            </a:pPr>
            <a:r>
              <a:rPr lang="en-GB" sz="1100" b="1" i="0" u="none" strike="noStrike" cap="none" dirty="0">
                <a:solidFill>
                  <a:srgbClr val="000000"/>
                </a:solidFill>
                <a:effectLst/>
                <a:latin typeface="Arial"/>
                <a:ea typeface="Arial"/>
                <a:cs typeface="Arial"/>
                <a:sym typeface="Arial"/>
              </a:rPr>
              <a:t>What is the environmental impact?</a:t>
            </a:r>
            <a:r>
              <a:rPr lang="en-GB" sz="1100" b="0" i="0" u="none" strike="noStrike" cap="none" dirty="0">
                <a:solidFill>
                  <a:srgbClr val="000000"/>
                </a:solidFill>
                <a:effectLst/>
                <a:latin typeface="Arial"/>
                <a:ea typeface="Arial"/>
                <a:cs typeface="Arial"/>
                <a:sym typeface="Arial"/>
              </a:rPr>
              <a:t>  In the EU, around 211 million smartphones are sold annually. A 2019 study stated that </a:t>
            </a:r>
            <a:r>
              <a:rPr lang="en-GB" sz="1100" b="1" i="0" u="none" strike="noStrike" cap="none" dirty="0">
                <a:solidFill>
                  <a:srgbClr val="000000"/>
                </a:solidFill>
                <a:effectLst/>
                <a:latin typeface="Arial"/>
                <a:ea typeface="Arial"/>
                <a:cs typeface="Arial"/>
                <a:sym typeface="Arial"/>
                <a:hlinkClick r:id="rId3"/>
              </a:rPr>
              <a:t>the annual climate impact of all EU phone stock was 14.12 million tonnes of CO2</a:t>
            </a:r>
            <a:r>
              <a:rPr lang="en-GB" sz="1100" b="0" i="0" u="none" strike="noStrike" cap="none" dirty="0">
                <a:solidFill>
                  <a:srgbClr val="000000"/>
                </a:solidFill>
                <a:effectLst/>
                <a:latin typeface="Arial"/>
                <a:ea typeface="Arial"/>
                <a:cs typeface="Arial"/>
                <a:sym typeface="Arial"/>
              </a:rPr>
              <a:t>. Is your phone modular, do you repair it instead of replacing it? Do you recycle your phone at the end of its life?</a:t>
            </a:r>
          </a:p>
          <a:p>
            <a:pPr marL="158750" indent="0">
              <a:buNone/>
            </a:pPr>
            <a:r>
              <a:rPr lang="en-GB" sz="1100" b="1" i="0" u="none" strike="noStrike" cap="none" dirty="0">
                <a:solidFill>
                  <a:srgbClr val="000000"/>
                </a:solidFill>
                <a:effectLst/>
                <a:latin typeface="Arial"/>
                <a:ea typeface="Arial"/>
                <a:cs typeface="Arial"/>
                <a:sym typeface="Arial"/>
              </a:rPr>
              <a:t>Are they ethically made? </a:t>
            </a:r>
            <a:r>
              <a:rPr lang="en-GB" sz="1100" b="0" i="0" u="none" strike="noStrike" cap="none" dirty="0">
                <a:solidFill>
                  <a:srgbClr val="000000"/>
                </a:solidFill>
                <a:effectLst/>
                <a:latin typeface="Arial"/>
                <a:ea typeface="Arial"/>
                <a:cs typeface="Arial"/>
                <a:sym typeface="Arial"/>
              </a:rPr>
              <a:t>Cobalt is used in the rechargeable battery of your phone and or laptop. It likely comes for the Democratic Republic of Congo (60% of supply) where children living in poverty are exploited and forced to work in harsh conditions to mine the cobalt. What is the companies supply chain management like? Check out your phones ratings with this </a:t>
            </a:r>
            <a:r>
              <a:rPr lang="en-GB" sz="1100" b="1" i="0" u="none" strike="noStrike" cap="none" dirty="0">
                <a:solidFill>
                  <a:srgbClr val="000000"/>
                </a:solidFill>
                <a:effectLst/>
                <a:latin typeface="Arial"/>
                <a:ea typeface="Arial"/>
                <a:cs typeface="Arial"/>
                <a:sym typeface="Arial"/>
                <a:hlinkClick r:id="rId4"/>
              </a:rPr>
              <a:t>guide</a:t>
            </a:r>
            <a:r>
              <a:rPr lang="en-GB" sz="1100" b="0" i="0" u="none" strike="noStrike" cap="none" dirty="0">
                <a:solidFill>
                  <a:srgbClr val="000000"/>
                </a:solidFill>
                <a:effectLst/>
                <a:latin typeface="Arial"/>
                <a:ea typeface="Arial"/>
                <a:cs typeface="Arial"/>
                <a:sym typeface="Arial"/>
              </a:rPr>
              <a:t> or use it for your next purchase.</a:t>
            </a:r>
          </a:p>
          <a:p>
            <a:pPr marL="158750" indent="0">
              <a:buNone/>
            </a:pPr>
            <a:endParaRPr lang="en-IE" dirty="0"/>
          </a:p>
        </p:txBody>
      </p:sp>
    </p:spTree>
    <p:extLst>
      <p:ext uri="{BB962C8B-B14F-4D97-AF65-F5344CB8AC3E}">
        <p14:creationId xmlns:p14="http://schemas.microsoft.com/office/powerpoint/2010/main" val="27006399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IE" dirty="0"/>
              <a:t>When thinking about our needs and wants do we think about their impacts globally For everything we take it has a price on our planet. Living in the wealthy part of the world this cost is not always included in the price we pay it is often borne by others. Today I want to look at the real cost of living beyond our means</a:t>
            </a:r>
          </a:p>
          <a:p>
            <a:endParaRPr lang="en-IE" dirty="0"/>
          </a:p>
          <a:p>
            <a:r>
              <a:rPr lang="en-IE" dirty="0"/>
              <a:t>Mining </a:t>
            </a:r>
            <a:r>
              <a:rPr lang="en-IE" dirty="0" err="1"/>
              <a:t>colbat</a:t>
            </a:r>
            <a:endParaRPr lang="en-IE" dirty="0"/>
          </a:p>
        </p:txBody>
      </p:sp>
    </p:spTree>
    <p:extLst>
      <p:ext uri="{BB962C8B-B14F-4D97-AF65-F5344CB8AC3E}">
        <p14:creationId xmlns:p14="http://schemas.microsoft.com/office/powerpoint/2010/main" val="34540656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GB" sz="1100" b="1" i="0" u="none" strike="noStrike" cap="none" dirty="0">
                <a:solidFill>
                  <a:srgbClr val="000000"/>
                </a:solidFill>
                <a:effectLst/>
                <a:latin typeface="Arial"/>
                <a:ea typeface="Arial"/>
                <a:cs typeface="Arial"/>
                <a:sym typeface="Arial"/>
              </a:rPr>
              <a:t>Group Work:</a:t>
            </a:r>
            <a:r>
              <a:rPr lang="en-GB" sz="1100" b="0" i="0" u="none" strike="noStrike" cap="none" dirty="0">
                <a:solidFill>
                  <a:srgbClr val="000000"/>
                </a:solidFill>
                <a:effectLst/>
                <a:latin typeface="Arial"/>
                <a:ea typeface="Arial"/>
                <a:cs typeface="Arial"/>
                <a:sym typeface="Arial"/>
              </a:rPr>
              <a:t> </a:t>
            </a:r>
            <a:r>
              <a:rPr lang="en-GB" sz="1100" b="1" i="0" u="none" strike="noStrike" cap="none" dirty="0">
                <a:solidFill>
                  <a:srgbClr val="000000"/>
                </a:solidFill>
                <a:effectLst/>
                <a:latin typeface="Arial"/>
                <a:ea typeface="Arial"/>
                <a:cs typeface="Arial"/>
                <a:sym typeface="Arial"/>
              </a:rPr>
              <a:t> Sorting our Needs from our Wants</a:t>
            </a:r>
            <a:endParaRPr lang="en-GB" dirty="0"/>
          </a:p>
          <a:p>
            <a:pPr marL="158750" indent="0">
              <a:buNone/>
            </a:pPr>
            <a:r>
              <a:rPr lang="en-GB" b="1" dirty="0"/>
              <a:t>Step 1: </a:t>
            </a:r>
            <a:r>
              <a:rPr lang="en-GB" dirty="0"/>
              <a:t>Brainstorm - Ask participants to think of all the different products/consumer goods they buy, use or consume in a month. Think: essential clothes, non-essential clothes (fashion purchases) phone, computer, take away, crisps, sweets, drinks, cosmetics, medicine, hair and beauty products, shoes, entertainment, music, paper, disposable items hygiene products. Write the list on a whiteboard or flipchart.</a:t>
            </a:r>
          </a:p>
          <a:p>
            <a:pPr marL="158750" indent="0">
              <a:buNone/>
            </a:pPr>
            <a:r>
              <a:rPr lang="en-GB" b="1" dirty="0"/>
              <a:t>Step 2: </a:t>
            </a:r>
            <a:r>
              <a:rPr lang="en-GB" dirty="0"/>
              <a:t>Small groups- Give each group a large piece of paper and ask them to divide into four sections or equal boxes. Ask them to list the items listed into a needs (top left) wants (top right). Then ask them to list the essential items they would consume or are unable to go without p(consumer staple, bottom left) and (bottom right) things you like but could go without (luxuries).</a:t>
            </a:r>
          </a:p>
          <a:p>
            <a:pPr marL="158750" indent="0">
              <a:buNone/>
            </a:pPr>
            <a:r>
              <a:rPr lang="en-GB" b="1" dirty="0"/>
              <a:t>Step 3: </a:t>
            </a:r>
            <a:r>
              <a:rPr lang="en-GB" dirty="0"/>
              <a:t>Reflection- Discuss the outcome of the two activities. Ask participants if needs and wants are different for people around the world? Do our needs supersede the needs of others on the planet? Do our needs exceed the planetary boundaries for a sustainable planet? What actions do or can we take to ensure our choices are more sustainable?</a:t>
            </a:r>
          </a:p>
          <a:p>
            <a:pPr marL="158750" indent="0">
              <a:buNone/>
            </a:pPr>
            <a:endParaRPr lang="en-IE" dirty="0"/>
          </a:p>
        </p:txBody>
      </p:sp>
    </p:spTree>
    <p:extLst>
      <p:ext uri="{BB962C8B-B14F-4D97-AF65-F5344CB8AC3E}">
        <p14:creationId xmlns:p14="http://schemas.microsoft.com/office/powerpoint/2010/main" val="32522974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g4af25b078f_0_1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 name="Google Shape;78;g4af25b078f_0_1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GB" b="1" dirty="0"/>
              <a:t>The aim of this activity is to understand the impact of fast fashion on our planet and explore what actions we can take to become more responsible consumers. </a:t>
            </a:r>
            <a:endParaRPr lang="en-GB" dirty="0"/>
          </a:p>
          <a:p>
            <a:pPr marL="158750" indent="0">
              <a:buNone/>
            </a:pPr>
            <a:endParaRPr lang="en-GB" sz="1100" b="1" i="0" u="none" strike="noStrike" cap="none" dirty="0">
              <a:solidFill>
                <a:srgbClr val="000000"/>
              </a:solidFill>
              <a:effectLst/>
              <a:latin typeface="Arial"/>
              <a:ea typeface="Arial"/>
              <a:cs typeface="Arial"/>
              <a:sym typeface="Arial"/>
            </a:endParaRPr>
          </a:p>
          <a:p>
            <a:pPr marL="158750" indent="0">
              <a:buNone/>
            </a:pPr>
            <a:r>
              <a:rPr lang="en-GB" sz="1100" b="1" i="0" u="none" strike="noStrike" cap="none" dirty="0">
                <a:solidFill>
                  <a:srgbClr val="000000"/>
                </a:solidFill>
                <a:effectLst/>
                <a:latin typeface="Arial"/>
                <a:ea typeface="Arial"/>
                <a:cs typeface="Arial"/>
                <a:sym typeface="Arial"/>
              </a:rPr>
              <a:t>Discussion: </a:t>
            </a:r>
            <a:r>
              <a:rPr lang="en-GB" dirty="0"/>
              <a:t>Around </a:t>
            </a:r>
            <a:r>
              <a:rPr lang="en-GB" dirty="0">
                <a:hlinkClick r:id="rId3"/>
              </a:rPr>
              <a:t>100 billion items of clothing</a:t>
            </a:r>
            <a:r>
              <a:rPr lang="en-GB" dirty="0"/>
              <a:t> are produced around the world every year. Collectively, the world’s population buys 400 per cent more clothes than we did 20 years ago. How many items of clothes do you buy each year? The reason we buy more is that clothes are much cheaper and are not made to last, thanks to “Fast Fashion”.</a:t>
            </a:r>
          </a:p>
          <a:p>
            <a:pPr marL="158750" indent="0">
              <a:buNone/>
            </a:pPr>
            <a:endParaRPr lang="en-GB" b="1" dirty="0"/>
          </a:p>
          <a:p>
            <a:pPr marL="158750" indent="0">
              <a:buNone/>
            </a:pPr>
            <a:r>
              <a:rPr lang="en-GB" b="1" dirty="0"/>
              <a:t>What is Fast Fashion? </a:t>
            </a:r>
            <a:r>
              <a:rPr lang="en-GB" dirty="0"/>
              <a:t>Fast fashion is the constant production of new fashion lines, which encourages us to buy the latest trends. It keeps us wanting more because what we bought yesterday is not in style today.</a:t>
            </a:r>
          </a:p>
          <a:p>
            <a:pPr marL="158750" indent="0">
              <a:buNone/>
            </a:pPr>
            <a:r>
              <a:rPr lang="en-GB" dirty="0"/>
              <a:t>Prior to fast fashion, clothes were more expensive, higher quality and lasted longer.  In the 1950’s people used to buy clothing and wear it on a regular basis, today people typically only wear 20% of their wardrobe on a regular basis - a single item of clothing may be worn few times before it is thrown away.</a:t>
            </a:r>
          </a:p>
          <a:p>
            <a:pPr marL="158750" indent="0">
              <a:buNone/>
            </a:pPr>
            <a:r>
              <a:rPr lang="en-GB" b="1" dirty="0"/>
              <a:t>​</a:t>
            </a:r>
          </a:p>
          <a:p>
            <a:pPr marL="158750" indent="0">
              <a:buNone/>
            </a:pPr>
            <a:endParaRPr lang="en-GB" b="1" dirty="0"/>
          </a:p>
          <a:p>
            <a:pPr marL="158750" indent="0">
              <a:buNone/>
            </a:pPr>
            <a:endParaRPr lang="en-GB" sz="1100" b="1" i="0" u="none" strike="noStrike" cap="none" dirty="0">
              <a:solidFill>
                <a:srgbClr val="000000"/>
              </a:solidFill>
              <a:effectLst/>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C35B502-3714-4AF0-A12F-6E8E2A48AC1C}"/>
              </a:ext>
            </a:extLst>
          </p:cNvPr>
          <p:cNvSpPr>
            <a:spLocks noGrp="1"/>
          </p:cNvSpPr>
          <p:nvPr>
            <p:ph type="dt" sz="half" idx="10"/>
          </p:nvPr>
        </p:nvSpPr>
        <p:spPr/>
        <p:txBody>
          <a:bodyPr/>
          <a:lstStyle/>
          <a:p>
            <a:fld id="{4D94136C-8742-45B2-AF27-D93DF72833A9}" type="datetimeFigureOut">
              <a:rPr lang="en-US" smtClean="0"/>
              <a:t>7/9/2020</a:t>
            </a:fld>
            <a:endParaRPr lang="en-US"/>
          </a:p>
        </p:txBody>
      </p:sp>
      <p:sp>
        <p:nvSpPr>
          <p:cNvPr id="3" name="Footer Placeholder 2">
            <a:extLst>
              <a:ext uri="{FF2B5EF4-FFF2-40B4-BE49-F238E27FC236}">
                <a16:creationId xmlns:a16="http://schemas.microsoft.com/office/drawing/2014/main" id="{A961BC44-1389-4B00-8963-438678337CF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E15CB23-871F-4F20-B638-007EE5A8E650}"/>
              </a:ext>
            </a:extLst>
          </p:cNvPr>
          <p:cNvSpPr>
            <a:spLocks noGrp="1"/>
          </p:cNvSpPr>
          <p:nvPr>
            <p:ph type="sldNum" sz="quarter" idx="12"/>
          </p:nvPr>
        </p:nvSpPr>
        <p:spPr/>
        <p:txBody>
          <a:bodyPr/>
          <a:lstStyle/>
          <a:p>
            <a:fld id="{00000000-1234-1234-1234-123412341234}" type="slidenum">
              <a:rPr lang="en" smtClean="0"/>
              <a:pPr/>
              <a:t>‹#›</a:t>
            </a:fld>
            <a:endParaRPr lang="en"/>
          </a:p>
        </p:txBody>
      </p:sp>
    </p:spTree>
    <p:extLst>
      <p:ext uri="{BB962C8B-B14F-4D97-AF65-F5344CB8AC3E}">
        <p14:creationId xmlns:p14="http://schemas.microsoft.com/office/powerpoint/2010/main" val="17055785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9BE853C3-A463-4AD0-ADFE-3082BF5F0B75}" type="datetimeFigureOut">
              <a:rPr lang="en-IE" smtClean="0"/>
              <a:t>09/07/2020</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731510867"/>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9BE853C3-A463-4AD0-ADFE-3082BF5F0B75}" type="datetimeFigureOut">
              <a:rPr lang="en-IE" smtClean="0"/>
              <a:t>09/07/2020</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880117303"/>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BE853C3-A463-4AD0-ADFE-3082BF5F0B75}" type="datetimeFigureOut">
              <a:rPr lang="en-IE" smtClean="0"/>
              <a:t>09/07/2020</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201465888"/>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BE853C3-A463-4AD0-ADFE-3082BF5F0B75}" type="datetimeFigureOut">
              <a:rPr lang="en-IE" smtClean="0"/>
              <a:t>09/07/2020</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3871751"/>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rgbClr val="FFFFFF"/>
        </a:solidFill>
        <a:effectLst/>
      </p:bgPr>
    </p:bg>
    <p:spTree>
      <p:nvGrpSpPr>
        <p:cNvPr id="1" name="Shape 19"/>
        <p:cNvGrpSpPr/>
        <p:nvPr/>
      </p:nvGrpSpPr>
      <p:grpSpPr>
        <a:xfrm>
          <a:off x="0" y="0"/>
          <a:ext cx="0" cy="0"/>
          <a:chOff x="0" y="0"/>
          <a:chExt cx="0" cy="0"/>
        </a:xfrm>
      </p:grpSpPr>
      <p:sp>
        <p:nvSpPr>
          <p:cNvPr id="20" name="Google Shape;20;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1" name="Google Shape;21;p4"/>
          <p:cNvSpPr txBox="1">
            <a:spLocks noGrp="1"/>
          </p:cNvSpPr>
          <p:nvPr>
            <p:ph type="body" idx="1"/>
          </p:nvPr>
        </p:nvSpPr>
        <p:spPr>
          <a:xfrm>
            <a:off x="311700" y="1234075"/>
            <a:ext cx="8520600" cy="33348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22" name="Google Shape;22;p4"/>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5771537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C35B502-3714-4AF0-A12F-6E8E2A48AC1C}"/>
              </a:ext>
            </a:extLst>
          </p:cNvPr>
          <p:cNvSpPr>
            <a:spLocks noGrp="1"/>
          </p:cNvSpPr>
          <p:nvPr>
            <p:ph type="dt" sz="half" idx="10"/>
          </p:nvPr>
        </p:nvSpPr>
        <p:spPr/>
        <p:txBody>
          <a:bodyPr/>
          <a:lstStyle/>
          <a:p>
            <a:fld id="{4D94136C-8742-45B2-AF27-D93DF72833A9}" type="datetimeFigureOut">
              <a:rPr lang="en-US" smtClean="0"/>
              <a:t>7/9/2020</a:t>
            </a:fld>
            <a:endParaRPr lang="en-US"/>
          </a:p>
        </p:txBody>
      </p:sp>
      <p:sp>
        <p:nvSpPr>
          <p:cNvPr id="3" name="Footer Placeholder 2">
            <a:extLst>
              <a:ext uri="{FF2B5EF4-FFF2-40B4-BE49-F238E27FC236}">
                <a16:creationId xmlns:a16="http://schemas.microsoft.com/office/drawing/2014/main" id="{A961BC44-1389-4B00-8963-438678337CF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E15CB23-871F-4F20-B638-007EE5A8E650}"/>
              </a:ext>
            </a:extLst>
          </p:cNvPr>
          <p:cNvSpPr>
            <a:spLocks noGrp="1"/>
          </p:cNvSpPr>
          <p:nvPr>
            <p:ph type="sldNum" sz="quarter" idx="12"/>
          </p:nvPr>
        </p:nvSpPr>
        <p:spPr/>
        <p:txBody>
          <a:bodyPr/>
          <a:lstStyle/>
          <a:p>
            <a:fld id="{00000000-1234-1234-1234-123412341234}" type="slidenum">
              <a:rPr lang="en" smtClean="0"/>
              <a:pPr/>
              <a:t>‹#›</a:t>
            </a:fld>
            <a:endParaRPr lang="en"/>
          </a:p>
        </p:txBody>
      </p:sp>
      <p:pic>
        <p:nvPicPr>
          <p:cNvPr id="5" name="Picture 4">
            <a:extLst>
              <a:ext uri="{FF2B5EF4-FFF2-40B4-BE49-F238E27FC236}">
                <a16:creationId xmlns:a16="http://schemas.microsoft.com/office/drawing/2014/main" id="{0707B466-701F-49DA-AED2-CBAC06A170B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28653" y="4405083"/>
            <a:ext cx="2321719" cy="499108"/>
          </a:xfrm>
          <a:prstGeom prst="rect">
            <a:avLst/>
          </a:prstGeom>
        </p:spPr>
      </p:pic>
    </p:spTree>
    <p:extLst>
      <p:ext uri="{BB962C8B-B14F-4D97-AF65-F5344CB8AC3E}">
        <p14:creationId xmlns:p14="http://schemas.microsoft.com/office/powerpoint/2010/main" val="17055785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venir Next Condensed" charset="0"/>
                <a:ea typeface="Avenir Next Condensed" charset="0"/>
                <a:cs typeface="Avenir Next Condensed" charset="0"/>
              </a:defRPr>
            </a:lvl1pPr>
          </a:lstStyle>
          <a:p>
            <a:r>
              <a:rPr lang="en-US"/>
              <a:t>Click to edit Master title style</a:t>
            </a:r>
          </a:p>
        </p:txBody>
      </p:sp>
      <p:sp>
        <p:nvSpPr>
          <p:cNvPr id="3" name="Content Placeholder 2"/>
          <p:cNvSpPr>
            <a:spLocks noGrp="1"/>
          </p:cNvSpPr>
          <p:nvPr>
            <p:ph idx="1"/>
          </p:nvPr>
        </p:nvSpPr>
        <p:spPr/>
        <p:txBody>
          <a:bodyPr/>
          <a:lstStyle>
            <a:lvl1pPr>
              <a:defRPr>
                <a:latin typeface="Avenir Next Condensed" charset="0"/>
                <a:ea typeface="Avenir Next Condensed" charset="0"/>
                <a:cs typeface="Avenir Next Condensed" charset="0"/>
              </a:defRPr>
            </a:lvl1pPr>
            <a:lvl2pPr>
              <a:defRPr>
                <a:latin typeface="Avenir Next Condensed" charset="0"/>
                <a:ea typeface="Avenir Next Condensed" charset="0"/>
                <a:cs typeface="Avenir Next Condensed" charset="0"/>
              </a:defRPr>
            </a:lvl2pPr>
            <a:lvl3pPr>
              <a:defRPr>
                <a:latin typeface="Avenir Next Condensed" charset="0"/>
                <a:ea typeface="Avenir Next Condensed" charset="0"/>
                <a:cs typeface="Avenir Next Condensed" charset="0"/>
              </a:defRPr>
            </a:lvl3pPr>
            <a:lvl4pPr>
              <a:defRPr>
                <a:latin typeface="Avenir Next Condensed" charset="0"/>
                <a:ea typeface="Avenir Next Condensed" charset="0"/>
                <a:cs typeface="Avenir Next Condensed" charset="0"/>
              </a:defRPr>
            </a:lvl4pPr>
            <a:lvl5pPr>
              <a:defRPr>
                <a:latin typeface="Avenir Next Condensed" charset="0"/>
                <a:ea typeface="Avenir Next Condensed" charset="0"/>
                <a:cs typeface="Avenir Next Condensed"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28650" y="4767264"/>
            <a:ext cx="2057400" cy="273844"/>
          </a:xfrm>
          <a:prstGeom prst="rect">
            <a:avLst/>
          </a:prstGeom>
        </p:spPr>
        <p:txBody>
          <a:bodyPr/>
          <a:lstStyle/>
          <a:p>
            <a:fld id="{D7C5D832-6D97-FD4C-BE31-9DD7768A87D5}" type="datetimeFigureOut">
              <a:rPr lang="en-US" smtClean="0"/>
              <a:t>7/9/2020</a:t>
            </a:fld>
            <a:endParaRPr lang="en-US"/>
          </a:p>
        </p:txBody>
      </p:sp>
      <p:sp>
        <p:nvSpPr>
          <p:cNvPr id="5" name="Footer Placeholder 4"/>
          <p:cNvSpPr>
            <a:spLocks noGrp="1"/>
          </p:cNvSpPr>
          <p:nvPr>
            <p:ph type="ftr" sz="quarter" idx="11"/>
          </p:nvPr>
        </p:nvSpPr>
        <p:spPr>
          <a:xfrm>
            <a:off x="3028955" y="4767264"/>
            <a:ext cx="30861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4767264"/>
            <a:ext cx="2057400" cy="273844"/>
          </a:xfrm>
          <a:prstGeom prst="rect">
            <a:avLst/>
          </a:prstGeom>
        </p:spPr>
        <p:txBody>
          <a:bodyPr/>
          <a:lstStyle/>
          <a:p>
            <a:fld id="{7695604D-19A7-7C41-809A-8F4168A3D51E}" type="slidenum">
              <a:rPr lang="en-US" smtClean="0"/>
              <a:t>‹#›</a:t>
            </a:fld>
            <a:endParaRPr lang="en-US"/>
          </a:p>
        </p:txBody>
      </p:sp>
    </p:spTree>
    <p:extLst>
      <p:ext uri="{BB962C8B-B14F-4D97-AF65-F5344CB8AC3E}">
        <p14:creationId xmlns:p14="http://schemas.microsoft.com/office/powerpoint/2010/main" val="13436060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BE853C3-A463-4AD0-ADFE-3082BF5F0B75}" type="datetimeFigureOut">
              <a:rPr lang="en-IE" smtClean="0"/>
              <a:t>09/07/2020</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373644849"/>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BE853C3-A463-4AD0-ADFE-3082BF5F0B75}" type="datetimeFigureOut">
              <a:rPr lang="en-IE" smtClean="0"/>
              <a:t>09/07/2020</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996128505"/>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BE853C3-A463-4AD0-ADFE-3082BF5F0B75}" type="datetimeFigureOut">
              <a:rPr lang="en-IE" smtClean="0"/>
              <a:t>09/07/2020</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830059795"/>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BE853C3-A463-4AD0-ADFE-3082BF5F0B75}" type="datetimeFigureOut">
              <a:rPr lang="en-IE" smtClean="0"/>
              <a:t>09/07/2020</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675642481"/>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BE853C3-A463-4AD0-ADFE-3082BF5F0B75}" type="datetimeFigureOut">
              <a:rPr lang="en-IE" smtClean="0"/>
              <a:t>09/07/2020</a:t>
            </a:fld>
            <a:endParaRPr lang="en-IE"/>
          </a:p>
        </p:txBody>
      </p:sp>
      <p:sp>
        <p:nvSpPr>
          <p:cNvPr id="8" name="Footer Placeholder 7"/>
          <p:cNvSpPr>
            <a:spLocks noGrp="1"/>
          </p:cNvSpPr>
          <p:nvPr>
            <p:ph type="ftr" sz="quarter" idx="11"/>
          </p:nvPr>
        </p:nvSpPr>
        <p:spPr/>
        <p:txBody>
          <a:bodyPr/>
          <a:lstStyle/>
          <a:p>
            <a:endParaRPr lang="en-IE"/>
          </a:p>
        </p:txBody>
      </p:sp>
      <p:sp>
        <p:nvSpPr>
          <p:cNvPr id="9" name="Slide Number Placeholder 8"/>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676699054"/>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BE853C3-A463-4AD0-ADFE-3082BF5F0B75}" type="datetimeFigureOut">
              <a:rPr lang="en-IE" smtClean="0"/>
              <a:t>09/07/2020</a:t>
            </a:fld>
            <a:endParaRPr lang="en-IE"/>
          </a:p>
        </p:txBody>
      </p:sp>
      <p:sp>
        <p:nvSpPr>
          <p:cNvPr id="4" name="Footer Placeholder 3"/>
          <p:cNvSpPr>
            <a:spLocks noGrp="1"/>
          </p:cNvSpPr>
          <p:nvPr>
            <p:ph type="ftr" sz="quarter" idx="11"/>
          </p:nvPr>
        </p:nvSpPr>
        <p:spPr/>
        <p:txBody>
          <a:bodyPr/>
          <a:lstStyle/>
          <a:p>
            <a:endParaRPr lang="en-IE"/>
          </a:p>
        </p:txBody>
      </p:sp>
      <p:sp>
        <p:nvSpPr>
          <p:cNvPr id="5" name="Slide Number Placeholder 4"/>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863670500"/>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BE853C3-A463-4AD0-ADFE-3082BF5F0B75}" type="datetimeFigureOut">
              <a:rPr lang="en-IE" smtClean="0"/>
              <a:t>09/07/2020</a:t>
            </a:fld>
            <a:endParaRPr lang="en-IE"/>
          </a:p>
        </p:txBody>
      </p:sp>
      <p:sp>
        <p:nvSpPr>
          <p:cNvPr id="3" name="Footer Placeholder 2"/>
          <p:cNvSpPr>
            <a:spLocks noGrp="1"/>
          </p:cNvSpPr>
          <p:nvPr>
            <p:ph type="ftr" sz="quarter" idx="11"/>
          </p:nvPr>
        </p:nvSpPr>
        <p:spPr/>
        <p:txBody>
          <a:bodyPr/>
          <a:lstStyle/>
          <a:p>
            <a:endParaRPr lang="en-IE"/>
          </a:p>
        </p:txBody>
      </p:sp>
      <p:sp>
        <p:nvSpPr>
          <p:cNvPr id="4" name="Slide Number Placeholder 3"/>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822613920"/>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2.xml"/><Relationship Id="rId5" Type="http://schemas.openxmlformats.org/officeDocument/2006/relationships/image" Target="../media/image2.jpeg"/><Relationship Id="rId4" Type="http://schemas.microsoft.com/office/2007/relationships/hdphoto" Target="../media/hdphoto1.wdp"/></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theme" Target="../theme/theme3.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slideLayout" Target="../slideLayouts/slideLayout14.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image" Target="../media/image3.png"/></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4298E91-6DAF-4AA8-BD36-E7BEB9830F1C}"/>
              </a:ext>
            </a:extLst>
          </p:cNvPr>
          <p:cNvSpPr>
            <a:spLocks noGrp="1"/>
          </p:cNvSpPr>
          <p:nvPr>
            <p:ph type="title"/>
          </p:nvPr>
        </p:nvSpPr>
        <p:spPr>
          <a:xfrm>
            <a:off x="628655" y="273844"/>
            <a:ext cx="7886700" cy="994172"/>
          </a:xfrm>
          <a:prstGeom prst="rect">
            <a:avLst/>
          </a:prstGeom>
        </p:spPr>
        <p:txBody>
          <a:bodyPr vert="horz" lIns="91440" tIns="45720" rIns="91440" bIns="45720" rtlCol="0" anchor="ctr">
            <a:normAutofit/>
          </a:bodyPr>
          <a:lstStyle/>
          <a:p>
            <a:r>
              <a:rPr lang="en-US"/>
              <a:t>Click to edit Master title style</a:t>
            </a:r>
            <a:endParaRPr lang="en-IE"/>
          </a:p>
        </p:txBody>
      </p:sp>
      <p:sp>
        <p:nvSpPr>
          <p:cNvPr id="3" name="Text Placeholder 2">
            <a:extLst>
              <a:ext uri="{FF2B5EF4-FFF2-40B4-BE49-F238E27FC236}">
                <a16:creationId xmlns:a16="http://schemas.microsoft.com/office/drawing/2014/main" id="{76548D71-71A7-4564-8F25-27956355F827}"/>
              </a:ext>
            </a:extLst>
          </p:cNvPr>
          <p:cNvSpPr>
            <a:spLocks noGrp="1"/>
          </p:cNvSpPr>
          <p:nvPr>
            <p:ph type="body" idx="1"/>
          </p:nvPr>
        </p:nvSpPr>
        <p:spPr>
          <a:xfrm>
            <a:off x="628655"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98A269B4-0FF4-454D-8210-9929ACDED609}"/>
              </a:ext>
            </a:extLst>
          </p:cNvPr>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E31D58C3-6A20-4B7F-941B-17E6611043DB}" type="datetimeFigureOut">
              <a:rPr lang="en-IE" smtClean="0"/>
              <a:t>09/07/2020</a:t>
            </a:fld>
            <a:endParaRPr lang="en-IE"/>
          </a:p>
        </p:txBody>
      </p:sp>
      <p:sp>
        <p:nvSpPr>
          <p:cNvPr id="5" name="Footer Placeholder 4">
            <a:extLst>
              <a:ext uri="{FF2B5EF4-FFF2-40B4-BE49-F238E27FC236}">
                <a16:creationId xmlns:a16="http://schemas.microsoft.com/office/drawing/2014/main" id="{D32F413F-210B-4A92-94C2-2463FB03BAD3}"/>
              </a:ext>
            </a:extLst>
          </p:cNvPr>
          <p:cNvSpPr>
            <a:spLocks noGrp="1"/>
          </p:cNvSpPr>
          <p:nvPr>
            <p:ph type="ftr" sz="quarter" idx="3"/>
          </p:nvPr>
        </p:nvSpPr>
        <p:spPr>
          <a:xfrm>
            <a:off x="3028955"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IE"/>
          </a:p>
        </p:txBody>
      </p:sp>
      <p:sp>
        <p:nvSpPr>
          <p:cNvPr id="6" name="Slide Number Placeholder 5">
            <a:extLst>
              <a:ext uri="{FF2B5EF4-FFF2-40B4-BE49-F238E27FC236}">
                <a16:creationId xmlns:a16="http://schemas.microsoft.com/office/drawing/2014/main" id="{0DAFB8B0-68B2-438D-8CB9-37FD637B2A15}"/>
              </a:ext>
            </a:extLst>
          </p:cNvPr>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0000000-1234-1234-1234-123412341234}" type="slidenum">
              <a:rPr lang="en" smtClean="0"/>
              <a:pPr/>
              <a:t>‹#›</a:t>
            </a:fld>
            <a:endParaRPr lang="en"/>
          </a:p>
        </p:txBody>
      </p:sp>
    </p:spTree>
    <p:extLst>
      <p:ext uri="{BB962C8B-B14F-4D97-AF65-F5344CB8AC3E}">
        <p14:creationId xmlns:p14="http://schemas.microsoft.com/office/powerpoint/2010/main" val="1470602760"/>
      </p:ext>
    </p:extLst>
  </p:cSld>
  <p:clrMap bg1="lt1" tx1="dk1" bg2="lt2" tx2="dk2" accent1="accent1" accent2="accent2" accent3="accent3" accent4="accent4" accent5="accent5" accent6="accent6" hlink="hlink" folHlink="folHlink"/>
  <p:sldLayoutIdLst>
    <p:sldLayoutId id="2147483703" r:id="rId1"/>
  </p:sldLayoutIdLst>
  <p:hf sldNum="0" hdr="0" ftr="0" dt="0"/>
  <p:txStyles>
    <p:titleStyle>
      <a:lvl1pPr algn="l" defTabSz="685796"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9" indent="-171449" algn="l" defTabSz="685796"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47" indent="-171449" algn="l" defTabSz="685796"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45" indent="-171449" algn="l" defTabSz="685796"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43" indent="-171449" algn="l" defTabSz="68579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41" indent="-171449" algn="l" defTabSz="68579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39" indent="-171449" algn="l" defTabSz="68579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37" indent="-171449" algn="l" defTabSz="68579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35" indent="-171449" algn="l" defTabSz="68579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33" indent="-171449" algn="l" defTabSz="68579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96" rtl="0" eaLnBrk="1" latinLnBrk="0" hangingPunct="1">
        <a:defRPr sz="1350" kern="1200">
          <a:solidFill>
            <a:schemeClr val="tx1"/>
          </a:solidFill>
          <a:latin typeface="+mn-lt"/>
          <a:ea typeface="+mn-ea"/>
          <a:cs typeface="+mn-cs"/>
        </a:defRPr>
      </a:lvl1pPr>
      <a:lvl2pPr marL="342898" algn="l" defTabSz="685796" rtl="0" eaLnBrk="1" latinLnBrk="0" hangingPunct="1">
        <a:defRPr sz="1350" kern="1200">
          <a:solidFill>
            <a:schemeClr val="tx1"/>
          </a:solidFill>
          <a:latin typeface="+mn-lt"/>
          <a:ea typeface="+mn-ea"/>
          <a:cs typeface="+mn-cs"/>
        </a:defRPr>
      </a:lvl2pPr>
      <a:lvl3pPr marL="685796" algn="l" defTabSz="685796" rtl="0" eaLnBrk="1" latinLnBrk="0" hangingPunct="1">
        <a:defRPr sz="1350" kern="1200">
          <a:solidFill>
            <a:schemeClr val="tx1"/>
          </a:solidFill>
          <a:latin typeface="+mn-lt"/>
          <a:ea typeface="+mn-ea"/>
          <a:cs typeface="+mn-cs"/>
        </a:defRPr>
      </a:lvl3pPr>
      <a:lvl4pPr marL="1028694" algn="l" defTabSz="685796" rtl="0" eaLnBrk="1" latinLnBrk="0" hangingPunct="1">
        <a:defRPr sz="1350" kern="1200">
          <a:solidFill>
            <a:schemeClr val="tx1"/>
          </a:solidFill>
          <a:latin typeface="+mn-lt"/>
          <a:ea typeface="+mn-ea"/>
          <a:cs typeface="+mn-cs"/>
        </a:defRPr>
      </a:lvl4pPr>
      <a:lvl5pPr marL="1371592" algn="l" defTabSz="685796" rtl="0" eaLnBrk="1" latinLnBrk="0" hangingPunct="1">
        <a:defRPr sz="1350" kern="1200">
          <a:solidFill>
            <a:schemeClr val="tx1"/>
          </a:solidFill>
          <a:latin typeface="+mn-lt"/>
          <a:ea typeface="+mn-ea"/>
          <a:cs typeface="+mn-cs"/>
        </a:defRPr>
      </a:lvl5pPr>
      <a:lvl6pPr marL="1714490" algn="l" defTabSz="685796" rtl="0" eaLnBrk="1" latinLnBrk="0" hangingPunct="1">
        <a:defRPr sz="1350" kern="1200">
          <a:solidFill>
            <a:schemeClr val="tx1"/>
          </a:solidFill>
          <a:latin typeface="+mn-lt"/>
          <a:ea typeface="+mn-ea"/>
          <a:cs typeface="+mn-cs"/>
        </a:defRPr>
      </a:lvl6pPr>
      <a:lvl7pPr marL="2057388" algn="l" defTabSz="685796" rtl="0" eaLnBrk="1" latinLnBrk="0" hangingPunct="1">
        <a:defRPr sz="1350" kern="1200">
          <a:solidFill>
            <a:schemeClr val="tx1"/>
          </a:solidFill>
          <a:latin typeface="+mn-lt"/>
          <a:ea typeface="+mn-ea"/>
          <a:cs typeface="+mn-cs"/>
        </a:defRPr>
      </a:lvl7pPr>
      <a:lvl8pPr marL="2400286" algn="l" defTabSz="685796" rtl="0" eaLnBrk="1" latinLnBrk="0" hangingPunct="1">
        <a:defRPr sz="1350" kern="1200">
          <a:solidFill>
            <a:schemeClr val="tx1"/>
          </a:solidFill>
          <a:latin typeface="+mn-lt"/>
          <a:ea typeface="+mn-ea"/>
          <a:cs typeface="+mn-cs"/>
        </a:defRPr>
      </a:lvl8pPr>
      <a:lvl9pPr marL="2743185" algn="l" defTabSz="685796"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 cstate="screen">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2" name="Title Placeholder 1"/>
          <p:cNvSpPr>
            <a:spLocks noGrp="1"/>
          </p:cNvSpPr>
          <p:nvPr>
            <p:ph type="title"/>
          </p:nvPr>
        </p:nvSpPr>
        <p:spPr>
          <a:xfrm>
            <a:off x="628655"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5"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261276" y="4302455"/>
            <a:ext cx="660545" cy="660545"/>
          </a:xfrm>
          <a:prstGeom prst="roundRect">
            <a:avLst/>
          </a:prstGeom>
        </p:spPr>
      </p:pic>
    </p:spTree>
    <p:extLst>
      <p:ext uri="{BB962C8B-B14F-4D97-AF65-F5344CB8AC3E}">
        <p14:creationId xmlns:p14="http://schemas.microsoft.com/office/powerpoint/2010/main" val="1335939811"/>
      </p:ext>
    </p:extLst>
  </p:cSld>
  <p:clrMap bg1="lt1" tx1="dk1" bg2="lt2" tx2="dk2" accent1="accent1" accent2="accent2" accent3="accent3" accent4="accent4" accent5="accent5" accent6="accent6" hlink="hlink" folHlink="folHlink"/>
  <p:sldLayoutIdLst>
    <p:sldLayoutId id="2147483650" r:id="rId1"/>
  </p:sldLayoutIdLst>
  <p:txStyles>
    <p:titleStyle>
      <a:lvl1pPr algn="l" defTabSz="914395" rtl="0" eaLnBrk="1" latinLnBrk="0" hangingPunct="1">
        <a:lnSpc>
          <a:spcPct val="90000"/>
        </a:lnSpc>
        <a:spcBef>
          <a:spcPct val="0"/>
        </a:spcBef>
        <a:buNone/>
        <a:defRPr sz="4400" kern="1200">
          <a:solidFill>
            <a:schemeClr val="bg1"/>
          </a:solidFill>
          <a:latin typeface="Avenir Next Condensed" charset="0"/>
          <a:ea typeface="Avenir Next Condensed" charset="0"/>
          <a:cs typeface="Avenir Next Condensed" charset="0"/>
        </a:defRPr>
      </a:lvl1pPr>
    </p:titleStyle>
    <p:bodyStyle>
      <a:lvl1pPr marL="228598" indent="-228598" algn="l" defTabSz="914395" rtl="0" eaLnBrk="1" latinLnBrk="0" hangingPunct="1">
        <a:lnSpc>
          <a:spcPct val="90000"/>
        </a:lnSpc>
        <a:spcBef>
          <a:spcPts val="1000"/>
        </a:spcBef>
        <a:buFont typeface="Arial"/>
        <a:buChar char="•"/>
        <a:defRPr sz="2800" kern="1200">
          <a:solidFill>
            <a:schemeClr val="bg1"/>
          </a:solidFill>
          <a:latin typeface="Avenir Next Condensed" charset="0"/>
          <a:ea typeface="Avenir Next Condensed" charset="0"/>
          <a:cs typeface="Avenir Next Condensed" charset="0"/>
        </a:defRPr>
      </a:lvl1pPr>
      <a:lvl2pPr marL="685796" indent="-228598" algn="l" defTabSz="914395" rtl="0" eaLnBrk="1" latinLnBrk="0" hangingPunct="1">
        <a:lnSpc>
          <a:spcPct val="90000"/>
        </a:lnSpc>
        <a:spcBef>
          <a:spcPts val="500"/>
        </a:spcBef>
        <a:buFont typeface="Arial"/>
        <a:buChar char="•"/>
        <a:defRPr sz="2400" kern="1200">
          <a:solidFill>
            <a:schemeClr val="bg1"/>
          </a:solidFill>
          <a:latin typeface="Avenir Next Condensed" charset="0"/>
          <a:ea typeface="Avenir Next Condensed" charset="0"/>
          <a:cs typeface="Avenir Next Condensed" charset="0"/>
        </a:defRPr>
      </a:lvl2pPr>
      <a:lvl3pPr marL="1142993" indent="-228598" algn="l" defTabSz="914395" rtl="0" eaLnBrk="1" latinLnBrk="0" hangingPunct="1">
        <a:lnSpc>
          <a:spcPct val="90000"/>
        </a:lnSpc>
        <a:spcBef>
          <a:spcPts val="500"/>
        </a:spcBef>
        <a:buFont typeface="Arial"/>
        <a:buChar char="•"/>
        <a:defRPr sz="2000" kern="1200">
          <a:solidFill>
            <a:schemeClr val="bg1"/>
          </a:solidFill>
          <a:latin typeface="Avenir Next Condensed" charset="0"/>
          <a:ea typeface="Avenir Next Condensed" charset="0"/>
          <a:cs typeface="Avenir Next Condensed" charset="0"/>
        </a:defRPr>
      </a:lvl3pPr>
      <a:lvl4pPr marL="1600191" indent="-228598" algn="l" defTabSz="914395" rtl="0" eaLnBrk="1" latinLnBrk="0" hangingPunct="1">
        <a:lnSpc>
          <a:spcPct val="90000"/>
        </a:lnSpc>
        <a:spcBef>
          <a:spcPts val="500"/>
        </a:spcBef>
        <a:buFont typeface="Arial"/>
        <a:buChar char="•"/>
        <a:defRPr sz="1800" kern="1200">
          <a:solidFill>
            <a:schemeClr val="bg1"/>
          </a:solidFill>
          <a:latin typeface="Avenir Next Condensed" charset="0"/>
          <a:ea typeface="Avenir Next Condensed" charset="0"/>
          <a:cs typeface="Avenir Next Condensed" charset="0"/>
        </a:defRPr>
      </a:lvl4pPr>
      <a:lvl5pPr marL="2057388" indent="-228598" algn="l" defTabSz="914395" rtl="0" eaLnBrk="1" latinLnBrk="0" hangingPunct="1">
        <a:lnSpc>
          <a:spcPct val="90000"/>
        </a:lnSpc>
        <a:spcBef>
          <a:spcPts val="500"/>
        </a:spcBef>
        <a:buFont typeface="Arial"/>
        <a:buChar char="•"/>
        <a:defRPr sz="1800" kern="1200">
          <a:solidFill>
            <a:schemeClr val="bg1"/>
          </a:solidFill>
          <a:latin typeface="Avenir Next Condensed" charset="0"/>
          <a:ea typeface="Avenir Next Condensed" charset="0"/>
          <a:cs typeface="Avenir Next Condensed" charset="0"/>
        </a:defRPr>
      </a:lvl5pPr>
      <a:lvl6pPr marL="2514585" indent="-228598" algn="l" defTabSz="914395"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83" indent="-228598" algn="l" defTabSz="914395"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80" indent="-228598" algn="l" defTabSz="914395"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77" indent="-228598" algn="l" defTabSz="914395"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395" rtl="0" eaLnBrk="1" latinLnBrk="0" hangingPunct="1">
        <a:defRPr sz="1800" kern="1200">
          <a:solidFill>
            <a:schemeClr val="tx1"/>
          </a:solidFill>
          <a:latin typeface="+mn-lt"/>
          <a:ea typeface="+mn-ea"/>
          <a:cs typeface="+mn-cs"/>
        </a:defRPr>
      </a:lvl1pPr>
      <a:lvl2pPr marL="457198" algn="l" defTabSz="914395" rtl="0" eaLnBrk="1" latinLnBrk="0" hangingPunct="1">
        <a:defRPr sz="1800" kern="1200">
          <a:solidFill>
            <a:schemeClr val="tx1"/>
          </a:solidFill>
          <a:latin typeface="+mn-lt"/>
          <a:ea typeface="+mn-ea"/>
          <a:cs typeface="+mn-cs"/>
        </a:defRPr>
      </a:lvl2pPr>
      <a:lvl3pPr marL="914395" algn="l" defTabSz="914395" rtl="0" eaLnBrk="1" latinLnBrk="0" hangingPunct="1">
        <a:defRPr sz="1800" kern="1200">
          <a:solidFill>
            <a:schemeClr val="tx1"/>
          </a:solidFill>
          <a:latin typeface="+mn-lt"/>
          <a:ea typeface="+mn-ea"/>
          <a:cs typeface="+mn-cs"/>
        </a:defRPr>
      </a:lvl3pPr>
      <a:lvl4pPr marL="1371592" algn="l" defTabSz="914395" rtl="0" eaLnBrk="1" latinLnBrk="0" hangingPunct="1">
        <a:defRPr sz="1800" kern="1200">
          <a:solidFill>
            <a:schemeClr val="tx1"/>
          </a:solidFill>
          <a:latin typeface="+mn-lt"/>
          <a:ea typeface="+mn-ea"/>
          <a:cs typeface="+mn-cs"/>
        </a:defRPr>
      </a:lvl4pPr>
      <a:lvl5pPr marL="1828789" algn="l" defTabSz="914395" rtl="0" eaLnBrk="1" latinLnBrk="0" hangingPunct="1">
        <a:defRPr sz="1800" kern="1200">
          <a:solidFill>
            <a:schemeClr val="tx1"/>
          </a:solidFill>
          <a:latin typeface="+mn-lt"/>
          <a:ea typeface="+mn-ea"/>
          <a:cs typeface="+mn-cs"/>
        </a:defRPr>
      </a:lvl5pPr>
      <a:lvl6pPr marL="2285987" algn="l" defTabSz="914395" rtl="0" eaLnBrk="1" latinLnBrk="0" hangingPunct="1">
        <a:defRPr sz="1800" kern="1200">
          <a:solidFill>
            <a:schemeClr val="tx1"/>
          </a:solidFill>
          <a:latin typeface="+mn-lt"/>
          <a:ea typeface="+mn-ea"/>
          <a:cs typeface="+mn-cs"/>
        </a:defRPr>
      </a:lvl6pPr>
      <a:lvl7pPr marL="2743185" algn="l" defTabSz="914395" rtl="0" eaLnBrk="1" latinLnBrk="0" hangingPunct="1">
        <a:defRPr sz="1800" kern="1200">
          <a:solidFill>
            <a:schemeClr val="tx1"/>
          </a:solidFill>
          <a:latin typeface="+mn-lt"/>
          <a:ea typeface="+mn-ea"/>
          <a:cs typeface="+mn-cs"/>
        </a:defRPr>
      </a:lvl7pPr>
      <a:lvl8pPr marL="3200381" algn="l" defTabSz="914395" rtl="0" eaLnBrk="1" latinLnBrk="0" hangingPunct="1">
        <a:defRPr sz="1800" kern="1200">
          <a:solidFill>
            <a:schemeClr val="tx1"/>
          </a:solidFill>
          <a:latin typeface="+mn-lt"/>
          <a:ea typeface="+mn-ea"/>
          <a:cs typeface="+mn-cs"/>
        </a:defRPr>
      </a:lvl8pPr>
      <a:lvl9pPr marL="3657579" algn="l" defTabSz="914395"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9BE853C3-A463-4AD0-ADFE-3082BF5F0B75}" type="datetimeFigureOut">
              <a:rPr lang="en-IE" smtClean="0"/>
              <a:pPr/>
              <a:t>09/07/2020</a:t>
            </a:fld>
            <a:r>
              <a:rPr lang="en-IE"/>
              <a:t> Vivienne Parry</a:t>
            </a:r>
            <a:endParaRPr lang="en-IE" dirty="0"/>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IE"/>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marL="0" lvl="0" indent="0" algn="r" rtl="0">
              <a:spcBef>
                <a:spcPts val="0"/>
              </a:spcBef>
              <a:spcAft>
                <a:spcPts val="0"/>
              </a:spcAft>
              <a:buNone/>
            </a:pPr>
            <a:fld id="{00000000-1234-1234-1234-123412341234}" type="slidenum">
              <a:rPr lang="en" smtClean="0"/>
              <a:t>‹#›</a:t>
            </a:fld>
            <a:endParaRPr lang="en"/>
          </a:p>
        </p:txBody>
      </p:sp>
      <p:pic>
        <p:nvPicPr>
          <p:cNvPr id="7" name="Picture 6" descr="A picture containing object&#10;&#10;Description automatically generated">
            <a:extLst>
              <a:ext uri="{FF2B5EF4-FFF2-40B4-BE49-F238E27FC236}">
                <a16:creationId xmlns:a16="http://schemas.microsoft.com/office/drawing/2014/main" id="{3BDF1A37-FDE4-46CE-8EA6-E6AF8D936FB4}"/>
              </a:ext>
            </a:extLst>
          </p:cNvPr>
          <p:cNvPicPr>
            <a:picLocks noChangeAspect="1"/>
          </p:cNvPicPr>
          <p:nvPr userDrawn="1"/>
        </p:nvPicPr>
        <p:blipFill>
          <a:blip r:embed="rId14"/>
          <a:stretch>
            <a:fillRect/>
          </a:stretch>
        </p:blipFill>
        <p:spPr>
          <a:xfrm>
            <a:off x="6313571" y="4741166"/>
            <a:ext cx="1871553" cy="402334"/>
          </a:xfrm>
          <a:prstGeom prst="rect">
            <a:avLst/>
          </a:prstGeom>
        </p:spPr>
      </p:pic>
    </p:spTree>
    <p:extLst>
      <p:ext uri="{BB962C8B-B14F-4D97-AF65-F5344CB8AC3E}">
        <p14:creationId xmlns:p14="http://schemas.microsoft.com/office/powerpoint/2010/main" val="3821773515"/>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730" r:id="rId12"/>
  </p:sldLayoutIdLst>
  <p:hf sldNum="0"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4298E91-6DAF-4AA8-BD36-E7BEB9830F1C}"/>
              </a:ext>
            </a:extLst>
          </p:cNvPr>
          <p:cNvSpPr>
            <a:spLocks noGrp="1"/>
          </p:cNvSpPr>
          <p:nvPr>
            <p:ph type="title"/>
          </p:nvPr>
        </p:nvSpPr>
        <p:spPr>
          <a:xfrm>
            <a:off x="628656" y="273847"/>
            <a:ext cx="7886700" cy="994172"/>
          </a:xfrm>
          <a:prstGeom prst="rect">
            <a:avLst/>
          </a:prstGeom>
        </p:spPr>
        <p:txBody>
          <a:bodyPr vert="horz" lIns="91440" tIns="45720" rIns="91440" bIns="45720" rtlCol="0" anchor="ctr">
            <a:normAutofit/>
          </a:bodyPr>
          <a:lstStyle/>
          <a:p>
            <a:r>
              <a:rPr lang="en-US"/>
              <a:t>Click to edit Master title style</a:t>
            </a:r>
            <a:endParaRPr lang="en-IE"/>
          </a:p>
        </p:txBody>
      </p:sp>
      <p:sp>
        <p:nvSpPr>
          <p:cNvPr id="3" name="Text Placeholder 2">
            <a:extLst>
              <a:ext uri="{FF2B5EF4-FFF2-40B4-BE49-F238E27FC236}">
                <a16:creationId xmlns:a16="http://schemas.microsoft.com/office/drawing/2014/main" id="{76548D71-71A7-4564-8F25-27956355F827}"/>
              </a:ext>
            </a:extLst>
          </p:cNvPr>
          <p:cNvSpPr>
            <a:spLocks noGrp="1"/>
          </p:cNvSpPr>
          <p:nvPr>
            <p:ph type="body" idx="1"/>
          </p:nvPr>
        </p:nvSpPr>
        <p:spPr>
          <a:xfrm>
            <a:off x="628656"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98A269B4-0FF4-454D-8210-9929ACDED609}"/>
              </a:ext>
            </a:extLst>
          </p:cNvPr>
          <p:cNvSpPr>
            <a:spLocks noGrp="1"/>
          </p:cNvSpPr>
          <p:nvPr>
            <p:ph type="dt" sz="half" idx="2"/>
          </p:nvPr>
        </p:nvSpPr>
        <p:spPr>
          <a:xfrm>
            <a:off x="628651" y="4767270"/>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E31D58C3-6A20-4B7F-941B-17E6611043DB}" type="datetimeFigureOut">
              <a:rPr lang="en-IE" smtClean="0"/>
              <a:t>09/07/2020</a:t>
            </a:fld>
            <a:endParaRPr lang="en-IE"/>
          </a:p>
        </p:txBody>
      </p:sp>
      <p:sp>
        <p:nvSpPr>
          <p:cNvPr id="5" name="Footer Placeholder 4">
            <a:extLst>
              <a:ext uri="{FF2B5EF4-FFF2-40B4-BE49-F238E27FC236}">
                <a16:creationId xmlns:a16="http://schemas.microsoft.com/office/drawing/2014/main" id="{D32F413F-210B-4A92-94C2-2463FB03BAD3}"/>
              </a:ext>
            </a:extLst>
          </p:cNvPr>
          <p:cNvSpPr>
            <a:spLocks noGrp="1"/>
          </p:cNvSpPr>
          <p:nvPr>
            <p:ph type="ftr" sz="quarter" idx="3"/>
          </p:nvPr>
        </p:nvSpPr>
        <p:spPr>
          <a:xfrm>
            <a:off x="3028956" y="4767270"/>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IE"/>
          </a:p>
        </p:txBody>
      </p:sp>
      <p:sp>
        <p:nvSpPr>
          <p:cNvPr id="6" name="Slide Number Placeholder 5">
            <a:extLst>
              <a:ext uri="{FF2B5EF4-FFF2-40B4-BE49-F238E27FC236}">
                <a16:creationId xmlns:a16="http://schemas.microsoft.com/office/drawing/2014/main" id="{0DAFB8B0-68B2-438D-8CB9-37FD637B2A15}"/>
              </a:ext>
            </a:extLst>
          </p:cNvPr>
          <p:cNvSpPr>
            <a:spLocks noGrp="1"/>
          </p:cNvSpPr>
          <p:nvPr>
            <p:ph type="sldNum" sz="quarter" idx="4"/>
          </p:nvPr>
        </p:nvSpPr>
        <p:spPr>
          <a:xfrm>
            <a:off x="6457951" y="4767270"/>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0000000-1234-1234-1234-123412341234}" type="slidenum">
              <a:rPr lang="en" smtClean="0"/>
              <a:pPr/>
              <a:t>‹#›</a:t>
            </a:fld>
            <a:endParaRPr lang="en"/>
          </a:p>
        </p:txBody>
      </p:sp>
    </p:spTree>
    <p:extLst>
      <p:ext uri="{BB962C8B-B14F-4D97-AF65-F5344CB8AC3E}">
        <p14:creationId xmlns:p14="http://schemas.microsoft.com/office/powerpoint/2010/main" val="1470602760"/>
      </p:ext>
    </p:extLst>
  </p:cSld>
  <p:clrMap bg1="lt1" tx1="dk1" bg2="lt2" tx2="dk2" accent1="accent1" accent2="accent2" accent3="accent3" accent4="accent4" accent5="accent5" accent6="accent6" hlink="hlink" folHlink="folHlink"/>
  <p:sldLayoutIdLst>
    <p:sldLayoutId id="2147483693" r:id="rId1"/>
  </p:sldLayoutIdLst>
  <p:hf sldNum="0" hdr="0" ftr="0" dt="0"/>
  <p:txStyles>
    <p:titleStyle>
      <a:lvl1pPr algn="l" defTabSz="685792"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7" indent="-171447" algn="l" defTabSz="685792" rtl="0" eaLnBrk="1" latinLnBrk="0" hangingPunct="1">
        <a:lnSpc>
          <a:spcPct val="90000"/>
        </a:lnSpc>
        <a:spcBef>
          <a:spcPts val="750"/>
        </a:spcBef>
        <a:buFont typeface="Arial" panose="020B0604020202020204" pitchFamily="34" charset="0"/>
        <a:buChar char="•"/>
        <a:defRPr sz="2101" kern="1200">
          <a:solidFill>
            <a:schemeClr val="tx1"/>
          </a:solidFill>
          <a:latin typeface="+mn-lt"/>
          <a:ea typeface="+mn-ea"/>
          <a:cs typeface="+mn-cs"/>
        </a:defRPr>
      </a:lvl1pPr>
      <a:lvl2pPr marL="514344" indent="-171447" algn="l" defTabSz="685792"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41" indent="-171447" algn="l" defTabSz="685792"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36" indent="-171447" algn="l" defTabSz="685792"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32" indent="-171447" algn="l" defTabSz="685792"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28" indent="-171447" algn="l" defTabSz="685792"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24" indent="-171447" algn="l" defTabSz="685792"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21" indent="-171447" algn="l" defTabSz="685792"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16" indent="-171447" algn="l" defTabSz="685792"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92" rtl="0" eaLnBrk="1" latinLnBrk="0" hangingPunct="1">
        <a:defRPr sz="1350" kern="1200">
          <a:solidFill>
            <a:schemeClr val="tx1"/>
          </a:solidFill>
          <a:latin typeface="+mn-lt"/>
          <a:ea typeface="+mn-ea"/>
          <a:cs typeface="+mn-cs"/>
        </a:defRPr>
      </a:lvl1pPr>
      <a:lvl2pPr marL="342896" algn="l" defTabSz="685792" rtl="0" eaLnBrk="1" latinLnBrk="0" hangingPunct="1">
        <a:defRPr sz="1350" kern="1200">
          <a:solidFill>
            <a:schemeClr val="tx1"/>
          </a:solidFill>
          <a:latin typeface="+mn-lt"/>
          <a:ea typeface="+mn-ea"/>
          <a:cs typeface="+mn-cs"/>
        </a:defRPr>
      </a:lvl2pPr>
      <a:lvl3pPr marL="685792" algn="l" defTabSz="685792" rtl="0" eaLnBrk="1" latinLnBrk="0" hangingPunct="1">
        <a:defRPr sz="1350" kern="1200">
          <a:solidFill>
            <a:schemeClr val="tx1"/>
          </a:solidFill>
          <a:latin typeface="+mn-lt"/>
          <a:ea typeface="+mn-ea"/>
          <a:cs typeface="+mn-cs"/>
        </a:defRPr>
      </a:lvl3pPr>
      <a:lvl4pPr marL="1028688" algn="l" defTabSz="685792" rtl="0" eaLnBrk="1" latinLnBrk="0" hangingPunct="1">
        <a:defRPr sz="1350" kern="1200">
          <a:solidFill>
            <a:schemeClr val="tx1"/>
          </a:solidFill>
          <a:latin typeface="+mn-lt"/>
          <a:ea typeface="+mn-ea"/>
          <a:cs typeface="+mn-cs"/>
        </a:defRPr>
      </a:lvl4pPr>
      <a:lvl5pPr marL="1371584" algn="l" defTabSz="685792" rtl="0" eaLnBrk="1" latinLnBrk="0" hangingPunct="1">
        <a:defRPr sz="1350" kern="1200">
          <a:solidFill>
            <a:schemeClr val="tx1"/>
          </a:solidFill>
          <a:latin typeface="+mn-lt"/>
          <a:ea typeface="+mn-ea"/>
          <a:cs typeface="+mn-cs"/>
        </a:defRPr>
      </a:lvl5pPr>
      <a:lvl6pPr marL="1714480" algn="l" defTabSz="685792" rtl="0" eaLnBrk="1" latinLnBrk="0" hangingPunct="1">
        <a:defRPr sz="1350" kern="1200">
          <a:solidFill>
            <a:schemeClr val="tx1"/>
          </a:solidFill>
          <a:latin typeface="+mn-lt"/>
          <a:ea typeface="+mn-ea"/>
          <a:cs typeface="+mn-cs"/>
        </a:defRPr>
      </a:lvl6pPr>
      <a:lvl7pPr marL="2057376" algn="l" defTabSz="685792" rtl="0" eaLnBrk="1" latinLnBrk="0" hangingPunct="1">
        <a:defRPr sz="1350" kern="1200">
          <a:solidFill>
            <a:schemeClr val="tx1"/>
          </a:solidFill>
          <a:latin typeface="+mn-lt"/>
          <a:ea typeface="+mn-ea"/>
          <a:cs typeface="+mn-cs"/>
        </a:defRPr>
      </a:lvl7pPr>
      <a:lvl8pPr marL="2400272" algn="l" defTabSz="685792" rtl="0" eaLnBrk="1" latinLnBrk="0" hangingPunct="1">
        <a:defRPr sz="1350" kern="1200">
          <a:solidFill>
            <a:schemeClr val="tx1"/>
          </a:solidFill>
          <a:latin typeface="+mn-lt"/>
          <a:ea typeface="+mn-ea"/>
          <a:cs typeface="+mn-cs"/>
        </a:defRPr>
      </a:lvl8pPr>
      <a:lvl9pPr marL="2743168" algn="l" defTabSz="685792"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9.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14.xml"/><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14.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9.xml"/><Relationship Id="rId4" Type="http://schemas.openxmlformats.org/officeDocument/2006/relationships/image" Target="../media/image32.jpeg"/></Relationships>
</file>

<file path=ppt/slides/_rels/slide1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9.xml"/><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37.jpeg"/><Relationship Id="rId7"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15.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png"/><Relationship Id="rId9" Type="http://schemas.openxmlformats.org/officeDocument/2006/relationships/image" Target="../media/image43.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9.xml"/><Relationship Id="rId1" Type="http://schemas.openxmlformats.org/officeDocument/2006/relationships/video" Target="https://player.vimeo.com/video/107500922?app_id=122963" TargetMode="External"/><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3.pn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4.xml"/><Relationship Id="rId1" Type="http://schemas.openxmlformats.org/officeDocument/2006/relationships/video" Target="https://www.youtube.com/embed/AA6BnitgdP8?feature=oembed" TargetMode="External"/><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2" descr="A picture containing person, indoor, sky&#10;&#10;Description generated with very high confidence">
            <a:extLst>
              <a:ext uri="{FF2B5EF4-FFF2-40B4-BE49-F238E27FC236}">
                <a16:creationId xmlns:a16="http://schemas.microsoft.com/office/drawing/2014/main" id="{B8991295-AA0F-4C25-AE1F-144C38CD0E69}"/>
              </a:ext>
            </a:extLst>
          </p:cNvPr>
          <p:cNvPicPr>
            <a:picLocks noChangeAspect="1"/>
          </p:cNvPicPr>
          <p:nvPr/>
        </p:nvPicPr>
        <p:blipFill>
          <a:blip r:embed="rId3"/>
          <a:stretch>
            <a:fillRect/>
          </a:stretch>
        </p:blipFill>
        <p:spPr>
          <a:xfrm>
            <a:off x="1484" y="-742"/>
            <a:ext cx="2854531" cy="2131621"/>
          </a:xfrm>
          <a:prstGeom prst="rect">
            <a:avLst/>
          </a:prstGeom>
        </p:spPr>
      </p:pic>
      <p:pic>
        <p:nvPicPr>
          <p:cNvPr id="14" name="Picture 14" descr="A picture containing building, outdoor, person, man&#10;&#10;Description generated with very high confidence">
            <a:extLst>
              <a:ext uri="{FF2B5EF4-FFF2-40B4-BE49-F238E27FC236}">
                <a16:creationId xmlns:a16="http://schemas.microsoft.com/office/drawing/2014/main" id="{E8C6F18E-EEB4-4DEF-8126-804FE4BEDF15}"/>
              </a:ext>
            </a:extLst>
          </p:cNvPr>
          <p:cNvPicPr>
            <a:picLocks noChangeAspect="1"/>
          </p:cNvPicPr>
          <p:nvPr/>
        </p:nvPicPr>
        <p:blipFill>
          <a:blip r:embed="rId4"/>
          <a:stretch>
            <a:fillRect/>
          </a:stretch>
        </p:blipFill>
        <p:spPr>
          <a:xfrm>
            <a:off x="3040924" y="3089811"/>
            <a:ext cx="3084615" cy="2051462"/>
          </a:xfrm>
          <a:prstGeom prst="rect">
            <a:avLst/>
          </a:prstGeom>
        </p:spPr>
      </p:pic>
      <p:pic>
        <p:nvPicPr>
          <p:cNvPr id="20" name="Picture 20" descr="A person wearing a mask&#10;&#10;Description generated with high confidence">
            <a:extLst>
              <a:ext uri="{FF2B5EF4-FFF2-40B4-BE49-F238E27FC236}">
                <a16:creationId xmlns:a16="http://schemas.microsoft.com/office/drawing/2014/main" id="{F286D72F-FE1B-4BE6-9F2F-60F7B068E51B}"/>
              </a:ext>
            </a:extLst>
          </p:cNvPr>
          <p:cNvPicPr>
            <a:picLocks noChangeAspect="1"/>
          </p:cNvPicPr>
          <p:nvPr/>
        </p:nvPicPr>
        <p:blipFill>
          <a:blip r:embed="rId5"/>
          <a:stretch>
            <a:fillRect/>
          </a:stretch>
        </p:blipFill>
        <p:spPr>
          <a:xfrm>
            <a:off x="6057900" y="3089811"/>
            <a:ext cx="3084616" cy="2051462"/>
          </a:xfrm>
          <a:prstGeom prst="rect">
            <a:avLst/>
          </a:prstGeom>
        </p:spPr>
      </p:pic>
      <p:pic>
        <p:nvPicPr>
          <p:cNvPr id="18" name="Picture 18" descr="A girl sitting at a table&#10;&#10;Description generated with very high confidence">
            <a:extLst>
              <a:ext uri="{FF2B5EF4-FFF2-40B4-BE49-F238E27FC236}">
                <a16:creationId xmlns:a16="http://schemas.microsoft.com/office/drawing/2014/main" id="{7D9CD22D-C0D3-4635-9FAD-6CCEFC3E1355}"/>
              </a:ext>
            </a:extLst>
          </p:cNvPr>
          <p:cNvPicPr>
            <a:picLocks noChangeAspect="1"/>
          </p:cNvPicPr>
          <p:nvPr/>
        </p:nvPicPr>
        <p:blipFill>
          <a:blip r:embed="rId6"/>
          <a:stretch>
            <a:fillRect/>
          </a:stretch>
        </p:blipFill>
        <p:spPr>
          <a:xfrm>
            <a:off x="2786626" y="1334"/>
            <a:ext cx="3225633" cy="2127468"/>
          </a:xfrm>
          <a:prstGeom prst="rect">
            <a:avLst/>
          </a:prstGeom>
        </p:spPr>
      </p:pic>
      <p:pic>
        <p:nvPicPr>
          <p:cNvPr id="16" name="Picture 16" descr="A person sitting on a bench&#10;&#10;Description generated with high confidence">
            <a:extLst>
              <a:ext uri="{FF2B5EF4-FFF2-40B4-BE49-F238E27FC236}">
                <a16:creationId xmlns:a16="http://schemas.microsoft.com/office/drawing/2014/main" id="{D8C00BAD-3E4A-4ABA-96B3-717417354A3D}"/>
              </a:ext>
            </a:extLst>
          </p:cNvPr>
          <p:cNvPicPr>
            <a:picLocks noChangeAspect="1"/>
          </p:cNvPicPr>
          <p:nvPr/>
        </p:nvPicPr>
        <p:blipFill>
          <a:blip r:embed="rId7"/>
          <a:stretch>
            <a:fillRect/>
          </a:stretch>
        </p:blipFill>
        <p:spPr>
          <a:xfrm>
            <a:off x="5939147" y="2226"/>
            <a:ext cx="3203368" cy="2125683"/>
          </a:xfrm>
          <a:prstGeom prst="rect">
            <a:avLst/>
          </a:prstGeom>
        </p:spPr>
      </p:pic>
      <p:pic>
        <p:nvPicPr>
          <p:cNvPr id="29" name="Picture 29" descr="A young girl standing in front of a building&#10;&#10;Description generated with high confidence">
            <a:extLst>
              <a:ext uri="{FF2B5EF4-FFF2-40B4-BE49-F238E27FC236}">
                <a16:creationId xmlns:a16="http://schemas.microsoft.com/office/drawing/2014/main" id="{7028FA6A-0D71-43F3-8E8C-162514689609}"/>
              </a:ext>
            </a:extLst>
          </p:cNvPr>
          <p:cNvPicPr>
            <a:picLocks noChangeAspect="1"/>
          </p:cNvPicPr>
          <p:nvPr/>
        </p:nvPicPr>
        <p:blipFill>
          <a:blip r:embed="rId8"/>
          <a:stretch>
            <a:fillRect/>
          </a:stretch>
        </p:blipFill>
        <p:spPr>
          <a:xfrm>
            <a:off x="1485" y="3088918"/>
            <a:ext cx="3062349" cy="2053248"/>
          </a:xfrm>
          <a:prstGeom prst="rect">
            <a:avLst/>
          </a:prstGeom>
        </p:spPr>
      </p:pic>
      <p:sp>
        <p:nvSpPr>
          <p:cNvPr id="9" name="TextBox 8">
            <a:extLst>
              <a:ext uri="{FF2B5EF4-FFF2-40B4-BE49-F238E27FC236}">
                <a16:creationId xmlns:a16="http://schemas.microsoft.com/office/drawing/2014/main" id="{988DAD41-7F3A-40F2-B3A5-737AE6A768D7}"/>
              </a:ext>
            </a:extLst>
          </p:cNvPr>
          <p:cNvSpPr txBox="1"/>
          <p:nvPr/>
        </p:nvSpPr>
        <p:spPr>
          <a:xfrm>
            <a:off x="1532659" y="2315580"/>
            <a:ext cx="5784112" cy="584775"/>
          </a:xfrm>
          <a:prstGeom prst="rect">
            <a:avLst/>
          </a:prstGeom>
          <a:noFill/>
        </p:spPr>
        <p:txBody>
          <a:bodyPr wrap="square" rtlCol="0">
            <a:spAutoFit/>
          </a:bodyPr>
          <a:lstStyle/>
          <a:p>
            <a:pPr algn="ctr"/>
            <a:r>
              <a:rPr lang="en-IE" sz="3200" dirty="0">
                <a:solidFill>
                  <a:srgbClr val="00B0F0"/>
                </a:solidFill>
                <a:latin typeface="+mj-lt"/>
              </a:rPr>
              <a:t>SUSTAINABLE LIVING</a:t>
            </a:r>
          </a:p>
        </p:txBody>
      </p:sp>
    </p:spTree>
    <p:extLst>
      <p:ext uri="{BB962C8B-B14F-4D97-AF65-F5344CB8AC3E}">
        <p14:creationId xmlns:p14="http://schemas.microsoft.com/office/powerpoint/2010/main" val="3707710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05"/>
        <p:cNvGrpSpPr/>
        <p:nvPr/>
      </p:nvGrpSpPr>
      <p:grpSpPr>
        <a:xfrm>
          <a:off x="0" y="0"/>
          <a:ext cx="0" cy="0"/>
          <a:chOff x="0" y="0"/>
          <a:chExt cx="0" cy="0"/>
        </a:xfrm>
      </p:grpSpPr>
      <p:pic>
        <p:nvPicPr>
          <p:cNvPr id="107" name="Google Shape;107;p17"/>
          <p:cNvPicPr preferRelativeResize="0"/>
          <p:nvPr/>
        </p:nvPicPr>
        <p:blipFill rotWithShape="1">
          <a:blip r:embed="rId3"/>
          <a:srcRect t="16318" b="26550"/>
          <a:stretch/>
        </p:blipFill>
        <p:spPr>
          <a:xfrm>
            <a:off x="20" y="10"/>
            <a:ext cx="9143980" cy="3500193"/>
          </a:xfrm>
          <a:prstGeom prst="rect">
            <a:avLst/>
          </a:prstGeom>
          <a:noFill/>
        </p:spPr>
      </p:pic>
      <p:pic>
        <p:nvPicPr>
          <p:cNvPr id="116" name="Picture 115">
            <a:extLst>
              <a:ext uri="{FF2B5EF4-FFF2-40B4-BE49-F238E27FC236}">
                <a16:creationId xmlns:a16="http://schemas.microsoft.com/office/drawing/2014/main" id="{EE09A529-E47C-4634-BB98-0A9526C372B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51657"/>
          <a:stretch/>
        </p:blipFill>
        <p:spPr>
          <a:xfrm>
            <a:off x="0" y="2656962"/>
            <a:ext cx="9144000" cy="2486538"/>
          </a:xfrm>
          <a:prstGeom prst="rect">
            <a:avLst/>
          </a:prstGeom>
        </p:spPr>
      </p:pic>
      <p:sp>
        <p:nvSpPr>
          <p:cNvPr id="118" name="Oval 117">
            <a:extLst>
              <a:ext uri="{FF2B5EF4-FFF2-40B4-BE49-F238E27FC236}">
                <a16:creationId xmlns:a16="http://schemas.microsoft.com/office/drawing/2014/main" id="{569C1A01-6FB5-43CE-ADCC-936728ACAC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2200" y="3291227"/>
            <a:ext cx="618067" cy="527239"/>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Google Shape;109;p17"/>
          <p:cNvSpPr txBox="1">
            <a:spLocks noGrp="1"/>
          </p:cNvSpPr>
          <p:nvPr>
            <p:ph type="title"/>
          </p:nvPr>
        </p:nvSpPr>
        <p:spPr>
          <a:xfrm>
            <a:off x="603748" y="3413277"/>
            <a:ext cx="3766337" cy="1132449"/>
          </a:xfrm>
          <a:prstGeom prst="rect">
            <a:avLst/>
          </a:prstGeom>
        </p:spPr>
        <p:txBody>
          <a:bodyPr spcFirstLastPara="1" vert="horz" lIns="91440" tIns="45720" rIns="91440" bIns="45720" rtlCol="0" anchor="ctr" anchorCtr="0">
            <a:normAutofit/>
          </a:bodyPr>
          <a:lstStyle/>
          <a:p>
            <a:pPr marL="0" lvl="0" indent="0" defTabSz="914400">
              <a:spcBef>
                <a:spcPct val="0"/>
              </a:spcBef>
              <a:spcAft>
                <a:spcPts val="0"/>
              </a:spcAft>
            </a:pPr>
            <a:r>
              <a:rPr lang="en-US" sz="3000" dirty="0">
                <a:solidFill>
                  <a:srgbClr val="000000"/>
                </a:solidFill>
                <a:latin typeface="Univers" panose="020B0503020202020204" pitchFamily="34" charset="0"/>
              </a:rPr>
              <a:t>Environment</a:t>
            </a:r>
          </a:p>
        </p:txBody>
      </p:sp>
      <p:sp>
        <p:nvSpPr>
          <p:cNvPr id="111" name="Google Shape;111;p17"/>
          <p:cNvSpPr txBox="1">
            <a:spLocks noGrp="1"/>
          </p:cNvSpPr>
          <p:nvPr>
            <p:ph type="body" idx="1"/>
          </p:nvPr>
        </p:nvSpPr>
        <p:spPr>
          <a:xfrm>
            <a:off x="3287486" y="3048000"/>
            <a:ext cx="5260007" cy="1915885"/>
          </a:xfrm>
          <a:prstGeom prst="rect">
            <a:avLst/>
          </a:prstGeom>
        </p:spPr>
        <p:txBody>
          <a:bodyPr spcFirstLastPara="1" vert="horz" lIns="91440" tIns="45720" rIns="91440" bIns="45720" rtlCol="0" anchor="ctr" anchorCtr="0">
            <a:normAutofit/>
          </a:bodyPr>
          <a:lstStyle/>
          <a:p>
            <a:pPr marL="271463" lvl="0" indent="-228600" defTabSz="914400">
              <a:spcBef>
                <a:spcPts val="0"/>
              </a:spcBef>
              <a:spcAft>
                <a:spcPts val="1600"/>
              </a:spcAft>
              <a:buClr>
                <a:schemeClr val="tx2"/>
              </a:buClr>
              <a:buFont typeface="Arial" panose="020B0604020202020204" pitchFamily="34" charset="0"/>
              <a:buChar char="•"/>
            </a:pPr>
            <a:r>
              <a:rPr lang="en-US" sz="1600" dirty="0">
                <a:solidFill>
                  <a:srgbClr val="000000"/>
                </a:solidFill>
                <a:latin typeface="Univers" panose="020B0503020202020204" pitchFamily="34" charset="0"/>
              </a:rPr>
              <a:t>The Fashion Industry is the 2nd largest clean water polluter and are responsible for 10% of the carbon footprint!</a:t>
            </a:r>
          </a:p>
          <a:p>
            <a:pPr marL="271463" lvl="0" indent="-228600" defTabSz="914400">
              <a:spcBef>
                <a:spcPts val="0"/>
              </a:spcBef>
              <a:spcAft>
                <a:spcPts val="1600"/>
              </a:spcAft>
              <a:buClr>
                <a:schemeClr val="tx2"/>
              </a:buClr>
              <a:buFont typeface="Arial" panose="020B0604020202020204" pitchFamily="34" charset="0"/>
              <a:buChar char="•"/>
            </a:pPr>
            <a:r>
              <a:rPr lang="en-US" sz="1600" dirty="0">
                <a:solidFill>
                  <a:srgbClr val="000000"/>
                </a:solidFill>
                <a:latin typeface="Univers" panose="020B0503020202020204" pitchFamily="34" charset="0"/>
              </a:rPr>
              <a:t>Who is going to loose access to clean fresh water first?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15"/>
        <p:cNvGrpSpPr/>
        <p:nvPr/>
      </p:nvGrpSpPr>
      <p:grpSpPr>
        <a:xfrm>
          <a:off x="0" y="0"/>
          <a:ext cx="0" cy="0"/>
          <a:chOff x="0" y="0"/>
          <a:chExt cx="0" cy="0"/>
        </a:xfrm>
      </p:grpSpPr>
      <p:pic>
        <p:nvPicPr>
          <p:cNvPr id="116" name="Google Shape;116;p18"/>
          <p:cNvPicPr preferRelativeResize="0"/>
          <p:nvPr/>
        </p:nvPicPr>
        <p:blipFill rotWithShape="1">
          <a:blip r:embed="rId3"/>
          <a:srcRect t="5284" b="32220"/>
          <a:stretch/>
        </p:blipFill>
        <p:spPr>
          <a:xfrm>
            <a:off x="20" y="10"/>
            <a:ext cx="9143980" cy="3500193"/>
          </a:xfrm>
          <a:prstGeom prst="rect">
            <a:avLst/>
          </a:prstGeom>
          <a:noFill/>
        </p:spPr>
      </p:pic>
      <p:pic>
        <p:nvPicPr>
          <p:cNvPr id="124" name="Picture 125">
            <a:extLst>
              <a:ext uri="{FF2B5EF4-FFF2-40B4-BE49-F238E27FC236}">
                <a16:creationId xmlns:a16="http://schemas.microsoft.com/office/drawing/2014/main" id="{EE09A529-E47C-4634-BB98-0A9526C372B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51657"/>
          <a:stretch/>
        </p:blipFill>
        <p:spPr>
          <a:xfrm>
            <a:off x="0" y="2656962"/>
            <a:ext cx="9144000" cy="2486538"/>
          </a:xfrm>
          <a:prstGeom prst="rect">
            <a:avLst/>
          </a:prstGeom>
        </p:spPr>
      </p:pic>
      <p:sp>
        <p:nvSpPr>
          <p:cNvPr id="125" name="Oval 127">
            <a:extLst>
              <a:ext uri="{FF2B5EF4-FFF2-40B4-BE49-F238E27FC236}">
                <a16:creationId xmlns:a16="http://schemas.microsoft.com/office/drawing/2014/main" id="{569C1A01-6FB5-43CE-ADCC-936728ACAC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2200" y="3291227"/>
            <a:ext cx="618067" cy="527239"/>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Google Shape;117;p18"/>
          <p:cNvSpPr txBox="1">
            <a:spLocks noGrp="1"/>
          </p:cNvSpPr>
          <p:nvPr>
            <p:ph type="title"/>
          </p:nvPr>
        </p:nvSpPr>
        <p:spPr>
          <a:xfrm>
            <a:off x="255406" y="3390330"/>
            <a:ext cx="3423966" cy="1132449"/>
          </a:xfrm>
          <a:prstGeom prst="rect">
            <a:avLst/>
          </a:prstGeom>
        </p:spPr>
        <p:txBody>
          <a:bodyPr spcFirstLastPara="1" vert="horz" lIns="91440" tIns="45720" rIns="91440" bIns="45720" rtlCol="0" anchor="ctr" anchorCtr="0">
            <a:normAutofit/>
          </a:bodyPr>
          <a:lstStyle/>
          <a:p>
            <a:pPr marL="0" lvl="0" indent="0" defTabSz="914400">
              <a:spcBef>
                <a:spcPct val="0"/>
              </a:spcBef>
              <a:spcAft>
                <a:spcPts val="0"/>
              </a:spcAft>
            </a:pPr>
            <a:r>
              <a:rPr lang="en-US" sz="3000" dirty="0">
                <a:solidFill>
                  <a:srgbClr val="000000"/>
                </a:solidFill>
                <a:latin typeface="Univers" panose="020B0503020202020204" pitchFamily="34" charset="0"/>
              </a:rPr>
              <a:t>Ethics and Rights</a:t>
            </a:r>
          </a:p>
        </p:txBody>
      </p:sp>
      <p:sp>
        <p:nvSpPr>
          <p:cNvPr id="2" name="TextBox 1">
            <a:extLst>
              <a:ext uri="{FF2B5EF4-FFF2-40B4-BE49-F238E27FC236}">
                <a16:creationId xmlns:a16="http://schemas.microsoft.com/office/drawing/2014/main" id="{B5E4FD87-425F-4AA4-94E0-8A8E819F2041}"/>
              </a:ext>
            </a:extLst>
          </p:cNvPr>
          <p:cNvSpPr txBox="1"/>
          <p:nvPr/>
        </p:nvSpPr>
        <p:spPr>
          <a:xfrm>
            <a:off x="3505200" y="3113314"/>
            <a:ext cx="5638780" cy="1871189"/>
          </a:xfrm>
          <a:prstGeom prst="rect">
            <a:avLst/>
          </a:prstGeom>
        </p:spPr>
        <p:txBody>
          <a:bodyPr vert="horz" lIns="91440" tIns="45720" rIns="91440" bIns="45720" rtlCol="0" anchor="ctr">
            <a:normAutofit/>
          </a:bodyPr>
          <a:lstStyle/>
          <a:p>
            <a:pPr marL="285750" indent="-228600" defTabSz="914400">
              <a:lnSpc>
                <a:spcPct val="90000"/>
              </a:lnSpc>
              <a:spcAft>
                <a:spcPts val="600"/>
              </a:spcAft>
              <a:buClr>
                <a:schemeClr val="tx2"/>
              </a:buClr>
              <a:buFont typeface="Arial" panose="020B0604020202020204" pitchFamily="34" charset="0"/>
              <a:buChar char="•"/>
            </a:pPr>
            <a:r>
              <a:rPr lang="en-US" sz="1600" dirty="0">
                <a:solidFill>
                  <a:srgbClr val="000000"/>
                </a:solidFill>
              </a:rPr>
              <a:t>1 in 6 people, globally, work in fashion</a:t>
            </a:r>
          </a:p>
          <a:p>
            <a:pPr marL="285750" indent="-228600" defTabSz="914400">
              <a:lnSpc>
                <a:spcPct val="90000"/>
              </a:lnSpc>
              <a:spcAft>
                <a:spcPts val="600"/>
              </a:spcAft>
              <a:buClr>
                <a:schemeClr val="tx2"/>
              </a:buClr>
              <a:buFont typeface="Arial" panose="020B0604020202020204" pitchFamily="34" charset="0"/>
              <a:buChar char="•"/>
            </a:pPr>
            <a:r>
              <a:rPr lang="en-US" sz="1600" dirty="0">
                <a:solidFill>
                  <a:srgbClr val="000000"/>
                </a:solidFill>
              </a:rPr>
              <a:t>Sexual harassment, exploitation, and unsafe work conditions</a:t>
            </a:r>
          </a:p>
          <a:p>
            <a:pPr marL="285750" indent="-228600" defTabSz="914400">
              <a:lnSpc>
                <a:spcPct val="90000"/>
              </a:lnSpc>
              <a:spcAft>
                <a:spcPts val="600"/>
              </a:spcAft>
              <a:buClr>
                <a:schemeClr val="tx2"/>
              </a:buClr>
              <a:buFont typeface="Arial" panose="020B0604020202020204" pitchFamily="34" charset="0"/>
              <a:buChar char="•"/>
            </a:pPr>
            <a:r>
              <a:rPr lang="en-US" sz="1600" dirty="0">
                <a:solidFill>
                  <a:srgbClr val="000000"/>
                </a:solidFill>
              </a:rPr>
              <a:t>Child labor is rampant</a:t>
            </a:r>
          </a:p>
          <a:p>
            <a:pPr marL="285750" indent="-228600" defTabSz="914400">
              <a:lnSpc>
                <a:spcPct val="90000"/>
              </a:lnSpc>
              <a:spcAft>
                <a:spcPts val="600"/>
              </a:spcAft>
              <a:buClr>
                <a:schemeClr val="tx2"/>
              </a:buClr>
              <a:buFont typeface="Arial" panose="020B0604020202020204" pitchFamily="34" charset="0"/>
              <a:buChar char="•"/>
            </a:pPr>
            <a:r>
              <a:rPr lang="en-US" sz="1600" dirty="0">
                <a:solidFill>
                  <a:srgbClr val="000000"/>
                </a:solidFill>
              </a:rPr>
              <a:t>Most workers don’t earn a living wage and live in poverty </a:t>
            </a:r>
          </a:p>
          <a:p>
            <a:pPr indent="-228600" defTabSz="914400">
              <a:lnSpc>
                <a:spcPct val="90000"/>
              </a:lnSpc>
              <a:buFont typeface="Arial" panose="020B0604020202020204" pitchFamily="34" charset="0"/>
              <a:buChar char="•"/>
            </a:pPr>
            <a:endParaRPr lang="en-US" sz="1600" dirty="0">
              <a:solidFill>
                <a:srgbClr val="000000"/>
              </a:solidFill>
            </a:endParaRPr>
          </a:p>
        </p:txBody>
      </p:sp>
      <p:pic>
        <p:nvPicPr>
          <p:cNvPr id="119" name="Google Shape;119;p18"/>
          <p:cNvPicPr preferRelativeResize="0"/>
          <p:nvPr/>
        </p:nvPicPr>
        <p:blipFill>
          <a:blip r:embed="rId5">
            <a:alphaModFix/>
          </a:blip>
          <a:stretch>
            <a:fillRect/>
          </a:stretch>
        </p:blipFill>
        <p:spPr>
          <a:xfrm>
            <a:off x="7067725" y="5582277"/>
            <a:ext cx="7114925" cy="5454775"/>
          </a:xfrm>
          <a:prstGeom prst="rect">
            <a:avLst/>
          </a:prstGeom>
          <a:noFill/>
          <a:ln>
            <a:noFill/>
          </a:ln>
        </p:spPr>
      </p:pic>
      <p:pic>
        <p:nvPicPr>
          <p:cNvPr id="120" name="Google Shape;120;p18"/>
          <p:cNvPicPr preferRelativeResize="0"/>
          <p:nvPr/>
        </p:nvPicPr>
        <p:blipFill>
          <a:blip r:embed="rId6">
            <a:alphaModFix/>
          </a:blip>
          <a:stretch>
            <a:fillRect/>
          </a:stretch>
        </p:blipFill>
        <p:spPr>
          <a:xfrm>
            <a:off x="2395275" y="5478550"/>
            <a:ext cx="3935974" cy="3935974"/>
          </a:xfrm>
          <a:prstGeom prst="rect">
            <a:avLst/>
          </a:prstGeom>
          <a:noFill/>
          <a:ln>
            <a:noFill/>
          </a:ln>
        </p:spPr>
      </p:pic>
      <p:pic>
        <p:nvPicPr>
          <p:cNvPr id="121" name="Google Shape;121;p18"/>
          <p:cNvPicPr preferRelativeResize="0"/>
          <p:nvPr/>
        </p:nvPicPr>
        <p:blipFill>
          <a:blip r:embed="rId7">
            <a:alphaModFix/>
          </a:blip>
          <a:stretch>
            <a:fillRect/>
          </a:stretch>
        </p:blipFill>
        <p:spPr>
          <a:xfrm>
            <a:off x="-5234600" y="5478550"/>
            <a:ext cx="7377979" cy="51435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A person holding a phone&#10;&#10;Description automatically generated">
            <a:extLst>
              <a:ext uri="{FF2B5EF4-FFF2-40B4-BE49-F238E27FC236}">
                <a16:creationId xmlns:a16="http://schemas.microsoft.com/office/drawing/2014/main" id="{885AB0D1-CDD3-423B-90E7-A425393CC48F}"/>
              </a:ext>
            </a:extLst>
          </p:cNvPr>
          <p:cNvPicPr>
            <a:picLocks noChangeAspect="1"/>
          </p:cNvPicPr>
          <p:nvPr/>
        </p:nvPicPr>
        <p:blipFill rotWithShape="1">
          <a:blip r:embed="rId3"/>
          <a:srcRect t="15611" r="2" b="1887"/>
          <a:stretch/>
        </p:blipFill>
        <p:spPr>
          <a:xfrm>
            <a:off x="20" y="10"/>
            <a:ext cx="6856288" cy="5147603"/>
          </a:xfrm>
          <a:custGeom>
            <a:avLst/>
            <a:gdLst>
              <a:gd name="connsiteX0" fmla="*/ 0 w 9141744"/>
              <a:gd name="connsiteY0" fmla="*/ 0 h 6863485"/>
              <a:gd name="connsiteX1" fmla="*/ 5963051 w 9141744"/>
              <a:gd name="connsiteY1" fmla="*/ 0 h 6863485"/>
              <a:gd name="connsiteX2" fmla="*/ 9141744 w 9141744"/>
              <a:gd name="connsiteY2" fmla="*/ 6863485 h 6863485"/>
              <a:gd name="connsiteX3" fmla="*/ 0 w 9141744"/>
              <a:gd name="connsiteY3" fmla="*/ 6863485 h 6863485"/>
              <a:gd name="connsiteX4" fmla="*/ 0 w 9141744"/>
              <a:gd name="connsiteY4" fmla="*/ 0 h 68634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1744" h="6863485">
                <a:moveTo>
                  <a:pt x="0" y="0"/>
                </a:moveTo>
                <a:lnTo>
                  <a:pt x="5963051" y="0"/>
                </a:lnTo>
                <a:lnTo>
                  <a:pt x="9141744" y="6863485"/>
                </a:lnTo>
                <a:lnTo>
                  <a:pt x="0" y="6863485"/>
                </a:lnTo>
                <a:lnTo>
                  <a:pt x="0" y="0"/>
                </a:lnTo>
                <a:close/>
              </a:path>
            </a:pathLst>
          </a:custGeom>
        </p:spPr>
      </p:pic>
      <p:pic>
        <p:nvPicPr>
          <p:cNvPr id="7170" name="Picture 2" descr="tagging">
            <a:extLst>
              <a:ext uri="{FF2B5EF4-FFF2-40B4-BE49-F238E27FC236}">
                <a16:creationId xmlns:a16="http://schemas.microsoft.com/office/drawing/2014/main" id="{D44063A3-D76B-4979-B519-EC22004C218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5054" r="-1" b="4658"/>
          <a:stretch/>
        </p:blipFill>
        <p:spPr bwMode="auto">
          <a:xfrm>
            <a:off x="4342764" y="10"/>
            <a:ext cx="4801236" cy="5139735"/>
          </a:xfrm>
          <a:custGeom>
            <a:avLst/>
            <a:gdLst>
              <a:gd name="connsiteX0" fmla="*/ 354282 w 6401647"/>
              <a:gd name="connsiteY0" fmla="*/ 0 h 6852994"/>
              <a:gd name="connsiteX1" fmla="*/ 6401647 w 6401647"/>
              <a:gd name="connsiteY1" fmla="*/ 0 h 6852994"/>
              <a:gd name="connsiteX2" fmla="*/ 6401647 w 6401647"/>
              <a:gd name="connsiteY2" fmla="*/ 6852994 h 6852994"/>
              <a:gd name="connsiteX3" fmla="*/ 0 w 6401647"/>
              <a:gd name="connsiteY3" fmla="*/ 6852994 h 6852994"/>
              <a:gd name="connsiteX4" fmla="*/ 0 w 6401647"/>
              <a:gd name="connsiteY4" fmla="*/ 6852993 h 6852994"/>
              <a:gd name="connsiteX5" fmla="*/ 3528116 w 6401647"/>
              <a:gd name="connsiteY5" fmla="*/ 6852993 h 6852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01647" h="6852994">
                <a:moveTo>
                  <a:pt x="354282" y="0"/>
                </a:moveTo>
                <a:lnTo>
                  <a:pt x="6401647" y="0"/>
                </a:lnTo>
                <a:lnTo>
                  <a:pt x="6401647" y="6852994"/>
                </a:lnTo>
                <a:lnTo>
                  <a:pt x="0" y="6852994"/>
                </a:lnTo>
                <a:lnTo>
                  <a:pt x="0" y="6852993"/>
                </a:lnTo>
                <a:lnTo>
                  <a:pt x="3528116" y="6852993"/>
                </a:lnTo>
                <a:close/>
              </a:path>
            </a:pathLst>
          </a:cu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1345B2FD-E274-4F78-A489-543AD3863D82}"/>
              </a:ext>
            </a:extLst>
          </p:cNvPr>
          <p:cNvSpPr/>
          <p:nvPr/>
        </p:nvSpPr>
        <p:spPr>
          <a:xfrm>
            <a:off x="0" y="881284"/>
            <a:ext cx="2926074" cy="646331"/>
          </a:xfrm>
          <a:prstGeom prst="rect">
            <a:avLst/>
          </a:prstGeom>
          <a:solidFill>
            <a:srgbClr val="00B0F0"/>
          </a:solidFill>
        </p:spPr>
        <p:txBody>
          <a:bodyPr wrap="square">
            <a:spAutoFit/>
          </a:bodyPr>
          <a:lstStyle/>
          <a:p>
            <a:r>
              <a:rPr lang="en-US" sz="3600" b="1" dirty="0">
                <a:solidFill>
                  <a:srgbClr val="FFFFFF"/>
                </a:solidFill>
                <a:latin typeface="Univers" panose="020B0503020202020204" pitchFamily="34" charset="0"/>
              </a:rPr>
              <a:t>SOLUTIONS</a:t>
            </a:r>
            <a:endParaRPr lang="en-US" sz="3600" dirty="0">
              <a:solidFill>
                <a:srgbClr val="FFFFFF"/>
              </a:solidFill>
              <a:latin typeface="Univers" panose="020B0503020202020204" pitchFamily="34" charset="0"/>
            </a:endParaRPr>
          </a:p>
        </p:txBody>
      </p:sp>
    </p:spTree>
    <p:extLst>
      <p:ext uri="{BB962C8B-B14F-4D97-AF65-F5344CB8AC3E}">
        <p14:creationId xmlns:p14="http://schemas.microsoft.com/office/powerpoint/2010/main" val="22237778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circuit board&#10;&#10;Description automatically generated">
            <a:extLst>
              <a:ext uri="{FF2B5EF4-FFF2-40B4-BE49-F238E27FC236}">
                <a16:creationId xmlns:a16="http://schemas.microsoft.com/office/drawing/2014/main" id="{36BF2335-A64F-49CC-8ABB-EBB1832083CF}"/>
              </a:ext>
            </a:extLst>
          </p:cNvPr>
          <p:cNvPicPr>
            <a:picLocks noChangeAspect="1"/>
          </p:cNvPicPr>
          <p:nvPr/>
        </p:nvPicPr>
        <p:blipFill rotWithShape="1">
          <a:blip r:embed="rId3"/>
          <a:srcRect t="8096" b="7014"/>
          <a:stretch/>
        </p:blipFill>
        <p:spPr>
          <a:xfrm>
            <a:off x="20" y="961"/>
            <a:ext cx="9143980" cy="5142539"/>
          </a:xfrm>
          <a:prstGeom prst="rect">
            <a:avLst/>
          </a:prstGeom>
        </p:spPr>
      </p:pic>
      <p:sp>
        <p:nvSpPr>
          <p:cNvPr id="5" name="Rectangle 4">
            <a:extLst>
              <a:ext uri="{FF2B5EF4-FFF2-40B4-BE49-F238E27FC236}">
                <a16:creationId xmlns:a16="http://schemas.microsoft.com/office/drawing/2014/main" id="{74732691-83CE-4185-BC1C-7E1FCBA91D73}"/>
              </a:ext>
            </a:extLst>
          </p:cNvPr>
          <p:cNvSpPr/>
          <p:nvPr/>
        </p:nvSpPr>
        <p:spPr>
          <a:xfrm>
            <a:off x="0" y="1166098"/>
            <a:ext cx="1678892" cy="646331"/>
          </a:xfrm>
          <a:prstGeom prst="rect">
            <a:avLst/>
          </a:prstGeom>
          <a:solidFill>
            <a:srgbClr val="00B0F0"/>
          </a:solidFill>
        </p:spPr>
        <p:txBody>
          <a:bodyPr wrap="square">
            <a:spAutoFit/>
          </a:bodyPr>
          <a:lstStyle/>
          <a:p>
            <a:r>
              <a:rPr lang="en-US" sz="3600" b="1" dirty="0">
                <a:solidFill>
                  <a:srgbClr val="FFFFFF"/>
                </a:solidFill>
                <a:latin typeface="Univers" panose="020B0503020202020204" pitchFamily="34" charset="0"/>
              </a:rPr>
              <a:t> FOOD</a:t>
            </a:r>
            <a:endParaRPr lang="en-US" sz="3600" dirty="0">
              <a:solidFill>
                <a:srgbClr val="FFFFFF"/>
              </a:solidFill>
              <a:latin typeface="Univers" panose="020B0503020202020204" pitchFamily="34" charset="0"/>
            </a:endParaRPr>
          </a:p>
        </p:txBody>
      </p:sp>
    </p:spTree>
    <p:extLst>
      <p:ext uri="{BB962C8B-B14F-4D97-AF65-F5344CB8AC3E}">
        <p14:creationId xmlns:p14="http://schemas.microsoft.com/office/powerpoint/2010/main" val="30366169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20BBDA-EE65-400A-B83B-13D170C135C4}"/>
              </a:ext>
            </a:extLst>
          </p:cNvPr>
          <p:cNvPicPr>
            <a:picLocks noChangeAspect="1"/>
          </p:cNvPicPr>
          <p:nvPr/>
        </p:nvPicPr>
        <p:blipFill rotWithShape="1">
          <a:blip r:embed="rId3"/>
          <a:srcRect t="11494"/>
          <a:stretch/>
        </p:blipFill>
        <p:spPr>
          <a:xfrm>
            <a:off x="20" y="10"/>
            <a:ext cx="9143980" cy="3500193"/>
          </a:xfrm>
          <a:prstGeom prst="rect">
            <a:avLst/>
          </a:prstGeom>
        </p:spPr>
      </p:pic>
      <p:pic>
        <p:nvPicPr>
          <p:cNvPr id="15" name="Picture 14">
            <a:extLst>
              <a:ext uri="{FF2B5EF4-FFF2-40B4-BE49-F238E27FC236}">
                <a16:creationId xmlns:a16="http://schemas.microsoft.com/office/drawing/2014/main" id="{EE09A529-E47C-4634-BB98-0A9526C372B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51657"/>
          <a:stretch/>
        </p:blipFill>
        <p:spPr>
          <a:xfrm>
            <a:off x="0" y="2656962"/>
            <a:ext cx="9144000" cy="2486538"/>
          </a:xfrm>
          <a:prstGeom prst="rect">
            <a:avLst/>
          </a:prstGeom>
        </p:spPr>
      </p:pic>
      <p:sp>
        <p:nvSpPr>
          <p:cNvPr id="17" name="Oval 16">
            <a:extLst>
              <a:ext uri="{FF2B5EF4-FFF2-40B4-BE49-F238E27FC236}">
                <a16:creationId xmlns:a16="http://schemas.microsoft.com/office/drawing/2014/main" id="{569C1A01-6FB5-43CE-ADCC-936728ACAC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2200" y="3291227"/>
            <a:ext cx="618067" cy="527239"/>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Google Shape;109;p17">
            <a:extLst>
              <a:ext uri="{FF2B5EF4-FFF2-40B4-BE49-F238E27FC236}">
                <a16:creationId xmlns:a16="http://schemas.microsoft.com/office/drawing/2014/main" id="{AEE92419-1A3C-4085-9B5A-3D3073FBBDAC}"/>
              </a:ext>
            </a:extLst>
          </p:cNvPr>
          <p:cNvSpPr txBox="1">
            <a:spLocks/>
          </p:cNvSpPr>
          <p:nvPr/>
        </p:nvSpPr>
        <p:spPr>
          <a:xfrm>
            <a:off x="603748" y="3413277"/>
            <a:ext cx="3766337" cy="1132449"/>
          </a:xfrm>
          <a:prstGeom prst="rect">
            <a:avLst/>
          </a:prstGeom>
        </p:spPr>
        <p:txBody>
          <a:bodyPr spcFirstLastPara="1" vert="horz" lIns="91440" tIns="45720" rIns="91440" bIns="45720" rtlCol="0" anchor="ctr" anchorCtr="0">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defTabSz="914400">
              <a:spcAft>
                <a:spcPts val="600"/>
              </a:spcAft>
            </a:pPr>
            <a:r>
              <a:rPr lang="en-US" sz="3000" dirty="0">
                <a:solidFill>
                  <a:srgbClr val="000000"/>
                </a:solidFill>
                <a:latin typeface="Univers" panose="020B0503020202020204" pitchFamily="34" charset="0"/>
              </a:rPr>
              <a:t>Food</a:t>
            </a:r>
          </a:p>
        </p:txBody>
      </p:sp>
      <p:sp>
        <p:nvSpPr>
          <p:cNvPr id="10" name="Google Shape;111;p17">
            <a:extLst>
              <a:ext uri="{FF2B5EF4-FFF2-40B4-BE49-F238E27FC236}">
                <a16:creationId xmlns:a16="http://schemas.microsoft.com/office/drawing/2014/main" id="{73034090-1FAA-4461-B800-2595E3B24BD3}"/>
              </a:ext>
            </a:extLst>
          </p:cNvPr>
          <p:cNvSpPr txBox="1">
            <a:spLocks/>
          </p:cNvSpPr>
          <p:nvPr/>
        </p:nvSpPr>
        <p:spPr>
          <a:xfrm>
            <a:off x="2416629" y="3413277"/>
            <a:ext cx="6130864" cy="1507066"/>
          </a:xfrm>
          <a:prstGeom prst="rect">
            <a:avLst/>
          </a:prstGeom>
        </p:spPr>
        <p:txBody>
          <a:bodyPr spcFirstLastPara="1" vert="horz" lIns="91440" tIns="45720" rIns="91440" bIns="45720" rtlCol="0" anchor="ctr" anchorCtr="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442913" indent="-228600" defTabSz="914400">
              <a:spcAft>
                <a:spcPts val="1600"/>
              </a:spcAft>
              <a:buClr>
                <a:schemeClr val="tx2"/>
              </a:buClr>
            </a:pPr>
            <a:endParaRPr lang="en-US" sz="500" dirty="0">
              <a:solidFill>
                <a:srgbClr val="000000"/>
              </a:solidFill>
              <a:latin typeface="Univers" panose="020B0503020202020204" pitchFamily="34" charset="0"/>
            </a:endParaRPr>
          </a:p>
        </p:txBody>
      </p:sp>
      <p:sp>
        <p:nvSpPr>
          <p:cNvPr id="3" name="Rectangle 2">
            <a:extLst>
              <a:ext uri="{FF2B5EF4-FFF2-40B4-BE49-F238E27FC236}">
                <a16:creationId xmlns:a16="http://schemas.microsoft.com/office/drawing/2014/main" id="{7DF4CFCC-97CC-4627-AF86-5F6FC4AC82B5}"/>
              </a:ext>
            </a:extLst>
          </p:cNvPr>
          <p:cNvSpPr/>
          <p:nvPr/>
        </p:nvSpPr>
        <p:spPr>
          <a:xfrm>
            <a:off x="2486916" y="3413277"/>
            <a:ext cx="5936917" cy="1333698"/>
          </a:xfrm>
          <a:prstGeom prst="rect">
            <a:avLst/>
          </a:prstGeom>
        </p:spPr>
        <p:txBody>
          <a:bodyPr wrap="square">
            <a:spAutoFit/>
          </a:bodyPr>
          <a:lstStyle/>
          <a:p>
            <a:pPr marL="442913" indent="-228600" defTabSz="914400">
              <a:spcAft>
                <a:spcPts val="1600"/>
              </a:spcAft>
              <a:buClr>
                <a:schemeClr val="tx2"/>
              </a:buClr>
            </a:pPr>
            <a:r>
              <a:rPr lang="en-US" dirty="0">
                <a:solidFill>
                  <a:srgbClr val="000000"/>
                </a:solidFill>
                <a:latin typeface="Univers" panose="020B0503020202020204" pitchFamily="34" charset="0"/>
              </a:rPr>
              <a:t>Food Choices</a:t>
            </a:r>
          </a:p>
          <a:p>
            <a:pPr marL="442913" indent="-228600" defTabSz="914400">
              <a:spcAft>
                <a:spcPts val="1600"/>
              </a:spcAft>
              <a:buClr>
                <a:schemeClr val="tx2"/>
              </a:buClr>
            </a:pPr>
            <a:r>
              <a:rPr lang="en-US" dirty="0">
                <a:solidFill>
                  <a:srgbClr val="000000"/>
                </a:solidFill>
                <a:latin typeface="Univers" panose="020B0503020202020204" pitchFamily="34" charset="0"/>
              </a:rPr>
              <a:t>Food Justice</a:t>
            </a:r>
          </a:p>
          <a:p>
            <a:pPr marL="442913" indent="-228600" defTabSz="914400">
              <a:spcAft>
                <a:spcPts val="1600"/>
              </a:spcAft>
              <a:buClr>
                <a:schemeClr val="tx2"/>
              </a:buClr>
            </a:pPr>
            <a:r>
              <a:rPr lang="en-US" dirty="0">
                <a:solidFill>
                  <a:srgbClr val="000000"/>
                </a:solidFill>
                <a:latin typeface="Univers" panose="020B0503020202020204" pitchFamily="34" charset="0"/>
              </a:rPr>
              <a:t>Food Waste</a:t>
            </a:r>
          </a:p>
        </p:txBody>
      </p:sp>
    </p:spTree>
    <p:extLst>
      <p:ext uri="{BB962C8B-B14F-4D97-AF65-F5344CB8AC3E}">
        <p14:creationId xmlns:p14="http://schemas.microsoft.com/office/powerpoint/2010/main" val="39926768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6" name="Picture 4" descr="Image result for earth tipping point">
            <a:extLst>
              <a:ext uri="{FF2B5EF4-FFF2-40B4-BE49-F238E27FC236}">
                <a16:creationId xmlns:a16="http://schemas.microsoft.com/office/drawing/2014/main" id="{771AA50F-C843-48E4-861D-B3FD3441AEE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460" r="1" b="1"/>
          <a:stretch/>
        </p:blipFill>
        <p:spPr bwMode="auto">
          <a:xfrm>
            <a:off x="20" y="10"/>
            <a:ext cx="9143980" cy="514349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BE70C844-5984-4B26-8532-B47983F65C90}"/>
              </a:ext>
            </a:extLst>
          </p:cNvPr>
          <p:cNvSpPr/>
          <p:nvPr/>
        </p:nvSpPr>
        <p:spPr>
          <a:xfrm>
            <a:off x="5474460" y="813497"/>
            <a:ext cx="3669540" cy="646331"/>
          </a:xfrm>
          <a:prstGeom prst="rect">
            <a:avLst/>
          </a:prstGeom>
          <a:solidFill>
            <a:srgbClr val="00B0F0"/>
          </a:solidFill>
        </p:spPr>
        <p:txBody>
          <a:bodyPr wrap="square">
            <a:spAutoFit/>
          </a:bodyPr>
          <a:lstStyle/>
          <a:p>
            <a:r>
              <a:rPr lang="en-US" sz="3600" b="1" dirty="0">
                <a:solidFill>
                  <a:srgbClr val="FFFFFF"/>
                </a:solidFill>
                <a:latin typeface="Univers" panose="020B0503020202020204" pitchFamily="34" charset="0"/>
              </a:rPr>
              <a:t> TIPPING POINT </a:t>
            </a:r>
            <a:endParaRPr lang="en-US" sz="3600" dirty="0">
              <a:solidFill>
                <a:srgbClr val="FFFFFF"/>
              </a:solidFill>
              <a:latin typeface="Univers" panose="020B0503020202020204" pitchFamily="34" charset="0"/>
            </a:endParaRPr>
          </a:p>
        </p:txBody>
      </p:sp>
      <p:sp>
        <p:nvSpPr>
          <p:cNvPr id="2" name="TextBox 1">
            <a:extLst>
              <a:ext uri="{FF2B5EF4-FFF2-40B4-BE49-F238E27FC236}">
                <a16:creationId xmlns:a16="http://schemas.microsoft.com/office/drawing/2014/main" id="{CE69E0A1-B31E-4CED-95FF-74FF6CB53993}"/>
              </a:ext>
            </a:extLst>
          </p:cNvPr>
          <p:cNvSpPr txBox="1"/>
          <p:nvPr/>
        </p:nvSpPr>
        <p:spPr>
          <a:xfrm>
            <a:off x="6520721" y="1798820"/>
            <a:ext cx="1918741" cy="3370153"/>
          </a:xfrm>
          <a:prstGeom prst="rect">
            <a:avLst/>
          </a:prstGeom>
          <a:noFill/>
        </p:spPr>
        <p:txBody>
          <a:bodyPr wrap="square" rtlCol="0">
            <a:spAutoFit/>
          </a:bodyPr>
          <a:lstStyle/>
          <a:p>
            <a:pPr>
              <a:spcBef>
                <a:spcPts val="600"/>
              </a:spcBef>
              <a:spcAft>
                <a:spcPts val="600"/>
              </a:spcAft>
            </a:pPr>
            <a:r>
              <a:rPr lang="en-IE" sz="2800" dirty="0">
                <a:latin typeface="Univers" panose="020B0503020202020204" pitchFamily="34" charset="0"/>
              </a:rPr>
              <a:t>+1°C</a:t>
            </a:r>
          </a:p>
          <a:p>
            <a:pPr>
              <a:spcBef>
                <a:spcPts val="600"/>
              </a:spcBef>
              <a:spcAft>
                <a:spcPts val="600"/>
              </a:spcAft>
            </a:pPr>
            <a:r>
              <a:rPr lang="en-IE" sz="2800" dirty="0">
                <a:latin typeface="Univers" panose="020B0503020202020204" pitchFamily="34" charset="0"/>
              </a:rPr>
              <a:t>+2°C</a:t>
            </a:r>
          </a:p>
          <a:p>
            <a:pPr>
              <a:spcBef>
                <a:spcPts val="600"/>
              </a:spcBef>
              <a:spcAft>
                <a:spcPts val="600"/>
              </a:spcAft>
            </a:pPr>
            <a:r>
              <a:rPr lang="en-IE" sz="2800" dirty="0">
                <a:latin typeface="Univers" panose="020B0503020202020204" pitchFamily="34" charset="0"/>
              </a:rPr>
              <a:t>+3°C</a:t>
            </a:r>
          </a:p>
          <a:p>
            <a:pPr>
              <a:spcBef>
                <a:spcPts val="600"/>
              </a:spcBef>
              <a:spcAft>
                <a:spcPts val="600"/>
              </a:spcAft>
            </a:pPr>
            <a:r>
              <a:rPr lang="en-IE" sz="2800" dirty="0">
                <a:latin typeface="Univers" panose="020B0503020202020204" pitchFamily="34" charset="0"/>
              </a:rPr>
              <a:t>+4°C</a:t>
            </a:r>
          </a:p>
          <a:p>
            <a:pPr>
              <a:spcBef>
                <a:spcPts val="600"/>
              </a:spcBef>
              <a:spcAft>
                <a:spcPts val="600"/>
              </a:spcAft>
            </a:pPr>
            <a:r>
              <a:rPr lang="en-IE" sz="2800" dirty="0">
                <a:latin typeface="Univers" panose="020B0503020202020204" pitchFamily="34" charset="0"/>
              </a:rPr>
              <a:t>-5°C</a:t>
            </a:r>
          </a:p>
          <a:p>
            <a:endParaRPr lang="en-IE" sz="2800" dirty="0">
              <a:latin typeface="Univers" panose="020B0503020202020204" pitchFamily="34" charset="0"/>
            </a:endParaRPr>
          </a:p>
        </p:txBody>
      </p:sp>
    </p:spTree>
    <p:extLst>
      <p:ext uri="{BB962C8B-B14F-4D97-AF65-F5344CB8AC3E}">
        <p14:creationId xmlns:p14="http://schemas.microsoft.com/office/powerpoint/2010/main" val="20180088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device&#10;&#10;Description automatically generated">
            <a:extLst>
              <a:ext uri="{FF2B5EF4-FFF2-40B4-BE49-F238E27FC236}">
                <a16:creationId xmlns:a16="http://schemas.microsoft.com/office/drawing/2014/main" id="{F1C7D1BE-B672-455F-B2FA-902BA466F770}"/>
              </a:ext>
            </a:extLst>
          </p:cNvPr>
          <p:cNvPicPr>
            <a:picLocks noChangeAspect="1"/>
          </p:cNvPicPr>
          <p:nvPr/>
        </p:nvPicPr>
        <p:blipFill>
          <a:blip r:embed="rId3"/>
          <a:stretch>
            <a:fillRect/>
          </a:stretch>
        </p:blipFill>
        <p:spPr>
          <a:xfrm>
            <a:off x="2905728" y="1"/>
            <a:ext cx="6858001" cy="5143500"/>
          </a:xfrm>
          <a:prstGeom prst="rect">
            <a:avLst/>
          </a:prstGeom>
        </p:spPr>
      </p:pic>
    </p:spTree>
    <p:extLst>
      <p:ext uri="{BB962C8B-B14F-4D97-AF65-F5344CB8AC3E}">
        <p14:creationId xmlns:p14="http://schemas.microsoft.com/office/powerpoint/2010/main" val="6720994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Image result for biofabrication bricks">
            <a:extLst>
              <a:ext uri="{FF2B5EF4-FFF2-40B4-BE49-F238E27FC236}">
                <a16:creationId xmlns:a16="http://schemas.microsoft.com/office/drawing/2014/main" id="{DB89EA53-ACF8-4BD7-A09F-A98729476B4A}"/>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755" y="2134173"/>
            <a:ext cx="5488611" cy="300158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34D03F16-BBAA-4226-92CB-5B86B0ECEE2A}"/>
              </a:ext>
            </a:extLst>
          </p:cNvPr>
          <p:cNvPicPr>
            <a:picLocks noChangeAspect="1"/>
          </p:cNvPicPr>
          <p:nvPr/>
        </p:nvPicPr>
        <p:blipFill>
          <a:blip r:embed="rId4"/>
          <a:stretch>
            <a:fillRect/>
          </a:stretch>
        </p:blipFill>
        <p:spPr>
          <a:xfrm>
            <a:off x="11751" y="2134173"/>
            <a:ext cx="2247900" cy="2990850"/>
          </a:xfrm>
          <a:prstGeom prst="rect">
            <a:avLst/>
          </a:prstGeom>
        </p:spPr>
      </p:pic>
      <p:pic>
        <p:nvPicPr>
          <p:cNvPr id="5" name="Picture 4">
            <a:extLst>
              <a:ext uri="{FF2B5EF4-FFF2-40B4-BE49-F238E27FC236}">
                <a16:creationId xmlns:a16="http://schemas.microsoft.com/office/drawing/2014/main" id="{1303E013-76B8-414B-AA03-073CB8F22CD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760" y="-2492"/>
            <a:ext cx="2354221" cy="2354221"/>
          </a:xfrm>
          <a:prstGeom prst="rect">
            <a:avLst/>
          </a:prstGeom>
        </p:spPr>
      </p:pic>
      <p:sp>
        <p:nvSpPr>
          <p:cNvPr id="2" name="Rectangle 1">
            <a:extLst>
              <a:ext uri="{FF2B5EF4-FFF2-40B4-BE49-F238E27FC236}">
                <a16:creationId xmlns:a16="http://schemas.microsoft.com/office/drawing/2014/main" id="{4B1E5BC3-67DA-44DB-B73A-0F2089091F4B}"/>
              </a:ext>
            </a:extLst>
          </p:cNvPr>
          <p:cNvSpPr/>
          <p:nvPr/>
        </p:nvSpPr>
        <p:spPr>
          <a:xfrm>
            <a:off x="-11741" y="2011989"/>
            <a:ext cx="2203360" cy="523220"/>
          </a:xfrm>
          <a:prstGeom prst="rect">
            <a:avLst/>
          </a:prstGeom>
          <a:solidFill>
            <a:srgbClr val="00B0F0"/>
          </a:solidFill>
        </p:spPr>
        <p:txBody>
          <a:bodyPr wrap="square">
            <a:spAutoFit/>
          </a:bodyPr>
          <a:lstStyle/>
          <a:p>
            <a:r>
              <a:rPr lang="en-US" sz="2800" b="1" kern="1200">
                <a:solidFill>
                  <a:schemeClr val="tx1"/>
                </a:solidFill>
                <a:latin typeface="Univers" panose="020B0503020202020204" pitchFamily="34" charset="0"/>
              </a:rPr>
              <a:t>SOLUTION:</a:t>
            </a:r>
            <a:endParaRPr lang="en-IE" sz="2800">
              <a:solidFill>
                <a:schemeClr val="tx1"/>
              </a:solidFill>
              <a:latin typeface="Univers" panose="020B0503020202020204" pitchFamily="34" charset="0"/>
            </a:endParaRPr>
          </a:p>
        </p:txBody>
      </p:sp>
      <p:pic>
        <p:nvPicPr>
          <p:cNvPr id="1026" name="Picture 2" descr="Image result for Bacteria">
            <a:extLst>
              <a:ext uri="{FF2B5EF4-FFF2-40B4-BE49-F238E27FC236}">
                <a16:creationId xmlns:a16="http://schemas.microsoft.com/office/drawing/2014/main" id="{042E7960-A4C9-4D32-9DD2-25C61DEE2826}"/>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792297" y="-2502"/>
            <a:ext cx="2351704" cy="235170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4FF26598-C901-470B-956F-CE6FE638B320}"/>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b="-1409"/>
          <a:stretch/>
        </p:blipFill>
        <p:spPr bwMode="auto">
          <a:xfrm>
            <a:off x="4456021" y="12"/>
            <a:ext cx="2458456" cy="235170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AB77A368-DB26-4C69-AD6C-01B5813BD512}"/>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2232049" y="3"/>
            <a:ext cx="2351707" cy="2351707"/>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D3B2F55B-D0E3-410E-B47F-C752926E2A8F}"/>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5479292" y="2351703"/>
            <a:ext cx="3664714" cy="28426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7120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A World of Solutions">
            <a:hlinkClick r:id="" action="ppaction://media"/>
            <a:extLst>
              <a:ext uri="{FF2B5EF4-FFF2-40B4-BE49-F238E27FC236}">
                <a16:creationId xmlns:a16="http://schemas.microsoft.com/office/drawing/2014/main" id="{4B961CE5-844F-4312-B0BD-D0D18BA37473}"/>
              </a:ext>
            </a:extLst>
          </p:cNvPr>
          <p:cNvPicPr>
            <a:picLocks noRot="1" noChangeAspect="1"/>
          </p:cNvPicPr>
          <p:nvPr>
            <a:videoFile r:link="rId1"/>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5870875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CF4D4AC-06B3-4A93-AE4F-8BFA5D9710DD}"/>
              </a:ext>
            </a:extLst>
          </p:cNvPr>
          <p:cNvSpPr/>
          <p:nvPr/>
        </p:nvSpPr>
        <p:spPr>
          <a:xfrm>
            <a:off x="4457224" y="2417877"/>
            <a:ext cx="229550" cy="307777"/>
          </a:xfrm>
          <a:prstGeom prst="rect">
            <a:avLst/>
          </a:prstGeom>
        </p:spPr>
        <p:txBody>
          <a:bodyPr wrap="none">
            <a:spAutoFit/>
          </a:bodyPr>
          <a:lstStyle/>
          <a:p>
            <a:r>
              <a:rPr lang="en-IE">
                <a:latin typeface="Times New Roman" panose="02020603050405020304" pitchFamily="18" charset="0"/>
              </a:rPr>
              <a:t> </a:t>
            </a:r>
            <a:endParaRPr lang="en-IE"/>
          </a:p>
        </p:txBody>
      </p:sp>
      <p:pic>
        <p:nvPicPr>
          <p:cNvPr id="1026" name="Picture 2">
            <a:extLst>
              <a:ext uri="{FF2B5EF4-FFF2-40B4-BE49-F238E27FC236}">
                <a16:creationId xmlns:a16="http://schemas.microsoft.com/office/drawing/2014/main" id="{C2870145-6B8C-4803-9949-3664FEA0FF2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69596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A close up of a logo&#10;&#10;Description automatically generated">
            <a:extLst>
              <a:ext uri="{FF2B5EF4-FFF2-40B4-BE49-F238E27FC236}">
                <a16:creationId xmlns:a16="http://schemas.microsoft.com/office/drawing/2014/main" id="{944BC1FB-F30D-4C4F-AEC6-8ABE2778742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955575" y="3331029"/>
            <a:ext cx="2188430" cy="1538968"/>
          </a:xfrm>
          <a:prstGeom prst="rect">
            <a:avLst/>
          </a:prstGeom>
        </p:spPr>
      </p:pic>
    </p:spTree>
    <p:extLst>
      <p:ext uri="{BB962C8B-B14F-4D97-AF65-F5344CB8AC3E}">
        <p14:creationId xmlns:p14="http://schemas.microsoft.com/office/powerpoint/2010/main" val="35021698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57"/>
        <p:cNvGrpSpPr/>
        <p:nvPr/>
      </p:nvGrpSpPr>
      <p:grpSpPr>
        <a:xfrm>
          <a:off x="0" y="0"/>
          <a:ext cx="0" cy="0"/>
          <a:chOff x="0" y="0"/>
          <a:chExt cx="0" cy="0"/>
        </a:xfrm>
      </p:grpSpPr>
      <p:pic>
        <p:nvPicPr>
          <p:cNvPr id="3" name="Picture 2">
            <a:extLst>
              <a:ext uri="{FF2B5EF4-FFF2-40B4-BE49-F238E27FC236}">
                <a16:creationId xmlns:a16="http://schemas.microsoft.com/office/drawing/2014/main" id="{B576ABD5-8DF0-4155-A6D1-D61772A90E23}"/>
              </a:ext>
            </a:extLst>
          </p:cNvPr>
          <p:cNvPicPr>
            <a:picLocks noChangeAspect="1"/>
          </p:cNvPicPr>
          <p:nvPr/>
        </p:nvPicPr>
        <p:blipFill rotWithShape="1">
          <a:blip r:embed="rId3"/>
          <a:srcRect b="3017"/>
          <a:stretch/>
        </p:blipFill>
        <p:spPr>
          <a:xfrm>
            <a:off x="20" y="10"/>
            <a:ext cx="9143980" cy="5143490"/>
          </a:xfrm>
          <a:prstGeom prst="rect">
            <a:avLst/>
          </a:prstGeom>
        </p:spPr>
      </p:pic>
      <p:pic>
        <p:nvPicPr>
          <p:cNvPr id="7" name="Picture 6">
            <a:extLst>
              <a:ext uri="{FF2B5EF4-FFF2-40B4-BE49-F238E27FC236}">
                <a16:creationId xmlns:a16="http://schemas.microsoft.com/office/drawing/2014/main" id="{83A5D1DD-AAC5-474F-85D2-F7401DA1EC14}"/>
              </a:ext>
            </a:extLst>
          </p:cNvPr>
          <p:cNvPicPr>
            <a:picLocks noChangeAspect="1"/>
          </p:cNvPicPr>
          <p:nvPr/>
        </p:nvPicPr>
        <p:blipFill>
          <a:blip r:embed="rId4"/>
          <a:stretch>
            <a:fillRect/>
          </a:stretch>
        </p:blipFill>
        <p:spPr>
          <a:xfrm>
            <a:off x="4634325" y="187036"/>
            <a:ext cx="4350327" cy="4350327"/>
          </a:xfrm>
          <a:prstGeom prst="rect">
            <a:avLst/>
          </a:prstGeom>
        </p:spPr>
      </p:pic>
      <p:pic>
        <p:nvPicPr>
          <p:cNvPr id="5" name="Picture 4">
            <a:extLst>
              <a:ext uri="{FF2B5EF4-FFF2-40B4-BE49-F238E27FC236}">
                <a16:creationId xmlns:a16="http://schemas.microsoft.com/office/drawing/2014/main" id="{7CADCADD-E8C5-43CE-B9BC-86337E1DC83D}"/>
              </a:ext>
            </a:extLst>
          </p:cNvPr>
          <p:cNvPicPr>
            <a:picLocks noChangeAspect="1"/>
          </p:cNvPicPr>
          <p:nvPr/>
        </p:nvPicPr>
        <p:blipFill>
          <a:blip r:embed="rId5"/>
          <a:stretch>
            <a:fillRect/>
          </a:stretch>
        </p:blipFill>
        <p:spPr>
          <a:xfrm>
            <a:off x="215562" y="4641274"/>
            <a:ext cx="1895901" cy="407568"/>
          </a:xfrm>
          <a:prstGeom prst="rect">
            <a:avLst/>
          </a:prstGeom>
        </p:spPr>
      </p:pic>
      <p:sp>
        <p:nvSpPr>
          <p:cNvPr id="18" name="Rectangle 17">
            <a:extLst>
              <a:ext uri="{FF2B5EF4-FFF2-40B4-BE49-F238E27FC236}">
                <a16:creationId xmlns:a16="http://schemas.microsoft.com/office/drawing/2014/main" id="{C49A3725-9DEB-4B72-98F8-F836B96BDBCF}"/>
              </a:ext>
            </a:extLst>
          </p:cNvPr>
          <p:cNvSpPr/>
          <p:nvPr/>
        </p:nvSpPr>
        <p:spPr>
          <a:xfrm>
            <a:off x="5472230" y="1925419"/>
            <a:ext cx="2674515" cy="646331"/>
          </a:xfrm>
          <a:prstGeom prst="rect">
            <a:avLst/>
          </a:prstGeom>
          <a:noFill/>
          <a:effectLst>
            <a:outerShdw blurRad="50800" dist="50800" dir="5400000" algn="ctr" rotWithShape="0">
              <a:srgbClr val="00B0F0"/>
            </a:outerShdw>
          </a:effectLst>
        </p:spPr>
        <p:txBody>
          <a:bodyPr wrap="none" lIns="91440" tIns="45720" rIns="91440" bIns="45720">
            <a:spAutoFit/>
          </a:bodyPr>
          <a:lstStyle/>
          <a:p>
            <a:pPr algn="ctr"/>
            <a:r>
              <a:rPr lang="en-IE" sz="3600" dirty="0">
                <a:ln w="0"/>
                <a:solidFill>
                  <a:srgbClr val="FFFFFF"/>
                </a:solidFill>
                <a:effectLst>
                  <a:outerShdw blurRad="38100" dist="19050" dir="2700000" algn="tl" rotWithShape="0">
                    <a:schemeClr val="bg1">
                      <a:alpha val="40000"/>
                    </a:schemeClr>
                  </a:outerShdw>
                </a:effectLst>
              </a:rPr>
              <a:t>Sustainability</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2" descr="Image result for year">
            <a:extLst>
              <a:ext uri="{FF2B5EF4-FFF2-40B4-BE49-F238E27FC236}">
                <a16:creationId xmlns:a16="http://schemas.microsoft.com/office/drawing/2014/main" id="{C69F5BE8-61E6-4FCA-B077-65C961157A23}"/>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r="1" b="22718"/>
          <a:stretch/>
        </p:blipFill>
        <p:spPr bwMode="auto">
          <a:xfrm>
            <a:off x="3370077" y="182"/>
            <a:ext cx="5773923" cy="2510029"/>
          </a:xfrm>
          <a:custGeom>
            <a:avLst/>
            <a:gdLst/>
            <a:ahLst/>
            <a:cxnLst/>
            <a:rect l="l" t="t" r="r" b="b"/>
            <a:pathLst>
              <a:path w="7698564" h="3346705">
                <a:moveTo>
                  <a:pt x="1549963" y="0"/>
                </a:moveTo>
                <a:lnTo>
                  <a:pt x="1555540" y="0"/>
                </a:lnTo>
                <a:lnTo>
                  <a:pt x="2621768" y="0"/>
                </a:lnTo>
                <a:lnTo>
                  <a:pt x="6451640" y="0"/>
                </a:lnTo>
                <a:lnTo>
                  <a:pt x="6451640" y="479"/>
                </a:lnTo>
                <a:lnTo>
                  <a:pt x="7698564" y="479"/>
                </a:lnTo>
                <a:lnTo>
                  <a:pt x="7698564" y="3346705"/>
                </a:lnTo>
                <a:lnTo>
                  <a:pt x="0" y="3346705"/>
                </a:lnTo>
                <a:close/>
              </a:path>
            </a:pathLst>
          </a:custGeom>
          <a:noFill/>
          <a:extLst>
            <a:ext uri="{909E8E84-426E-40DD-AFC4-6F175D3DCCD1}">
              <a14:hiddenFill xmlns:a14="http://schemas.microsoft.com/office/drawing/2010/main">
                <a:solidFill>
                  <a:srgbClr val="FFFFFF"/>
                </a:solidFill>
              </a14:hiddenFill>
            </a:ext>
          </a:extLst>
        </p:spPr>
      </p:pic>
      <p:pic>
        <p:nvPicPr>
          <p:cNvPr id="4106" name="Picture 10" descr="Image result for mobile phone store">
            <a:extLst>
              <a:ext uri="{FF2B5EF4-FFF2-40B4-BE49-F238E27FC236}">
                <a16:creationId xmlns:a16="http://schemas.microsoft.com/office/drawing/2014/main" id="{6A5558F2-D3ED-4F3B-B5CC-23CD76337E3C}"/>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t="28914" r="1" b="18257"/>
          <a:stretch/>
        </p:blipFill>
        <p:spPr bwMode="auto">
          <a:xfrm>
            <a:off x="20" y="10"/>
            <a:ext cx="4394827" cy="2510018"/>
          </a:xfrm>
          <a:custGeom>
            <a:avLst/>
            <a:gdLst/>
            <a:ahLst/>
            <a:cxnLst/>
            <a:rect l="l" t="t" r="r" b="b"/>
            <a:pathLst>
              <a:path w="5859797" h="3346705">
                <a:moveTo>
                  <a:pt x="0" y="0"/>
                </a:moveTo>
                <a:lnTo>
                  <a:pt x="5859797" y="0"/>
                </a:lnTo>
                <a:lnTo>
                  <a:pt x="4309834" y="3346705"/>
                </a:lnTo>
                <a:lnTo>
                  <a:pt x="4304257" y="3346705"/>
                </a:lnTo>
                <a:lnTo>
                  <a:pt x="3238029" y="3346705"/>
                </a:lnTo>
                <a:lnTo>
                  <a:pt x="0" y="3346705"/>
                </a:lnTo>
                <a:close/>
              </a:path>
            </a:pathLst>
          </a:custGeom>
          <a:noFill/>
          <a:extLst>
            <a:ext uri="{909E8E84-426E-40DD-AFC4-6F175D3DCCD1}">
              <a14:hiddenFill xmlns:a14="http://schemas.microsoft.com/office/drawing/2010/main">
                <a:solidFill>
                  <a:srgbClr val="FFFFFF"/>
                </a:solidFill>
              </a14:hiddenFill>
            </a:ext>
          </a:extLst>
        </p:spPr>
      </p:pic>
      <p:pic>
        <p:nvPicPr>
          <p:cNvPr id="4104" name="Picture 8" descr="Image result for clothes warehouses">
            <a:extLst>
              <a:ext uri="{FF2B5EF4-FFF2-40B4-BE49-F238E27FC236}">
                <a16:creationId xmlns:a16="http://schemas.microsoft.com/office/drawing/2014/main" id="{CEFDDF75-8D39-495B-B731-3ED5BEF1E8A3}"/>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t="42606" r="2" b="3545"/>
          <a:stretch/>
        </p:blipFill>
        <p:spPr bwMode="auto">
          <a:xfrm>
            <a:off x="4762566" y="2633471"/>
            <a:ext cx="4381434" cy="2510029"/>
          </a:xfrm>
          <a:custGeom>
            <a:avLst/>
            <a:gdLst/>
            <a:ahLst/>
            <a:cxnLst/>
            <a:rect l="l" t="t" r="r" b="b"/>
            <a:pathLst>
              <a:path w="5841911" h="3346705">
                <a:moveTo>
                  <a:pt x="1549963" y="0"/>
                </a:moveTo>
                <a:lnTo>
                  <a:pt x="1555540" y="0"/>
                </a:lnTo>
                <a:lnTo>
                  <a:pt x="2621768" y="0"/>
                </a:lnTo>
                <a:lnTo>
                  <a:pt x="5841911" y="0"/>
                </a:lnTo>
                <a:lnTo>
                  <a:pt x="5841911" y="3346705"/>
                </a:lnTo>
                <a:lnTo>
                  <a:pt x="0" y="3346705"/>
                </a:lnTo>
                <a:close/>
              </a:path>
            </a:pathLst>
          </a:custGeom>
          <a:noFill/>
          <a:extLst>
            <a:ext uri="{909E8E84-426E-40DD-AFC4-6F175D3DCCD1}">
              <a14:hiddenFill xmlns:a14="http://schemas.microsoft.com/office/drawing/2010/main">
                <a:solidFill>
                  <a:srgbClr val="FFFFFF"/>
                </a:solidFill>
              </a14:hiddenFill>
            </a:ext>
          </a:extLst>
        </p:spPr>
      </p:pic>
      <p:pic>
        <p:nvPicPr>
          <p:cNvPr id="4098" name="Picture 2" descr="Image result for over consumption">
            <a:extLst>
              <a:ext uri="{FF2B5EF4-FFF2-40B4-BE49-F238E27FC236}">
                <a16:creationId xmlns:a16="http://schemas.microsoft.com/office/drawing/2014/main" id="{AA5CC6D0-6E45-4139-9DA5-58C303415D41}"/>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t="975" r="2" b="21743"/>
          <a:stretch/>
        </p:blipFill>
        <p:spPr bwMode="auto">
          <a:xfrm>
            <a:off x="20" y="2633471"/>
            <a:ext cx="5773903" cy="2510029"/>
          </a:xfrm>
          <a:custGeom>
            <a:avLst/>
            <a:gdLst/>
            <a:ahLst/>
            <a:cxnLst/>
            <a:rect l="l" t="t" r="r" b="b"/>
            <a:pathLst>
              <a:path w="7698564" h="3346705">
                <a:moveTo>
                  <a:pt x="0" y="0"/>
                </a:moveTo>
                <a:lnTo>
                  <a:pt x="7698564" y="0"/>
                </a:lnTo>
                <a:lnTo>
                  <a:pt x="6148601" y="3346705"/>
                </a:lnTo>
                <a:lnTo>
                  <a:pt x="6143024" y="3346705"/>
                </a:lnTo>
                <a:lnTo>
                  <a:pt x="5076796" y="3346705"/>
                </a:lnTo>
                <a:lnTo>
                  <a:pt x="1246924" y="3346705"/>
                </a:lnTo>
                <a:lnTo>
                  <a:pt x="1246924" y="3346226"/>
                </a:lnTo>
                <a:lnTo>
                  <a:pt x="0" y="3346226"/>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42167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en-GB"/>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272004"/>
            <a:ext cx="4885375" cy="7356799"/>
          </a:xfrm>
          <a:prstGeom prst="rect">
            <a:avLst/>
          </a:prstGeom>
        </p:spPr>
      </p:pic>
      <p:pic>
        <p:nvPicPr>
          <p:cNvPr id="6" name="Picture 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12669953">
            <a:off x="-504512" y="-1138321"/>
            <a:ext cx="6177773" cy="6512852"/>
          </a:xfrm>
          <a:prstGeom prst="rect">
            <a:avLst/>
          </a:prstGeom>
        </p:spPr>
      </p:pic>
      <p:pic>
        <p:nvPicPr>
          <p:cNvPr id="4" name="Content Placeholder 3"/>
          <p:cNvPicPr>
            <a:picLocks noGrp="1" noChangeAspect="1"/>
          </p:cNvPicPr>
          <p:nvPr>
            <p:ph idx="1"/>
          </p:nvPr>
        </p:nvPicPr>
        <p:blipFill rotWithShape="1">
          <a:blip r:embed="rId5" cstate="screen">
            <a:extLst>
              <a:ext uri="{28A0092B-C50C-407E-A947-70E740481C1C}">
                <a14:useLocalDpi xmlns:a14="http://schemas.microsoft.com/office/drawing/2010/main"/>
              </a:ext>
            </a:extLst>
          </a:blip>
          <a:srcRect l="5615" r="12198"/>
          <a:stretch/>
        </p:blipFill>
        <p:spPr>
          <a:xfrm>
            <a:off x="4885385" y="6"/>
            <a:ext cx="4258625" cy="5193098"/>
          </a:xfrm>
        </p:spPr>
      </p:pic>
    </p:spTree>
    <p:extLst>
      <p:ext uri="{BB962C8B-B14F-4D97-AF65-F5344CB8AC3E}">
        <p14:creationId xmlns:p14="http://schemas.microsoft.com/office/powerpoint/2010/main" val="4709694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person, indoor, sitting, person&#10;&#10;Description automatically generated">
            <a:extLst>
              <a:ext uri="{FF2B5EF4-FFF2-40B4-BE49-F238E27FC236}">
                <a16:creationId xmlns:a16="http://schemas.microsoft.com/office/drawing/2014/main" id="{E342D614-087C-438D-ABE2-063FE31133A3}"/>
              </a:ext>
            </a:extLst>
          </p:cNvPr>
          <p:cNvPicPr>
            <a:picLocks noChangeAspect="1"/>
          </p:cNvPicPr>
          <p:nvPr/>
        </p:nvPicPr>
        <p:blipFill rotWithShape="1">
          <a:blip r:embed="rId3"/>
          <a:srcRect t="7395" b="8351"/>
          <a:stretch/>
        </p:blipFill>
        <p:spPr>
          <a:xfrm>
            <a:off x="20" y="961"/>
            <a:ext cx="9143980" cy="5142539"/>
          </a:xfrm>
          <a:prstGeom prst="rect">
            <a:avLst/>
          </a:prstGeom>
        </p:spPr>
      </p:pic>
    </p:spTree>
    <p:extLst>
      <p:ext uri="{BB962C8B-B14F-4D97-AF65-F5344CB8AC3E}">
        <p14:creationId xmlns:p14="http://schemas.microsoft.com/office/powerpoint/2010/main" val="26554528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Cobalt mining for phones: How you could be holding a product of child labour">
            <a:hlinkClick r:id="" action="ppaction://media"/>
            <a:extLst>
              <a:ext uri="{FF2B5EF4-FFF2-40B4-BE49-F238E27FC236}">
                <a16:creationId xmlns:a16="http://schemas.microsoft.com/office/drawing/2014/main" id="{F6186CE0-E038-47A8-AE10-8F47332BA05B}"/>
              </a:ext>
            </a:extLst>
          </p:cNvPr>
          <p:cNvPicPr>
            <a:picLocks noRot="1" noChangeAspect="1"/>
          </p:cNvPicPr>
          <p:nvPr>
            <a:videoFile r:link="rId1"/>
          </p:nvPr>
        </p:nvPicPr>
        <p:blipFill>
          <a:blip r:embed="rId4"/>
          <a:stretch>
            <a:fillRect/>
          </a:stretch>
        </p:blipFill>
        <p:spPr>
          <a:xfrm>
            <a:off x="0" y="-90534"/>
            <a:ext cx="9144000" cy="5143500"/>
          </a:xfrm>
          <a:prstGeom prst="rect">
            <a:avLst/>
          </a:prstGeom>
        </p:spPr>
      </p:pic>
    </p:spTree>
    <p:extLst>
      <p:ext uri="{BB962C8B-B14F-4D97-AF65-F5344CB8AC3E}">
        <p14:creationId xmlns:p14="http://schemas.microsoft.com/office/powerpoint/2010/main" val="14736074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D9D7553-6422-4FD2-B4D8-0E3022A34865}"/>
              </a:ext>
            </a:extLst>
          </p:cNvPr>
          <p:cNvSpPr txBox="1"/>
          <p:nvPr/>
        </p:nvSpPr>
        <p:spPr>
          <a:xfrm>
            <a:off x="353567" y="617369"/>
            <a:ext cx="1277471" cy="523220"/>
          </a:xfrm>
          <a:prstGeom prst="rect">
            <a:avLst/>
          </a:prstGeom>
          <a:noFill/>
        </p:spPr>
        <p:txBody>
          <a:bodyPr wrap="square" rtlCol="0">
            <a:spAutoFit/>
          </a:bodyPr>
          <a:lstStyle/>
          <a:p>
            <a:r>
              <a:rPr lang="en-IE" sz="2800" dirty="0">
                <a:solidFill>
                  <a:schemeClr val="tx2"/>
                </a:solidFill>
              </a:rPr>
              <a:t>Needs</a:t>
            </a:r>
            <a:endParaRPr lang="en-IE" dirty="0">
              <a:solidFill>
                <a:schemeClr val="tx2"/>
              </a:solidFill>
            </a:endParaRPr>
          </a:p>
        </p:txBody>
      </p:sp>
      <p:sp>
        <p:nvSpPr>
          <p:cNvPr id="6" name="TextBox 5">
            <a:extLst>
              <a:ext uri="{FF2B5EF4-FFF2-40B4-BE49-F238E27FC236}">
                <a16:creationId xmlns:a16="http://schemas.microsoft.com/office/drawing/2014/main" id="{8B879756-BEE2-4221-AAAE-B7500326A56A}"/>
              </a:ext>
            </a:extLst>
          </p:cNvPr>
          <p:cNvSpPr txBox="1"/>
          <p:nvPr/>
        </p:nvSpPr>
        <p:spPr>
          <a:xfrm>
            <a:off x="6014061" y="617369"/>
            <a:ext cx="1721223" cy="523220"/>
          </a:xfrm>
          <a:prstGeom prst="rect">
            <a:avLst/>
          </a:prstGeom>
          <a:noFill/>
        </p:spPr>
        <p:txBody>
          <a:bodyPr wrap="square" rtlCol="0">
            <a:spAutoFit/>
          </a:bodyPr>
          <a:lstStyle/>
          <a:p>
            <a:r>
              <a:rPr lang="en-IE" sz="2800" dirty="0">
                <a:solidFill>
                  <a:schemeClr val="tx2"/>
                </a:solidFill>
              </a:rPr>
              <a:t>Wants</a:t>
            </a:r>
          </a:p>
        </p:txBody>
      </p:sp>
      <p:sp>
        <p:nvSpPr>
          <p:cNvPr id="7" name="TextBox 6">
            <a:extLst>
              <a:ext uri="{FF2B5EF4-FFF2-40B4-BE49-F238E27FC236}">
                <a16:creationId xmlns:a16="http://schemas.microsoft.com/office/drawing/2014/main" id="{5D2DE370-2D3A-4584-969D-66BEFECF1E22}"/>
              </a:ext>
            </a:extLst>
          </p:cNvPr>
          <p:cNvSpPr txBox="1"/>
          <p:nvPr/>
        </p:nvSpPr>
        <p:spPr>
          <a:xfrm>
            <a:off x="3205061" y="171093"/>
            <a:ext cx="3200400" cy="4801314"/>
          </a:xfrm>
          <a:prstGeom prst="rect">
            <a:avLst/>
          </a:prstGeom>
          <a:noFill/>
        </p:spPr>
        <p:txBody>
          <a:bodyPr wrap="square" rtlCol="0">
            <a:spAutoFit/>
          </a:bodyPr>
          <a:lstStyle/>
          <a:p>
            <a:pPr marL="285750" indent="-285750">
              <a:buFont typeface="Arial" panose="020B0604020202020204" pitchFamily="34" charset="0"/>
              <a:buChar char="•"/>
            </a:pPr>
            <a:r>
              <a:rPr lang="en-IE" dirty="0"/>
              <a:t>Technology</a:t>
            </a:r>
          </a:p>
          <a:p>
            <a:pPr marL="285750" indent="-285750">
              <a:buFont typeface="Arial" panose="020B0604020202020204" pitchFamily="34" charset="0"/>
              <a:buChar char="•"/>
            </a:pPr>
            <a:r>
              <a:rPr lang="en-IE" dirty="0"/>
              <a:t>Transport</a:t>
            </a:r>
          </a:p>
          <a:p>
            <a:pPr marL="285750" indent="-285750">
              <a:buFont typeface="Arial" panose="020B0604020202020204" pitchFamily="34" charset="0"/>
              <a:buChar char="•"/>
            </a:pPr>
            <a:r>
              <a:rPr lang="en-IE" dirty="0"/>
              <a:t>Clothes /shoes</a:t>
            </a:r>
          </a:p>
          <a:p>
            <a:pPr marL="285750" indent="-285750">
              <a:buFont typeface="Arial" panose="020B0604020202020204" pitchFamily="34" charset="0"/>
              <a:buChar char="•"/>
            </a:pPr>
            <a:r>
              <a:rPr lang="en-IE" dirty="0"/>
              <a:t>Hygiene products </a:t>
            </a:r>
          </a:p>
          <a:p>
            <a:pPr marL="285750" indent="-285750">
              <a:buFont typeface="Arial" panose="020B0604020202020204" pitchFamily="34" charset="0"/>
              <a:buChar char="•"/>
            </a:pPr>
            <a:r>
              <a:rPr lang="en-IE" dirty="0"/>
              <a:t>Food</a:t>
            </a:r>
          </a:p>
          <a:p>
            <a:pPr marL="285750" indent="-285750">
              <a:buFont typeface="Arial" panose="020B0604020202020204" pitchFamily="34" charset="0"/>
              <a:buChar char="•"/>
            </a:pPr>
            <a:r>
              <a:rPr lang="en-IE" dirty="0"/>
              <a:t>Water</a:t>
            </a:r>
          </a:p>
          <a:p>
            <a:pPr marL="285750" indent="-285750">
              <a:buFont typeface="Arial" panose="020B0604020202020204" pitchFamily="34" charset="0"/>
              <a:buChar char="•"/>
            </a:pPr>
            <a:r>
              <a:rPr lang="en-IE" dirty="0"/>
              <a:t>Phone</a:t>
            </a:r>
          </a:p>
          <a:p>
            <a:pPr marL="285750" indent="-285750">
              <a:buFont typeface="Arial" panose="020B0604020202020204" pitchFamily="34" charset="0"/>
              <a:buChar char="•"/>
            </a:pPr>
            <a:r>
              <a:rPr lang="en-IE" dirty="0"/>
              <a:t>Computer</a:t>
            </a:r>
            <a:r>
              <a:rPr lang="en-GB" dirty="0"/>
              <a:t> </a:t>
            </a:r>
          </a:p>
          <a:p>
            <a:pPr marL="285750" indent="-285750">
              <a:buFont typeface="Arial" panose="020B0604020202020204" pitchFamily="34" charset="0"/>
              <a:buChar char="•"/>
            </a:pPr>
            <a:r>
              <a:rPr lang="en-GB" dirty="0"/>
              <a:t>Fashion purchases </a:t>
            </a:r>
          </a:p>
          <a:p>
            <a:pPr marL="285750" indent="-285750">
              <a:buFont typeface="Arial" panose="020B0604020202020204" pitchFamily="34" charset="0"/>
              <a:buChar char="•"/>
            </a:pPr>
            <a:r>
              <a:rPr lang="en-GB" dirty="0"/>
              <a:t>Take away, crisps, sweets,</a:t>
            </a:r>
          </a:p>
          <a:p>
            <a:pPr marL="285750" indent="-285750">
              <a:buFont typeface="Arial" panose="020B0604020202020204" pitchFamily="34" charset="0"/>
              <a:buChar char="•"/>
            </a:pPr>
            <a:r>
              <a:rPr lang="en-GB" dirty="0"/>
              <a:t>Cosmetics, </a:t>
            </a:r>
          </a:p>
          <a:p>
            <a:pPr marL="285750" indent="-285750">
              <a:buFont typeface="Arial" panose="020B0604020202020204" pitchFamily="34" charset="0"/>
              <a:buChar char="•"/>
            </a:pPr>
            <a:r>
              <a:rPr lang="en-GB" dirty="0"/>
              <a:t>Medicine,</a:t>
            </a:r>
          </a:p>
          <a:p>
            <a:pPr marL="285750" indent="-285750">
              <a:buFont typeface="Arial" panose="020B0604020202020204" pitchFamily="34" charset="0"/>
              <a:buChar char="•"/>
            </a:pPr>
            <a:r>
              <a:rPr lang="en-GB" dirty="0"/>
              <a:t>Hair and beauty products, </a:t>
            </a:r>
          </a:p>
          <a:p>
            <a:pPr marL="285750" indent="-285750">
              <a:buFont typeface="Arial" panose="020B0604020202020204" pitchFamily="34" charset="0"/>
              <a:buChar char="•"/>
            </a:pPr>
            <a:r>
              <a:rPr lang="en-GB" dirty="0"/>
              <a:t>Entertainment, music</a:t>
            </a:r>
          </a:p>
          <a:p>
            <a:pPr marL="285750" indent="-285750">
              <a:buFont typeface="Arial" panose="020B0604020202020204" pitchFamily="34" charset="0"/>
              <a:buChar char="•"/>
            </a:pPr>
            <a:r>
              <a:rPr lang="en-GB" dirty="0"/>
              <a:t>Furniture  </a:t>
            </a:r>
          </a:p>
          <a:p>
            <a:pPr marL="285750" indent="-285750">
              <a:buFont typeface="Arial" panose="020B0604020202020204" pitchFamily="34" charset="0"/>
              <a:buChar char="•"/>
            </a:pPr>
            <a:r>
              <a:rPr lang="en-GB" dirty="0"/>
              <a:t>Sports equipment</a:t>
            </a:r>
          </a:p>
          <a:p>
            <a:pPr marL="285750" indent="-285750">
              <a:buFont typeface="Arial" panose="020B0604020202020204" pitchFamily="34" charset="0"/>
              <a:buChar char="•"/>
            </a:pPr>
            <a:r>
              <a:rPr lang="en-GB" dirty="0"/>
              <a:t>Electronics</a:t>
            </a:r>
            <a:endParaRPr lang="en-IE" dirty="0"/>
          </a:p>
        </p:txBody>
      </p:sp>
      <p:sp>
        <p:nvSpPr>
          <p:cNvPr id="5" name="TextBox 4">
            <a:extLst>
              <a:ext uri="{FF2B5EF4-FFF2-40B4-BE49-F238E27FC236}">
                <a16:creationId xmlns:a16="http://schemas.microsoft.com/office/drawing/2014/main" id="{802E57CD-5D8C-4A40-B34A-B2D7033C8302}"/>
              </a:ext>
            </a:extLst>
          </p:cNvPr>
          <p:cNvSpPr txBox="1"/>
          <p:nvPr/>
        </p:nvSpPr>
        <p:spPr>
          <a:xfrm>
            <a:off x="353567" y="2664083"/>
            <a:ext cx="2851493" cy="523220"/>
          </a:xfrm>
          <a:prstGeom prst="rect">
            <a:avLst/>
          </a:prstGeom>
          <a:noFill/>
        </p:spPr>
        <p:txBody>
          <a:bodyPr wrap="square" rtlCol="0">
            <a:spAutoFit/>
          </a:bodyPr>
          <a:lstStyle/>
          <a:p>
            <a:r>
              <a:rPr lang="en-IE" sz="2800" dirty="0">
                <a:solidFill>
                  <a:schemeClr val="tx2"/>
                </a:solidFill>
              </a:rPr>
              <a:t>Consumer Staple</a:t>
            </a:r>
            <a:endParaRPr lang="en-IE" dirty="0">
              <a:solidFill>
                <a:schemeClr val="tx2"/>
              </a:solidFill>
            </a:endParaRPr>
          </a:p>
        </p:txBody>
      </p:sp>
      <p:sp>
        <p:nvSpPr>
          <p:cNvPr id="8" name="TextBox 7">
            <a:extLst>
              <a:ext uri="{FF2B5EF4-FFF2-40B4-BE49-F238E27FC236}">
                <a16:creationId xmlns:a16="http://schemas.microsoft.com/office/drawing/2014/main" id="{C5E042EE-E27F-4916-A3E8-8BF8836EC831}"/>
              </a:ext>
            </a:extLst>
          </p:cNvPr>
          <p:cNvSpPr txBox="1"/>
          <p:nvPr/>
        </p:nvSpPr>
        <p:spPr>
          <a:xfrm>
            <a:off x="6014061" y="2571750"/>
            <a:ext cx="1610600" cy="523220"/>
          </a:xfrm>
          <a:prstGeom prst="rect">
            <a:avLst/>
          </a:prstGeom>
          <a:noFill/>
        </p:spPr>
        <p:txBody>
          <a:bodyPr wrap="square" rtlCol="0">
            <a:spAutoFit/>
          </a:bodyPr>
          <a:lstStyle/>
          <a:p>
            <a:r>
              <a:rPr lang="en-IE" sz="2800" dirty="0">
                <a:solidFill>
                  <a:schemeClr val="tx2"/>
                </a:solidFill>
              </a:rPr>
              <a:t>Luxuries</a:t>
            </a:r>
            <a:endParaRPr lang="en-IE" dirty="0">
              <a:solidFill>
                <a:schemeClr val="tx2"/>
              </a:solidFill>
            </a:endParaRPr>
          </a:p>
        </p:txBody>
      </p:sp>
    </p:spTree>
    <p:extLst>
      <p:ext uri="{BB962C8B-B14F-4D97-AF65-F5344CB8AC3E}">
        <p14:creationId xmlns:p14="http://schemas.microsoft.com/office/powerpoint/2010/main" val="30418552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79"/>
        <p:cNvGrpSpPr/>
        <p:nvPr/>
      </p:nvGrpSpPr>
      <p:grpSpPr>
        <a:xfrm>
          <a:off x="0" y="0"/>
          <a:ext cx="0" cy="0"/>
          <a:chOff x="0" y="0"/>
          <a:chExt cx="0" cy="0"/>
        </a:xfrm>
      </p:grpSpPr>
      <p:sp useBgFill="1">
        <p:nvSpPr>
          <p:cNvPr id="87" name="Rectangle 86">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2" name="Google Shape;82;p15"/>
          <p:cNvPicPr preferRelativeResize="0"/>
          <p:nvPr/>
        </p:nvPicPr>
        <p:blipFill rotWithShape="1">
          <a:blip r:embed="rId3"/>
          <a:srcRect t="8178" b="8179"/>
          <a:stretch/>
        </p:blipFill>
        <p:spPr>
          <a:xfrm>
            <a:off x="0" y="10"/>
            <a:ext cx="9144000" cy="5143490"/>
          </a:xfrm>
          <a:prstGeom prst="rect">
            <a:avLst/>
          </a:prstGeom>
          <a:noFill/>
        </p:spPr>
      </p:pic>
      <p:sp>
        <p:nvSpPr>
          <p:cNvPr id="89" name="Rectangle 88">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55701"/>
            <a:ext cx="9143999" cy="2371610"/>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1707E1A4-CBF4-4E06-8511-9EB7DE2DE83C}"/>
              </a:ext>
            </a:extLst>
          </p:cNvPr>
          <p:cNvSpPr/>
          <p:nvPr/>
        </p:nvSpPr>
        <p:spPr>
          <a:xfrm>
            <a:off x="822960" y="2194560"/>
            <a:ext cx="7543800" cy="730686"/>
          </a:xfrm>
          <a:prstGeom prst="rect">
            <a:avLst/>
          </a:prstGeom>
          <a:effectLst>
            <a:outerShdw blurRad="50800" dist="38100" dir="2700000" algn="tl" rotWithShape="0">
              <a:prstClr val="black">
                <a:alpha val="40000"/>
              </a:prstClr>
            </a:outerShdw>
          </a:effectLst>
        </p:spPr>
        <p:txBody>
          <a:bodyPr vert="horz" lIns="91440" tIns="45720" rIns="91440" bIns="45720" rtlCol="0" anchor="b">
            <a:normAutofit/>
          </a:bodyPr>
          <a:lstStyle/>
          <a:p>
            <a:pPr algn="ctr" defTabSz="914400">
              <a:lnSpc>
                <a:spcPct val="90000"/>
              </a:lnSpc>
              <a:spcBef>
                <a:spcPct val="0"/>
              </a:spcBef>
              <a:spcAft>
                <a:spcPts val="600"/>
              </a:spcAft>
            </a:pPr>
            <a:endParaRPr lang="en-US" sz="3900" dirty="0">
              <a:solidFill>
                <a:srgbClr val="FFFFFF"/>
              </a:solidFill>
              <a:latin typeface="+mj-lt"/>
              <a:ea typeface="+mj-ea"/>
              <a:cs typeface="+mj-cs"/>
            </a:endParaRPr>
          </a:p>
        </p:txBody>
      </p:sp>
      <p:sp>
        <p:nvSpPr>
          <p:cNvPr id="23" name="Rectangle 22">
            <a:extLst>
              <a:ext uri="{FF2B5EF4-FFF2-40B4-BE49-F238E27FC236}">
                <a16:creationId xmlns:a16="http://schemas.microsoft.com/office/drawing/2014/main" id="{681078E0-70B4-4060-AFD7-873C967377B3}"/>
              </a:ext>
            </a:extLst>
          </p:cNvPr>
          <p:cNvSpPr/>
          <p:nvPr/>
        </p:nvSpPr>
        <p:spPr>
          <a:xfrm>
            <a:off x="-2287" y="955634"/>
            <a:ext cx="3584442" cy="646331"/>
          </a:xfrm>
          <a:prstGeom prst="rect">
            <a:avLst/>
          </a:prstGeom>
          <a:solidFill>
            <a:srgbClr val="00B0F0"/>
          </a:solidFill>
        </p:spPr>
        <p:txBody>
          <a:bodyPr wrap="square">
            <a:spAutoFit/>
          </a:bodyPr>
          <a:lstStyle/>
          <a:p>
            <a:r>
              <a:rPr lang="en-US" sz="3600" b="1" dirty="0">
                <a:solidFill>
                  <a:srgbClr val="FFFFFF"/>
                </a:solidFill>
                <a:latin typeface="Univers" panose="020B0503020202020204" pitchFamily="34" charset="0"/>
              </a:rPr>
              <a:t>FAST FASHION </a:t>
            </a:r>
            <a:endParaRPr lang="en-US" sz="3600" dirty="0">
              <a:solidFill>
                <a:srgbClr val="FFFFFF"/>
              </a:solidFill>
              <a:latin typeface="Univers" panose="020B0503020202020204" pitchFamily="34" charset="0"/>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UNICEF">
      <a:majorFont>
        <a:latin typeface="Univers"/>
        <a:ea typeface=""/>
        <a:cs typeface=""/>
      </a:majorFont>
      <a:minorFont>
        <a:latin typeface="Univer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ransition Year Training Workshop.potx" id="{9C9CD081-58F1-4DCD-BE92-DDB42D85BC47}" vid="{93A81CCA-D151-4DEC-95BD-5ED5D1C73EDB}"/>
    </a:ext>
  </a:ext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97754E0635435469BC05ED0011C52AB" ma:contentTypeVersion="11" ma:contentTypeDescription="Create a new document." ma:contentTypeScope="" ma:versionID="29b85ded421ee1d997238f93fc161d90">
  <xsd:schema xmlns:xsd="http://www.w3.org/2001/XMLSchema" xmlns:xs="http://www.w3.org/2001/XMLSchema" xmlns:p="http://schemas.microsoft.com/office/2006/metadata/properties" xmlns:ns2="f146cff5-8d07-4361-a082-4e16c196f8ce" xmlns:ns3="2f2b1fa9-6155-42a0-939e-77327d739dee" targetNamespace="http://schemas.microsoft.com/office/2006/metadata/properties" ma:root="true" ma:fieldsID="31519a1e5f65cb31f9b8e9049c9f8f36" ns2:_="" ns3:_="">
    <xsd:import namespace="f146cff5-8d07-4361-a082-4e16c196f8ce"/>
    <xsd:import namespace="2f2b1fa9-6155-42a0-939e-77327d739dee"/>
    <xsd:element name="properties">
      <xsd:complexType>
        <xsd:sequence>
          <xsd:element name="documentManagement">
            <xsd:complexType>
              <xsd:all>
                <xsd:element ref="ns2:MediaServiceMetadata" minOccurs="0"/>
                <xsd:element ref="ns2:MediaServiceFastMetadata" minOccurs="0"/>
                <xsd:element ref="ns2:MediaServiceEventHashCode" minOccurs="0"/>
                <xsd:element ref="ns2:MediaServiceGenerationTime" minOccurs="0"/>
                <xsd:element ref="ns3:SharedWithUsers" minOccurs="0"/>
                <xsd:element ref="ns3:SharedWithDetails" minOccurs="0"/>
                <xsd:element ref="ns2:MediaServiceAutoTags" minOccurs="0"/>
                <xsd:element ref="ns2:MediaServiceOCR"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146cff5-8d07-4361-a082-4e16c196f8c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EventHashCode" ma:index="10" nillable="true" ma:displayName="MediaServiceEventHashCode" ma:hidden="true" ma:internalName="MediaServiceEventHashCode"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f2b1fa9-6155-42a0-939e-77327d739dee"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A6473E1E-C8A0-4E1E-AEB6-6C1F77476A04}"/>
</file>

<file path=customXml/itemProps2.xml><?xml version="1.0" encoding="utf-8"?>
<ds:datastoreItem xmlns:ds="http://schemas.openxmlformats.org/officeDocument/2006/customXml" ds:itemID="{AA683ECC-3329-4792-A7C1-FA2D3135E452}"/>
</file>

<file path=customXml/itemProps3.xml><?xml version="1.0" encoding="utf-8"?>
<ds:datastoreItem xmlns:ds="http://schemas.openxmlformats.org/officeDocument/2006/customXml" ds:itemID="{8CDD599A-DCE4-48E4-A0AA-B6D7A7220823}"/>
</file>

<file path=docProps/app.xml><?xml version="1.0" encoding="utf-8"?>
<Properties xmlns="http://schemas.openxmlformats.org/officeDocument/2006/extended-properties" xmlns:vt="http://schemas.openxmlformats.org/officeDocument/2006/docPropsVTypes">
  <TotalTime>0</TotalTime>
  <Words>3227</Words>
  <Application>Microsoft Office PowerPoint</Application>
  <PresentationFormat>On-screen Show (16:9)</PresentationFormat>
  <Paragraphs>161</Paragraphs>
  <Slides>18</Slides>
  <Notes>18</Notes>
  <HiddenSlides>0</HiddenSlides>
  <MMClips>2</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18</vt:i4>
      </vt:variant>
    </vt:vector>
  </HeadingPairs>
  <TitlesOfParts>
    <vt:vector size="28" baseType="lpstr">
      <vt:lpstr>Arial</vt:lpstr>
      <vt:lpstr>Univers</vt:lpstr>
      <vt:lpstr>Avenir Next Condensed</vt:lpstr>
      <vt:lpstr>Calibri</vt:lpstr>
      <vt:lpstr>Calibri Light</vt:lpstr>
      <vt:lpstr>Times New Roman</vt:lpstr>
      <vt:lpstr>Office Theme</vt:lpstr>
      <vt:lpstr>Office Theme</vt:lpstr>
      <vt:lpstr>1_Office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Environment</vt:lpstr>
      <vt:lpstr>Ethics and Rights</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Vivienne Parry</dc:creator>
  <cp:lastModifiedBy>Vivienne Parry</cp:lastModifiedBy>
  <cp:revision>1</cp:revision>
  <dcterms:created xsi:type="dcterms:W3CDTF">2020-07-09T18:56:06Z</dcterms:created>
  <dcterms:modified xsi:type="dcterms:W3CDTF">2020-07-10T10:17:30Z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0x010100897754E0635435469BC05ED0011C52AB</vt:lpwstr>
  </property>
</Properties>
</file>