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 id="2147483648" r:id="rId2"/>
    <p:sldMasterId id="2147483701" r:id="rId3"/>
  </p:sldMasterIdLst>
  <p:notesMasterIdLst>
    <p:notesMasterId r:id="rId31"/>
  </p:notesMasterIdLst>
  <p:sldIdLst>
    <p:sldId id="324" r:id="rId4"/>
    <p:sldId id="313" r:id="rId5"/>
    <p:sldId id="264" r:id="rId6"/>
    <p:sldId id="309" r:id="rId7"/>
    <p:sldId id="265" r:id="rId8"/>
    <p:sldId id="266" r:id="rId9"/>
    <p:sldId id="267" r:id="rId10"/>
    <p:sldId id="268" r:id="rId11"/>
    <p:sldId id="286" r:id="rId12"/>
    <p:sldId id="287" r:id="rId13"/>
    <p:sldId id="269" r:id="rId14"/>
    <p:sldId id="288" r:id="rId15"/>
    <p:sldId id="306" r:id="rId16"/>
    <p:sldId id="310" r:id="rId17"/>
    <p:sldId id="308" r:id="rId18"/>
    <p:sldId id="311" r:id="rId19"/>
    <p:sldId id="307" r:id="rId20"/>
    <p:sldId id="312" r:id="rId21"/>
    <p:sldId id="315" r:id="rId22"/>
    <p:sldId id="317" r:id="rId23"/>
    <p:sldId id="316" r:id="rId24"/>
    <p:sldId id="321" r:id="rId25"/>
    <p:sldId id="322" r:id="rId26"/>
    <p:sldId id="320" r:id="rId27"/>
    <p:sldId id="318" r:id="rId28"/>
    <p:sldId id="323" r:id="rId29"/>
    <p:sldId id="31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6F18"/>
    <a:srgbClr val="CE3370"/>
    <a:srgbClr val="1A5148"/>
    <a:srgbClr val="C79949"/>
    <a:srgbClr val="235D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6438" autoAdjust="0"/>
    <p:restoredTop sz="70975" autoAdjust="0"/>
  </p:normalViewPr>
  <p:slideViewPr>
    <p:cSldViewPr snapToGrid="0" snapToObjects="1">
      <p:cViewPr varScale="1">
        <p:scale>
          <a:sx n="54" d="100"/>
          <a:sy n="54" d="100"/>
        </p:scale>
        <p:origin x="90" y="5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ustomXml" Target="../customXml/item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38"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37" Type="http://schemas.openxmlformats.org/officeDocument/2006/relationships/customXml" Target="../customXml/item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vienne Parry" userId="522bcddf-614a-4630-9554-ce4744478a94" providerId="ADAL" clId="{C507EDDD-5D58-405C-B5DA-A77C52735EE3}"/>
    <pc:docChg chg="custSel modSld">
      <pc:chgData name="Vivienne Parry" userId="522bcddf-614a-4630-9554-ce4744478a94" providerId="ADAL" clId="{C507EDDD-5D58-405C-B5DA-A77C52735EE3}" dt="2021-01-08T17:23:29.057" v="0" actId="6264"/>
      <pc:docMkLst>
        <pc:docMk/>
      </pc:docMkLst>
      <pc:sldChg chg="mod chgLayout">
        <pc:chgData name="Vivienne Parry" userId="522bcddf-614a-4630-9554-ce4744478a94" providerId="ADAL" clId="{C507EDDD-5D58-405C-B5DA-A77C52735EE3}" dt="2021-01-08T17:23:29.057" v="0" actId="6264"/>
        <pc:sldMkLst>
          <pc:docMk/>
          <pc:sldMk cId="638232137" sldId="32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912F8A-5AA5-ED48-9CCA-1C287AC0677E}" type="datetimeFigureOut">
              <a:rPr lang="en-US" smtClean="0"/>
              <a:t>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FCE1DD-6562-FD4A-BFE8-2725CD03D948}" type="slidenum">
              <a:rPr lang="en-US" smtClean="0"/>
              <a:t>‹#›</a:t>
            </a:fld>
            <a:endParaRPr lang="en-US"/>
          </a:p>
        </p:txBody>
      </p:sp>
    </p:spTree>
    <p:extLst>
      <p:ext uri="{BB962C8B-B14F-4D97-AF65-F5344CB8AC3E}">
        <p14:creationId xmlns:p14="http://schemas.microsoft.com/office/powerpoint/2010/main" val="1723810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unicef.ie/app/uploads/2020/06/CRC-online-poster.pdf"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upgrader.gapminder.or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unicef.ie/?attachment_id=30012"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ieep.eu/uploads/articles/attachments/3af13d3d-41a6-47d5-8199-405052fd620f/Europe%20Sustainable%20Development%20Report%202019.pdf?v=63741369539"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irelandsdg.geohive.ie/"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unicef.org/publications/index_96413.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204725" y="14427200"/>
            <a:ext cx="128223963" cy="72126475"/>
          </a:xfrm>
        </p:spPr>
      </p:sp>
      <p:sp>
        <p:nvSpPr>
          <p:cNvPr id="3" name="Notes Placeholder 2"/>
          <p:cNvSpPr>
            <a:spLocks noGrp="1"/>
          </p:cNvSpPr>
          <p:nvPr>
            <p:ph type="body" idx="1"/>
          </p:nvPr>
        </p:nvSpPr>
        <p:spPr/>
        <p:txBody>
          <a:bodyPr/>
          <a:lstStyle/>
          <a:p>
            <a:pPr marL="0" indent="0">
              <a:buClr>
                <a:schemeClr val="bg1"/>
              </a:buClr>
              <a:buNone/>
            </a:pPr>
            <a:r>
              <a:rPr lang="en-IE" sz="1550" b="1" u="none" dirty="0">
                <a:solidFill>
                  <a:schemeClr val="bg1"/>
                </a:solidFill>
                <a:latin typeface="Univers"/>
                <a:hlinkClick r:id="rId3">
                  <a:extLst>
                    <a:ext uri="{A12FA001-AC4F-418D-AE19-62706E023703}">
                      <ahyp:hlinkClr xmlns:ahyp="http://schemas.microsoft.com/office/drawing/2018/hyperlinkcolor" val="tx"/>
                    </a:ext>
                  </a:extLst>
                </a:hlinkClick>
              </a:rPr>
              <a:t>Delivering this Activity: </a:t>
            </a:r>
          </a:p>
          <a:p>
            <a:pPr marL="0" indent="0">
              <a:buClr>
                <a:schemeClr val="bg1"/>
              </a:buClr>
              <a:buNone/>
            </a:pPr>
            <a:endParaRPr lang="en-IE" sz="1550" b="1" u="none" dirty="0">
              <a:solidFill>
                <a:schemeClr val="bg1"/>
              </a:solidFill>
              <a:latin typeface="Univers"/>
              <a:hlinkClick r:id="rId3">
                <a:extLst>
                  <a:ext uri="{A12FA001-AC4F-418D-AE19-62706E023703}">
                    <ahyp:hlinkClr xmlns:ahyp="http://schemas.microsoft.com/office/drawing/2018/hyperlinkcolor" val="tx"/>
                  </a:ext>
                </a:extLst>
              </a:hlinkClick>
            </a:endParaRPr>
          </a:p>
          <a:p>
            <a:pPr marL="158750" indent="0">
              <a:buNone/>
            </a:pPr>
            <a:endParaRPr lang="en-US" sz="1550" dirty="0">
              <a:solidFill>
                <a:schemeClr val="bg1"/>
              </a:solidFill>
              <a:latin typeface="Univers"/>
              <a:cs typeface="Segoe UI"/>
            </a:endParaRPr>
          </a:p>
          <a:p>
            <a:pPr marL="0" indent="0">
              <a:buClr>
                <a:schemeClr val="bg1"/>
              </a:buClr>
              <a:buFont typeface="Arial" panose="020B0604020202020204" pitchFamily="34" charset="0"/>
              <a:buNone/>
            </a:pPr>
            <a:r>
              <a:rPr lang="en-US" sz="1550" dirty="0">
                <a:solidFill>
                  <a:schemeClr val="bg1"/>
                </a:solidFill>
                <a:latin typeface="Univers"/>
              </a:rPr>
              <a:t>*Please Note: UNICEF encourages peer-led learning.  If you are a young person delivering this workshop to your peers, follow the steps below for a successful workshop!</a:t>
            </a:r>
          </a:p>
          <a:p>
            <a:pPr marL="342900" indent="-342900">
              <a:buClr>
                <a:schemeClr val="bg1"/>
              </a:buClr>
              <a:buFont typeface="+mj-lt"/>
              <a:buAutoNum type="arabicPeriod"/>
            </a:pPr>
            <a:r>
              <a:rPr lang="en-US" sz="1550" dirty="0">
                <a:solidFill>
                  <a:schemeClr val="bg1"/>
                </a:solidFill>
                <a:latin typeface="Univers"/>
              </a:rPr>
              <a:t>Get support from a teacher or adult to run through the workshop with you first.</a:t>
            </a:r>
          </a:p>
          <a:p>
            <a:pPr marL="342900" indent="-342900">
              <a:buClr>
                <a:schemeClr val="bg1"/>
              </a:buClr>
              <a:buFont typeface="+mj-lt"/>
              <a:buAutoNum type="arabicPeriod"/>
            </a:pPr>
            <a:r>
              <a:rPr lang="en-US" sz="1550" dirty="0">
                <a:solidFill>
                  <a:schemeClr val="bg1"/>
                </a:solidFill>
                <a:latin typeface="Univers"/>
              </a:rPr>
              <a:t>If it is a challenging issue, that might cause upset to people, only deliver it with the support of an adult in the room. And give prior warning to the participants of topic you are covering as they may or may not wish to participate. </a:t>
            </a:r>
          </a:p>
          <a:p>
            <a:pPr marL="342900" indent="-342900">
              <a:buClr>
                <a:schemeClr val="bg1"/>
              </a:buClr>
              <a:buFont typeface="+mj-lt"/>
              <a:buAutoNum type="arabicPeriod"/>
            </a:pPr>
            <a:r>
              <a:rPr lang="en-US" sz="1550" dirty="0">
                <a:solidFill>
                  <a:schemeClr val="bg1"/>
                </a:solidFill>
                <a:latin typeface="Univers"/>
              </a:rPr>
              <a:t>Make sure all the technical things (internet, computer connections, </a:t>
            </a:r>
            <a:r>
              <a:rPr lang="en-US" sz="1550" dirty="0" err="1">
                <a:solidFill>
                  <a:schemeClr val="bg1"/>
                </a:solidFill>
                <a:latin typeface="Univers"/>
              </a:rPr>
              <a:t>etc</a:t>
            </a:r>
            <a:r>
              <a:rPr lang="en-US" sz="1550" dirty="0">
                <a:solidFill>
                  <a:schemeClr val="bg1"/>
                </a:solidFill>
                <a:latin typeface="Univers"/>
              </a:rPr>
              <a:t>) are working before the workshop</a:t>
            </a:r>
          </a:p>
          <a:p>
            <a:pPr marL="342900" indent="-342900">
              <a:buClr>
                <a:schemeClr val="bg1"/>
              </a:buClr>
              <a:buFont typeface="+mj-lt"/>
              <a:buAutoNum type="arabicPeriod"/>
            </a:pPr>
            <a:r>
              <a:rPr lang="en-US" sz="1550" dirty="0">
                <a:solidFill>
                  <a:schemeClr val="bg1"/>
                </a:solidFill>
                <a:latin typeface="Univers"/>
              </a:rPr>
              <a:t>Follow the notes and use them to talk through each of the slides and show the different videos. Most slides have notes with more info, b</a:t>
            </a:r>
            <a:r>
              <a:rPr lang="en-IE" sz="1550" dirty="0" err="1">
                <a:solidFill>
                  <a:schemeClr val="bg1"/>
                </a:solidFill>
              </a:rPr>
              <a:t>ut</a:t>
            </a:r>
            <a:r>
              <a:rPr lang="en-IE" sz="1550" dirty="0">
                <a:solidFill>
                  <a:schemeClr val="bg1"/>
                </a:solidFill>
              </a:rPr>
              <a:t> don’t worry if you don't share everything in the notes. </a:t>
            </a:r>
            <a:endParaRPr lang="en-US" sz="1550" dirty="0">
              <a:solidFill>
                <a:schemeClr val="bg1"/>
              </a:solidFill>
              <a:latin typeface="Arial"/>
            </a:endParaRPr>
          </a:p>
          <a:p>
            <a:pPr marL="342900" indent="-342900">
              <a:buClr>
                <a:schemeClr val="bg1"/>
              </a:buClr>
              <a:buFont typeface="+mj-lt"/>
              <a:buAutoNum type="arabicPeriod"/>
            </a:pPr>
            <a:r>
              <a:rPr lang="en-US" sz="1550" dirty="0">
                <a:solidFill>
                  <a:schemeClr val="bg1"/>
                </a:solidFill>
                <a:latin typeface="Univers"/>
              </a:rPr>
              <a:t>Always encourage discussion during the presentation – being sensitive to everyone’s personal experiences and perspectives.</a:t>
            </a:r>
          </a:p>
        </p:txBody>
      </p:sp>
    </p:spTree>
    <p:extLst>
      <p:ext uri="{BB962C8B-B14F-4D97-AF65-F5344CB8AC3E}">
        <p14:creationId xmlns:p14="http://schemas.microsoft.com/office/powerpoint/2010/main" val="3943641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 aim of this activity is for participants to consider the progress of the SDG as of 2020. It then prompts learners to think about the interconnectedness of the SDGs.</a:t>
            </a:r>
            <a:endParaRPr lang="en-GB" dirty="0"/>
          </a:p>
          <a:p>
            <a:r>
              <a:rPr lang="en-GB" b="1" dirty="0">
                <a:solidFill>
                  <a:srgbClr val="00AEFD"/>
                </a:solidFill>
                <a:effectLst/>
              </a:rPr>
              <a:t>Discussion: </a:t>
            </a:r>
            <a:r>
              <a:rPr lang="en-GB" dirty="0"/>
              <a:t> Ask participants which goals they think will are on track to meet their 2030 targets and which goals are behind schedule.  Ask them how the Covid pandemic has impacted on the Goals.  (3-5 minutes) Watch the video below (10 minutes) and continue the discussion.</a:t>
            </a:r>
          </a:p>
          <a:p>
            <a:pPr>
              <a:buFont typeface="Arial" panose="020B0604020202020204" pitchFamily="34" charset="0"/>
              <a:buChar char="•"/>
            </a:pPr>
            <a:r>
              <a:rPr lang="en-GB" dirty="0"/>
              <a:t>Did any information surprise you?</a:t>
            </a:r>
          </a:p>
          <a:p>
            <a:pPr>
              <a:buFont typeface="Arial" panose="020B0604020202020204" pitchFamily="34" charset="0"/>
              <a:buChar char="•"/>
            </a:pPr>
            <a:r>
              <a:rPr lang="en-GB" dirty="0"/>
              <a:t>Why do you think some goals have hit their targets while others have not?</a:t>
            </a:r>
          </a:p>
          <a:p>
            <a:pPr>
              <a:buFont typeface="Arial" panose="020B0604020202020204" pitchFamily="34" charset="0"/>
              <a:buChar char="•"/>
            </a:pPr>
            <a:r>
              <a:rPr lang="en-GB" dirty="0"/>
              <a:t>What needs to be done to help reach targets?</a:t>
            </a:r>
          </a:p>
          <a:p>
            <a:r>
              <a:rPr lang="en-GB" b="1" dirty="0">
                <a:solidFill>
                  <a:srgbClr val="00AEFD"/>
                </a:solidFill>
                <a:effectLst/>
              </a:rPr>
              <a:t>Group Work:</a:t>
            </a:r>
            <a:r>
              <a:rPr lang="en-GB" dirty="0"/>
              <a:t> Start by watching the second video below, on life in a remote village in South Sudan. Divide participants into smaller groups, ask them to choose three Goals and discuss their interconnectedness. Ask them to determine how a lack of progress in one goal might impact on the other two.  For example, how Poverty, Gender, and Climate affect each other. Ask participants to consider based on their discussions, the difference in impact between children and adults. For example, how might a climate-related, natural disaster impact on a child's life versus and adults life?</a:t>
            </a:r>
          </a:p>
          <a:p>
            <a:r>
              <a:rPr lang="en-GB" b="1" dirty="0">
                <a:solidFill>
                  <a:srgbClr val="00AEFD"/>
                </a:solidFill>
                <a:effectLst/>
              </a:rPr>
              <a:t>Extension:</a:t>
            </a:r>
            <a:r>
              <a:rPr lang="en-GB" dirty="0">
                <a:solidFill>
                  <a:srgbClr val="333333"/>
                </a:solidFill>
                <a:effectLst/>
              </a:rPr>
              <a:t> Take the </a:t>
            </a:r>
            <a:r>
              <a:rPr lang="en-GB" dirty="0" err="1">
                <a:solidFill>
                  <a:srgbClr val="333333"/>
                </a:solidFill>
                <a:effectLst/>
                <a:hlinkClick r:id="rId3"/>
              </a:rPr>
              <a:t>Gapmider</a:t>
            </a:r>
            <a:r>
              <a:rPr lang="en-GB" dirty="0">
                <a:solidFill>
                  <a:srgbClr val="333333"/>
                </a:solidFill>
                <a:effectLst/>
                <a:hlinkClick r:id="rId3"/>
              </a:rPr>
              <a:t> test</a:t>
            </a:r>
            <a:r>
              <a:rPr lang="en-GB" dirty="0">
                <a:solidFill>
                  <a:srgbClr val="333333"/>
                </a:solidFill>
                <a:effectLst/>
              </a:rPr>
              <a:t>, to find out what you know about the SDGs and what are misconceptions. </a:t>
            </a:r>
            <a:endParaRPr lang="en-GB" dirty="0"/>
          </a:p>
          <a:p>
            <a:endParaRPr lang="en-IE" dirty="0"/>
          </a:p>
        </p:txBody>
      </p:sp>
      <p:sp>
        <p:nvSpPr>
          <p:cNvPr id="4" name="Slide Number Placeholder 3"/>
          <p:cNvSpPr>
            <a:spLocks noGrp="1"/>
          </p:cNvSpPr>
          <p:nvPr>
            <p:ph type="sldNum" sz="quarter" idx="5"/>
          </p:nvPr>
        </p:nvSpPr>
        <p:spPr/>
        <p:txBody>
          <a:bodyPr/>
          <a:lstStyle/>
          <a:p>
            <a:fld id="{A3FCE1DD-6562-FD4A-BFE8-2725CD03D948}" type="slidenum">
              <a:rPr lang="en-US" smtClean="0"/>
              <a:t>25</a:t>
            </a:fld>
            <a:endParaRPr lang="en-US"/>
          </a:p>
        </p:txBody>
      </p:sp>
    </p:spTree>
    <p:extLst>
      <p:ext uri="{BB962C8B-B14F-4D97-AF65-F5344CB8AC3E}">
        <p14:creationId xmlns:p14="http://schemas.microsoft.com/office/powerpoint/2010/main" val="63812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00AEFD"/>
                </a:solidFill>
                <a:effectLst/>
              </a:rPr>
              <a:t>Reflection:</a:t>
            </a:r>
            <a:r>
              <a:rPr lang="en-GB" dirty="0"/>
              <a:t> Ask participants to help make this a decade of action to achieve the Goals by 2030. Ask participants to reflect on their learning and...</a:t>
            </a:r>
          </a:p>
          <a:p>
            <a:pPr>
              <a:buFont typeface="+mj-lt"/>
              <a:buAutoNum type="arabicPeriod"/>
            </a:pPr>
            <a:r>
              <a:rPr lang="en-GB" dirty="0"/>
              <a:t>Choose an issue they wish to focus on as a changemaker.</a:t>
            </a:r>
          </a:p>
          <a:p>
            <a:pPr>
              <a:buFont typeface="+mj-lt"/>
              <a:buAutoNum type="arabicPeriod"/>
            </a:pPr>
            <a:r>
              <a:rPr lang="en-GB" dirty="0"/>
              <a:t>Make a personal pledge - one goal/action to undertake for the next year to achieve change for the chosen issue.</a:t>
            </a:r>
          </a:p>
          <a:p>
            <a:pPr>
              <a:buFont typeface="+mj-lt"/>
              <a:buAutoNum type="arabicPeriod"/>
            </a:pPr>
            <a:r>
              <a:rPr lang="en-GB" dirty="0"/>
              <a:t>Devise indicators that will show progress</a:t>
            </a:r>
          </a:p>
          <a:p>
            <a:pPr>
              <a:buFont typeface="+mj-lt"/>
              <a:buAutoNum type="arabicPeriod"/>
            </a:pPr>
            <a:r>
              <a:rPr lang="en-GB" dirty="0"/>
              <a:t>Set three dates for assessing and monitoring progress.</a:t>
            </a:r>
          </a:p>
          <a:p>
            <a:endParaRPr lang="en-IE" dirty="0"/>
          </a:p>
        </p:txBody>
      </p:sp>
      <p:sp>
        <p:nvSpPr>
          <p:cNvPr id="4" name="Slide Number Placeholder 3"/>
          <p:cNvSpPr>
            <a:spLocks noGrp="1"/>
          </p:cNvSpPr>
          <p:nvPr>
            <p:ph type="sldNum" sz="quarter" idx="5"/>
          </p:nvPr>
        </p:nvSpPr>
        <p:spPr/>
        <p:txBody>
          <a:bodyPr/>
          <a:lstStyle/>
          <a:p>
            <a:fld id="{A3FCE1DD-6562-FD4A-BFE8-2725CD03D948}" type="slidenum">
              <a:rPr lang="en-US" smtClean="0"/>
              <a:t>26</a:t>
            </a:fld>
            <a:endParaRPr lang="en-US"/>
          </a:p>
        </p:txBody>
      </p:sp>
    </p:spTree>
    <p:extLst>
      <p:ext uri="{BB962C8B-B14F-4D97-AF65-F5344CB8AC3E}">
        <p14:creationId xmlns:p14="http://schemas.microsoft.com/office/powerpoint/2010/main" val="133778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212529"/>
                </a:solidFill>
                <a:effectLst/>
                <a:latin typeface="-apple-system"/>
              </a:rPr>
              <a:t>The</a:t>
            </a:r>
            <a:r>
              <a:rPr lang="en-GB" b="1" i="0" dirty="0">
                <a:solidFill>
                  <a:srgbClr val="212529"/>
                </a:solidFill>
                <a:effectLst/>
                <a:latin typeface="-apple-system"/>
              </a:rPr>
              <a:t> Sustainable Development Goals </a:t>
            </a:r>
            <a:r>
              <a:rPr lang="en-GB" b="0" i="0" dirty="0">
                <a:solidFill>
                  <a:srgbClr val="212529"/>
                </a:solidFill>
                <a:effectLst/>
                <a:latin typeface="-apple-system"/>
              </a:rPr>
              <a:t>are … ​</a:t>
            </a:r>
          </a:p>
          <a:p>
            <a:pPr algn="l">
              <a:buFont typeface="Arial" panose="020B0604020202020204" pitchFamily="34" charset="0"/>
              <a:buChar char="•"/>
            </a:pPr>
            <a:r>
              <a:rPr lang="en-GB" b="0" i="0" dirty="0">
                <a:solidFill>
                  <a:srgbClr val="212529"/>
                </a:solidFill>
                <a:effectLst/>
                <a:latin typeface="-apple-system"/>
              </a:rPr>
              <a:t>A set of 17 goals for the world’s future through 2030​</a:t>
            </a:r>
          </a:p>
          <a:p>
            <a:pPr algn="l">
              <a:buFont typeface="Arial" panose="020B0604020202020204" pitchFamily="34" charset="0"/>
              <a:buChar char="•"/>
            </a:pPr>
            <a:r>
              <a:rPr lang="en-GB" b="0" i="0" dirty="0">
                <a:solidFill>
                  <a:srgbClr val="212529"/>
                </a:solidFill>
                <a:effectLst/>
                <a:latin typeface="-apple-system"/>
              </a:rPr>
              <a:t>Backed up by a set of 169 detailed targets​</a:t>
            </a:r>
          </a:p>
          <a:p>
            <a:pPr algn="l">
              <a:buFont typeface="Arial" panose="020B0604020202020204" pitchFamily="34" charset="0"/>
              <a:buChar char="•"/>
            </a:pPr>
            <a:r>
              <a:rPr lang="en-GB" b="0" i="0" dirty="0">
                <a:solidFill>
                  <a:srgbClr val="212529"/>
                </a:solidFill>
                <a:effectLst/>
                <a:latin typeface="-apple-system"/>
              </a:rPr>
              <a:t>Consulted widely on. Read what Irish young people had to say about what the goals should be back in 2014. </a:t>
            </a:r>
            <a:r>
              <a:rPr lang="en-GB" b="1" i="0" u="none" strike="noStrike" dirty="0">
                <a:solidFill>
                  <a:srgbClr val="1E1E1E"/>
                </a:solidFill>
                <a:effectLst/>
                <a:latin typeface="-apple-system"/>
                <a:hlinkClick r:id="rId3"/>
              </a:rPr>
              <a:t>Dublin-Declaration-on-Children-and-Youth</a:t>
            </a:r>
            <a:endParaRPr lang="en-GB" b="0" i="0" dirty="0">
              <a:solidFill>
                <a:srgbClr val="212529"/>
              </a:solidFill>
              <a:effectLst/>
              <a:latin typeface="-apple-system"/>
            </a:endParaRPr>
          </a:p>
          <a:p>
            <a:pPr algn="l">
              <a:buFont typeface="Arial" panose="020B0604020202020204" pitchFamily="34" charset="0"/>
              <a:buChar char="•"/>
            </a:pPr>
            <a:r>
              <a:rPr lang="en-GB" b="0" i="0" dirty="0">
                <a:solidFill>
                  <a:srgbClr val="212529"/>
                </a:solidFill>
                <a:effectLst/>
                <a:latin typeface="-apple-system"/>
              </a:rPr>
              <a:t>Negotiated over a two-year period at the United Nations​, with Ireland co-facilitating the negotiations alongside Kenya.</a:t>
            </a:r>
          </a:p>
          <a:p>
            <a:pPr algn="l">
              <a:buFont typeface="Arial" panose="020B0604020202020204" pitchFamily="34" charset="0"/>
              <a:buChar char="•"/>
            </a:pPr>
            <a:r>
              <a:rPr lang="en-GB" b="0" i="0" dirty="0">
                <a:solidFill>
                  <a:srgbClr val="212529"/>
                </a:solidFill>
                <a:effectLst/>
                <a:latin typeface="-apple-system"/>
              </a:rPr>
              <a:t>Agreed to by nearly all the world’s nations, on 25 Sept 2015​</a:t>
            </a:r>
          </a:p>
          <a:p>
            <a:pPr algn="l">
              <a:buFont typeface="Arial" panose="020B0604020202020204" pitchFamily="34" charset="0"/>
              <a:buChar char="•"/>
            </a:pPr>
            <a:r>
              <a:rPr lang="en-GB" b="0" i="0" dirty="0">
                <a:solidFill>
                  <a:srgbClr val="212529"/>
                </a:solidFill>
                <a:effectLst/>
                <a:latin typeface="-apple-system"/>
              </a:rPr>
              <a:t>Universal and apply to every nation, every sector of society and every citizen. Cities, businesses, schools, organizations, all are challenged to act.</a:t>
            </a:r>
          </a:p>
          <a:p>
            <a:pPr algn="l">
              <a:buFont typeface="Arial" panose="020B0604020202020204" pitchFamily="34" charset="0"/>
              <a:buChar char="•"/>
            </a:pPr>
            <a:r>
              <a:rPr lang="en-GB" b="0" i="0" dirty="0">
                <a:solidFill>
                  <a:srgbClr val="212529"/>
                </a:solidFill>
                <a:effectLst/>
                <a:latin typeface="-apple-system"/>
              </a:rPr>
              <a:t>Integrated and interdependent. One goal cannot be achieved without the others. You cannot end poverty (Goal 1) without ending inequality (Goal 10), providing for education (Goal 4), well being (Goal 3) and ensuring people have decent jobs (Goal 8) etc.  </a:t>
            </a:r>
          </a:p>
          <a:p>
            <a:pPr algn="l"/>
            <a:r>
              <a:rPr lang="en-GB" b="0" i="0" dirty="0">
                <a:solidFill>
                  <a:srgbClr val="212529"/>
                </a:solidFill>
                <a:effectLst/>
                <a:latin typeface="-apple-system"/>
              </a:rPr>
              <a:t>Key to the goals is the word sustainable. This means development that meets the needs of the present without compromising the ability of future generations to meet their own needs.</a:t>
            </a:r>
          </a:p>
          <a:p>
            <a:pPr algn="l"/>
            <a:r>
              <a:rPr lang="en-GB" b="0" i="0" dirty="0">
                <a:solidFill>
                  <a:srgbClr val="212529"/>
                </a:solidFill>
                <a:effectLst/>
                <a:latin typeface="-apple-system"/>
              </a:rPr>
              <a:t>​193 Member States of the United Nations reached consensus on the outcome document of a new sustainable development agenda entitled, “Transforming Our World: The 2030 Agenda for Sustainable Development”. This agenda contains 17 goals and 169 targets and will be achieved in 2030 using a set of indicators developed with the help of national statistic offices.</a:t>
            </a:r>
          </a:p>
          <a:p>
            <a:pPr algn="l"/>
            <a:r>
              <a:rPr lang="en-GB" b="0" i="0" dirty="0">
                <a:solidFill>
                  <a:srgbClr val="212529"/>
                </a:solidFill>
                <a:effectLst/>
                <a:latin typeface="-apple-system"/>
              </a:rPr>
              <a:t>The Goals and targets are centred around: people, planet, prosperity, peace and partnership.</a:t>
            </a:r>
          </a:p>
          <a:p>
            <a:pPr algn="l">
              <a:buFont typeface="+mj-lt"/>
              <a:buAutoNum type="arabicPeriod"/>
            </a:pPr>
            <a:r>
              <a:rPr lang="en-GB" b="1" i="0" dirty="0">
                <a:solidFill>
                  <a:srgbClr val="212529"/>
                </a:solidFill>
                <a:effectLst/>
                <a:latin typeface="-apple-system"/>
              </a:rPr>
              <a:t>People</a:t>
            </a:r>
            <a:r>
              <a:rPr lang="en-GB" b="0" i="0" dirty="0">
                <a:solidFill>
                  <a:srgbClr val="212529"/>
                </a:solidFill>
                <a:effectLst/>
                <a:latin typeface="-apple-system"/>
              </a:rPr>
              <a:t>, as we are determined to end poverty and hunger, in all their forms and dimensions, and to ensure that all human beings can fulfil their potential in dignity and equality and in a healthy environment.</a:t>
            </a:r>
          </a:p>
          <a:p>
            <a:pPr algn="l">
              <a:buFont typeface="+mj-lt"/>
              <a:buAutoNum type="arabicPeriod"/>
            </a:pPr>
            <a:r>
              <a:rPr lang="en-GB" b="0" i="0" dirty="0">
                <a:solidFill>
                  <a:srgbClr val="212529"/>
                </a:solidFill>
                <a:effectLst/>
                <a:latin typeface="-apple-system"/>
              </a:rPr>
              <a:t>​</a:t>
            </a:r>
            <a:r>
              <a:rPr lang="en-GB" b="1" i="0" dirty="0">
                <a:solidFill>
                  <a:srgbClr val="212529"/>
                </a:solidFill>
                <a:effectLst/>
                <a:latin typeface="-apple-system"/>
              </a:rPr>
              <a:t>Planet</a:t>
            </a:r>
            <a:r>
              <a:rPr lang="en-GB" b="0" i="0" dirty="0">
                <a:solidFill>
                  <a:srgbClr val="212529"/>
                </a:solidFill>
                <a:effectLst/>
                <a:latin typeface="-apple-system"/>
              </a:rPr>
              <a:t>, to protect the planet from degradation, including through sustainable consumption and production, sustainably managing its natural resources and taking urgent action on climate change, so that it can support the needs of the present and future generations.</a:t>
            </a:r>
          </a:p>
          <a:p>
            <a:pPr algn="l">
              <a:buFont typeface="+mj-lt"/>
              <a:buAutoNum type="arabicPeriod"/>
            </a:pPr>
            <a:r>
              <a:rPr lang="en-GB" b="1" i="0" dirty="0">
                <a:solidFill>
                  <a:srgbClr val="212529"/>
                </a:solidFill>
                <a:effectLst/>
                <a:latin typeface="-apple-system"/>
              </a:rPr>
              <a:t>Prosperity</a:t>
            </a:r>
            <a:r>
              <a:rPr lang="en-GB" b="0" i="0" dirty="0">
                <a:solidFill>
                  <a:srgbClr val="212529"/>
                </a:solidFill>
                <a:effectLst/>
                <a:latin typeface="-apple-system"/>
              </a:rPr>
              <a:t>, to ensure that all human beings can enjoy prosperous and fulfilling lives and that economic, social and technological progress occurs in harmony with nature.</a:t>
            </a:r>
          </a:p>
          <a:p>
            <a:pPr algn="l">
              <a:buFont typeface="+mj-lt"/>
              <a:buAutoNum type="arabicPeriod"/>
            </a:pPr>
            <a:r>
              <a:rPr lang="en-GB" b="0" i="0" dirty="0">
                <a:solidFill>
                  <a:srgbClr val="212529"/>
                </a:solidFill>
                <a:effectLst/>
                <a:latin typeface="-apple-system"/>
              </a:rPr>
              <a:t>​</a:t>
            </a:r>
            <a:r>
              <a:rPr lang="en-GB" b="1" i="0" dirty="0">
                <a:solidFill>
                  <a:srgbClr val="212529"/>
                </a:solidFill>
                <a:effectLst/>
                <a:latin typeface="-apple-system"/>
              </a:rPr>
              <a:t>Peace</a:t>
            </a:r>
            <a:r>
              <a:rPr lang="en-GB" b="0" i="0" dirty="0">
                <a:solidFill>
                  <a:srgbClr val="212529"/>
                </a:solidFill>
                <a:effectLst/>
                <a:latin typeface="-apple-system"/>
              </a:rPr>
              <a:t>, to foster peaceful, just and inclusive societies free from fear and violence. There can be no sustainable development without peace and no peace without sustainable development.</a:t>
            </a:r>
          </a:p>
          <a:p>
            <a:pPr algn="l">
              <a:buFont typeface="+mj-lt"/>
              <a:buAutoNum type="arabicPeriod"/>
            </a:pPr>
            <a:r>
              <a:rPr lang="en-GB" b="0" i="0" dirty="0">
                <a:solidFill>
                  <a:srgbClr val="212529"/>
                </a:solidFill>
                <a:effectLst/>
                <a:latin typeface="-apple-system"/>
              </a:rPr>
              <a:t>​</a:t>
            </a:r>
            <a:r>
              <a:rPr lang="en-GB" b="1" i="0" dirty="0">
                <a:solidFill>
                  <a:srgbClr val="212529"/>
                </a:solidFill>
                <a:effectLst/>
                <a:latin typeface="-apple-system"/>
              </a:rPr>
              <a:t>Partnership</a:t>
            </a:r>
            <a:r>
              <a:rPr lang="en-GB" b="0" i="0" dirty="0">
                <a:solidFill>
                  <a:srgbClr val="212529"/>
                </a:solidFill>
                <a:effectLst/>
                <a:latin typeface="-apple-system"/>
              </a:rPr>
              <a:t>, to mobilize the means required to implement this Agenda through a revitalised global partnership for sustainable development, based on a spirit of strengthened global solidarity, focussed in particular on the needs of the poorest and most vulnerable and with the participation of all countries, all stakeholders and all people.</a:t>
            </a:r>
          </a:p>
          <a:p>
            <a:pPr algn="l"/>
            <a:r>
              <a:rPr lang="en-GB" b="0" i="0" dirty="0">
                <a:solidFill>
                  <a:srgbClr val="212529"/>
                </a:solidFill>
                <a:effectLst/>
                <a:latin typeface="-apple-system"/>
              </a:rPr>
              <a:t>​The goals are universal, meaning every nation must take on to achieve them and must help others to do the same. This means Ireland must implement their national plan to achieve these goals by 2030.</a:t>
            </a:r>
          </a:p>
          <a:p>
            <a:endParaRPr lang="en-IE" dirty="0"/>
          </a:p>
        </p:txBody>
      </p:sp>
      <p:sp>
        <p:nvSpPr>
          <p:cNvPr id="4" name="Slide Number Placeholder 3"/>
          <p:cNvSpPr>
            <a:spLocks noGrp="1"/>
          </p:cNvSpPr>
          <p:nvPr>
            <p:ph type="sldNum" sz="quarter" idx="5"/>
          </p:nvPr>
        </p:nvSpPr>
        <p:spPr/>
        <p:txBody>
          <a:bodyPr/>
          <a:lstStyle/>
          <a:p>
            <a:fld id="{A3FCE1DD-6562-FD4A-BFE8-2725CD03D948}" type="slidenum">
              <a:rPr lang="en-US" smtClean="0"/>
              <a:t>3</a:t>
            </a:fld>
            <a:endParaRPr lang="en-US"/>
          </a:p>
        </p:txBody>
      </p:sp>
    </p:spTree>
    <p:extLst>
      <p:ext uri="{BB962C8B-B14F-4D97-AF65-F5344CB8AC3E}">
        <p14:creationId xmlns:p14="http://schemas.microsoft.com/office/powerpoint/2010/main" val="3215229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Franklin Gothic Medium" panose="020B0603020102020204" pitchFamily="34" charset="0"/>
              </a:rPr>
              <a:t>The first generation to be impacted by climate change and the last generation who can do something about it.</a:t>
            </a:r>
            <a:r>
              <a:rPr lang="en-GB" dirty="0">
                <a:latin typeface="Franklin Gothic Medium" panose="020B0603020102020204" pitchFamily="34" charset="0"/>
              </a:rPr>
              <a:t>.</a:t>
            </a:r>
          </a:p>
          <a:p>
            <a:endParaRPr lang="en-GB" dirty="0"/>
          </a:p>
        </p:txBody>
      </p:sp>
      <p:sp>
        <p:nvSpPr>
          <p:cNvPr id="4" name="Slide Number Placeholder 3"/>
          <p:cNvSpPr>
            <a:spLocks noGrp="1"/>
          </p:cNvSpPr>
          <p:nvPr>
            <p:ph type="sldNum" sz="quarter" idx="10"/>
          </p:nvPr>
        </p:nvSpPr>
        <p:spPr/>
        <p:txBody>
          <a:bodyPr/>
          <a:lstStyle/>
          <a:p>
            <a:fld id="{A3FCE1DD-6562-FD4A-BFE8-2725CD03D948}" type="slidenum">
              <a:rPr lang="en-US" smtClean="0"/>
              <a:t>15</a:t>
            </a:fld>
            <a:endParaRPr lang="en-US"/>
          </a:p>
        </p:txBody>
      </p:sp>
    </p:spTree>
    <p:extLst>
      <p:ext uri="{BB962C8B-B14F-4D97-AF65-F5344CB8AC3E}">
        <p14:creationId xmlns:p14="http://schemas.microsoft.com/office/powerpoint/2010/main" val="2012505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3FCE1DD-6562-FD4A-BFE8-2725CD03D948}" type="slidenum">
              <a:rPr lang="en-US" smtClean="0"/>
              <a:t>17</a:t>
            </a:fld>
            <a:endParaRPr lang="en-US"/>
          </a:p>
        </p:txBody>
      </p:sp>
    </p:spTree>
    <p:extLst>
      <p:ext uri="{BB962C8B-B14F-4D97-AF65-F5344CB8AC3E}">
        <p14:creationId xmlns:p14="http://schemas.microsoft.com/office/powerpoint/2010/main" val="1023473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14120813" y="3927475"/>
            <a:ext cx="34904363" cy="1963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66274" y="24871137"/>
            <a:ext cx="5330190" cy="23562130"/>
          </a:xfrm>
          <a:prstGeom prst="rect">
            <a:avLst/>
          </a:prstGeom>
        </p:spPr>
        <p:txBody>
          <a:bodyPr spcFirstLastPara="1" wrap="square" lIns="176523" tIns="176523" rIns="176523" bIns="176523" anchor="t" anchorCtr="0">
            <a:noAutofit/>
          </a:bodyPr>
          <a:lstStyle/>
          <a:p>
            <a:pPr algn="l"/>
            <a:endParaRPr lang="en-GB" b="1" i="0" dirty="0">
              <a:solidFill>
                <a:srgbClr val="00AEFD"/>
              </a:solidFill>
              <a:effectLst/>
              <a:latin typeface="-apple-system"/>
            </a:endParaRPr>
          </a:p>
          <a:p>
            <a:pPr algn="l"/>
            <a:r>
              <a:rPr lang="en-GB" b="1" i="0" dirty="0">
                <a:solidFill>
                  <a:srgbClr val="00AEFD"/>
                </a:solidFill>
                <a:effectLst/>
                <a:latin typeface="-apple-system"/>
              </a:rPr>
              <a:t>Group Work: </a:t>
            </a:r>
            <a:r>
              <a:rPr lang="en-GB" b="0" i="0" dirty="0">
                <a:solidFill>
                  <a:srgbClr val="212529"/>
                </a:solidFill>
                <a:effectLst/>
                <a:latin typeface="-apple-system"/>
              </a:rPr>
              <a:t>Divide participants into smaller groups to explore the Sustainable Development Goals. Ask them to identify one goal that is important in their life, one goal that affects their community, and the goal that they think will be most challenging for the global community to solve.</a:t>
            </a:r>
          </a:p>
          <a:p>
            <a:pPr algn="l"/>
            <a:r>
              <a:rPr lang="en-GB" b="1" i="0" dirty="0">
                <a:solidFill>
                  <a:srgbClr val="00AEFD"/>
                </a:solidFill>
                <a:effectLst/>
                <a:latin typeface="-apple-system"/>
              </a:rPr>
              <a:t>Feedback:</a:t>
            </a:r>
            <a:r>
              <a:rPr lang="en-GB" b="0" i="0" dirty="0">
                <a:solidFill>
                  <a:srgbClr val="212529"/>
                </a:solidFill>
                <a:effectLst/>
                <a:latin typeface="-apple-system"/>
              </a:rPr>
              <a:t> Ask participants to share the goals they identified and give their reasons for their choices. Ask participants what they think they can do in their own lives to help achieve the Goals by 2030.</a:t>
            </a:r>
          </a:p>
          <a:p>
            <a:pPr marL="0" indent="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https://www.unicef.org/media/60231/file</a:t>
            </a:r>
          </a:p>
          <a:p>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Example </a:t>
            </a:r>
            <a:r>
              <a:rPr lang="en-GB" dirty="0"/>
              <a:t>Goal 7. Ensure access to affordable, reliable, sustainable and modern energy for all – relates 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Article 2, all children should have equal access the reliable forms of energy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Article 17, all children should have access to information from a variety of sources today this must include the internet.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Article 24, without access to reliable energy children will be unable to get access to healthcare, heating, cooling, transport etc.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Article 27, children have a right to adequate standard of living this requires affordable sources of clean energy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Article 28, Children need access to energy to support their learning and study</a:t>
            </a:r>
          </a:p>
          <a:p>
            <a:endParaRPr lang="en-IE" dirty="0"/>
          </a:p>
        </p:txBody>
      </p:sp>
      <p:sp>
        <p:nvSpPr>
          <p:cNvPr id="4" name="Slide Number Placeholder 3"/>
          <p:cNvSpPr>
            <a:spLocks noGrp="1"/>
          </p:cNvSpPr>
          <p:nvPr>
            <p:ph type="sldNum" sz="quarter" idx="5"/>
          </p:nvPr>
        </p:nvSpPr>
        <p:spPr/>
        <p:txBody>
          <a:bodyPr/>
          <a:lstStyle/>
          <a:p>
            <a:fld id="{A3FCE1DD-6562-FD4A-BFE8-2725CD03D948}" type="slidenum">
              <a:rPr lang="en-US" smtClean="0"/>
              <a:t>20</a:t>
            </a:fld>
            <a:endParaRPr lang="en-US"/>
          </a:p>
        </p:txBody>
      </p:sp>
    </p:spTree>
    <p:extLst>
      <p:ext uri="{BB962C8B-B14F-4D97-AF65-F5344CB8AC3E}">
        <p14:creationId xmlns:p14="http://schemas.microsoft.com/office/powerpoint/2010/main" val="907449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4f5b4be237_0_123:notes"/>
          <p:cNvSpPr>
            <a:spLocks noGrp="1" noRot="1" noChangeAspect="1"/>
          </p:cNvSpPr>
          <p:nvPr>
            <p:ph type="sldImg" idx="2"/>
          </p:nvPr>
        </p:nvSpPr>
        <p:spPr>
          <a:xfrm>
            <a:off x="-14120813" y="3927475"/>
            <a:ext cx="34904363" cy="1963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4f5b4be237_0_123:notes"/>
          <p:cNvSpPr txBox="1">
            <a:spLocks noGrp="1"/>
          </p:cNvSpPr>
          <p:nvPr>
            <p:ph type="body" idx="1"/>
          </p:nvPr>
        </p:nvSpPr>
        <p:spPr>
          <a:xfrm>
            <a:off x="666274" y="24871137"/>
            <a:ext cx="5330190" cy="23562130"/>
          </a:xfrm>
          <a:prstGeom prst="rect">
            <a:avLst/>
          </a:prstGeom>
        </p:spPr>
        <p:txBody>
          <a:bodyPr spcFirstLastPara="1" wrap="square" lIns="176523" tIns="176523" rIns="176523" bIns="17652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How do these goals relate to your rights? Look at a poster and see what is connected to your rights. Go to this interactive map to find 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https://www.unicef.org/media/60231/file</a:t>
            </a:r>
          </a:p>
          <a:p>
            <a:pPr marL="0" indent="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You will need</a:t>
            </a:r>
            <a:r>
              <a:rPr lang="en-GB" dirty="0"/>
              <a:t> the </a:t>
            </a:r>
            <a:r>
              <a:rPr lang="en-GB" dirty="0">
                <a:hlinkClick r:id="rId3"/>
              </a:rPr>
              <a:t>2019 Europe Sustainable Development Report</a:t>
            </a:r>
            <a:r>
              <a:rPr lang="en-GB" dirty="0"/>
              <a:t> pages 90-91 (Ireland's Report) and a room with space or the use of </a:t>
            </a:r>
            <a:r>
              <a:rPr lang="en-GB" dirty="0" err="1"/>
              <a:t>Mentimeter</a:t>
            </a:r>
            <a:r>
              <a:rPr lang="en-GB" dirty="0"/>
              <a:t> if working online.</a:t>
            </a:r>
          </a:p>
          <a:p>
            <a:endParaRPr lang="en-GB" b="1" dirty="0">
              <a:solidFill>
                <a:srgbClr val="00AEFD"/>
              </a:solidFill>
              <a:effectLst/>
            </a:endParaRPr>
          </a:p>
          <a:p>
            <a:r>
              <a:rPr lang="en-GB" b="1" dirty="0">
                <a:solidFill>
                  <a:srgbClr val="00AEFD"/>
                </a:solidFill>
                <a:effectLst/>
              </a:rPr>
              <a:t>Activity:</a:t>
            </a:r>
            <a:r>
              <a:rPr lang="en-GB" dirty="0"/>
              <a:t>  </a:t>
            </a:r>
            <a:r>
              <a:rPr lang="en-GB" b="1" dirty="0"/>
              <a:t>Assessing the Goals</a:t>
            </a:r>
            <a:r>
              <a:rPr lang="en-GB" dirty="0"/>
              <a:t>. Ask participants to take a moment and think about each of the 17 Goals and how they relate to Ireland. If in class together get students to line up in the middle of the room/space (hallway or meeting space) and walk toward one wall based on how well they feel Ireland has progressed in achieving each goal. Please note, if they feel Ireland is falling behind on the goal they can also step backwards. If you are delivering the class online use Mentimeter.com and create slides similar to below. With each goals assessment, ask the participants to share their reasoning, particularly those people who are optimistic and pessimistic at the front and at the back of the room.</a:t>
            </a:r>
          </a:p>
          <a:p>
            <a:endParaRPr lang="en-GB" b="1" dirty="0">
              <a:solidFill>
                <a:srgbClr val="00AEFD"/>
              </a:solidFill>
              <a:effectLst/>
            </a:endParaRPr>
          </a:p>
          <a:p>
            <a:r>
              <a:rPr lang="en-GB" b="1" dirty="0">
                <a:solidFill>
                  <a:srgbClr val="00AEFD"/>
                </a:solidFill>
                <a:effectLst/>
              </a:rPr>
              <a:t>Group Work: </a:t>
            </a:r>
            <a:r>
              <a:rPr lang="en-GB" dirty="0">
                <a:solidFill>
                  <a:srgbClr val="333333"/>
                </a:solidFill>
                <a:effectLst/>
              </a:rPr>
              <a:t>Divide participants into pairs and assign each pair with a Goal. Hand out the progress report for Ireland with performance indicators for each Goal. Ask participants to analyse the targets/indicators in assessing why Ireland is doing well or not so well. Ask participants to consider the indicators and whether or not they offer an accurate reflection of achievement under that Goal. Ask participants to think of other indicators that would better reflect Ireland's performance in achieving the Goal.  </a:t>
            </a:r>
            <a:endParaRPr lang="en-GB" dirty="0"/>
          </a:p>
          <a:p>
            <a:endParaRPr lang="en-GB" b="1" dirty="0">
              <a:solidFill>
                <a:srgbClr val="00AEFD"/>
              </a:solidFill>
              <a:effectLst/>
            </a:endParaRPr>
          </a:p>
          <a:p>
            <a:r>
              <a:rPr lang="en-GB" b="1" dirty="0">
                <a:solidFill>
                  <a:srgbClr val="00AEFD"/>
                </a:solidFill>
                <a:effectLst/>
              </a:rPr>
              <a:t>Feedback:  </a:t>
            </a:r>
            <a:r>
              <a:rPr lang="en-GB" dirty="0">
                <a:solidFill>
                  <a:srgbClr val="333333"/>
                </a:solidFill>
                <a:effectLst/>
              </a:rPr>
              <a:t>Ask for feedback for each goal, gather reflections on the indicators: Did any of the indicators or outcomes surprise you? Why were these indicators chosen to measure progress? Are these the same indicators used globally or just in the EU, why/why not? Should wealthier nations set higher targets or use different indicators than poorer nations? Who should be involved in deciding what indicators are used the measure progress? </a:t>
            </a:r>
          </a:p>
          <a:p>
            <a:endParaRPr lang="en-GB" dirty="0">
              <a:solidFill>
                <a:srgbClr val="333333"/>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Extension: Go to </a:t>
            </a:r>
            <a:r>
              <a:rPr lang="en-GB" dirty="0">
                <a:hlinkClick r:id="rId4"/>
              </a:rPr>
              <a:t>Ireland's SDG data hub</a:t>
            </a:r>
            <a:r>
              <a:rPr lang="en-GB" dirty="0"/>
              <a:t> to allow for more in-depth analysis and exploration of Ireland's indicator data sets.</a:t>
            </a:r>
          </a:p>
          <a:p>
            <a:endParaRPr lang="en-IE" dirty="0"/>
          </a:p>
        </p:txBody>
      </p:sp>
      <p:sp>
        <p:nvSpPr>
          <p:cNvPr id="4" name="Slide Number Placeholder 3"/>
          <p:cNvSpPr>
            <a:spLocks noGrp="1"/>
          </p:cNvSpPr>
          <p:nvPr>
            <p:ph type="sldNum" sz="quarter" idx="5"/>
          </p:nvPr>
        </p:nvSpPr>
        <p:spPr/>
        <p:txBody>
          <a:bodyPr/>
          <a:lstStyle/>
          <a:p>
            <a:fld id="{A3FCE1DD-6562-FD4A-BFE8-2725CD03D948}" type="slidenum">
              <a:rPr lang="en-US" smtClean="0"/>
              <a:t>23</a:t>
            </a:fld>
            <a:endParaRPr lang="en-US"/>
          </a:p>
        </p:txBody>
      </p:sp>
    </p:spTree>
    <p:extLst>
      <p:ext uri="{BB962C8B-B14F-4D97-AF65-F5344CB8AC3E}">
        <p14:creationId xmlns:p14="http://schemas.microsoft.com/office/powerpoint/2010/main" val="1263953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333333"/>
                </a:solidFill>
                <a:effectLst/>
              </a:rPr>
              <a:t>Should children and young people have their own set of indicators? For more information about indicators for the wellbeing of children read </a:t>
            </a:r>
            <a:r>
              <a:rPr lang="en-GB" dirty="0">
                <a:solidFill>
                  <a:srgbClr val="333333"/>
                </a:solidFill>
                <a:effectLst/>
                <a:hlinkClick r:id="rId3"/>
              </a:rPr>
              <a:t>UNICEF's Report on Children and the Sustainable Development Goals </a:t>
            </a:r>
            <a:endParaRPr lang="en-GB" dirty="0"/>
          </a:p>
          <a:p>
            <a:endParaRPr lang="en-GB" dirty="0"/>
          </a:p>
          <a:p>
            <a:r>
              <a:rPr lang="en-IE" dirty="0"/>
              <a:t>What might SDG indicators be measured for children.</a:t>
            </a:r>
          </a:p>
        </p:txBody>
      </p:sp>
      <p:sp>
        <p:nvSpPr>
          <p:cNvPr id="4" name="Slide Number Placeholder 3"/>
          <p:cNvSpPr>
            <a:spLocks noGrp="1"/>
          </p:cNvSpPr>
          <p:nvPr>
            <p:ph type="sldNum" sz="quarter" idx="5"/>
          </p:nvPr>
        </p:nvSpPr>
        <p:spPr/>
        <p:txBody>
          <a:bodyPr/>
          <a:lstStyle/>
          <a:p>
            <a:fld id="{A3FCE1DD-6562-FD4A-BFE8-2725CD03D948}" type="slidenum">
              <a:rPr lang="en-US" smtClean="0"/>
              <a:t>24</a:t>
            </a:fld>
            <a:endParaRPr lang="en-US"/>
          </a:p>
        </p:txBody>
      </p:sp>
    </p:spTree>
    <p:extLst>
      <p:ext uri="{BB962C8B-B14F-4D97-AF65-F5344CB8AC3E}">
        <p14:creationId xmlns:p14="http://schemas.microsoft.com/office/powerpoint/2010/main" val="3059163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7C5D832-6D97-FD4C-BE31-9DD7768A87D5}" type="datetimeFigureOut">
              <a:rPr lang="en-US" smtClean="0"/>
              <a:t>1/8/2021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695604D-19A7-7C41-809A-8F4168A3D51E}" type="slidenum">
              <a:rPr lang="en-US" smtClean="0"/>
              <a:t>‹#›</a:t>
            </a:fld>
            <a:endParaRPr lang="en-US"/>
          </a:p>
        </p:txBody>
      </p:sp>
    </p:spTree>
    <p:extLst>
      <p:ext uri="{BB962C8B-B14F-4D97-AF65-F5344CB8AC3E}">
        <p14:creationId xmlns:p14="http://schemas.microsoft.com/office/powerpoint/2010/main" val="1797073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7C5D832-6D97-FD4C-BE31-9DD7768A87D5}" type="datetimeFigureOut">
              <a:rPr lang="en-US" smtClean="0"/>
              <a:t>1/8/2021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695604D-19A7-7C41-809A-8F4168A3D51E}" type="slidenum">
              <a:rPr lang="en-US" smtClean="0"/>
              <a:t>‹#›</a:t>
            </a:fld>
            <a:endParaRPr lang="en-US"/>
          </a:p>
        </p:txBody>
      </p:sp>
    </p:spTree>
    <p:extLst>
      <p:ext uri="{BB962C8B-B14F-4D97-AF65-F5344CB8AC3E}">
        <p14:creationId xmlns:p14="http://schemas.microsoft.com/office/powerpoint/2010/main" val="700108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7C5D832-6D97-FD4C-BE31-9DD7768A87D5}" type="datetimeFigureOut">
              <a:rPr lang="en-US" smtClean="0"/>
              <a:t>1/8/2021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695604D-19A7-7C41-809A-8F4168A3D51E}" type="slidenum">
              <a:rPr lang="en-US" smtClean="0"/>
              <a:t>‹#›</a:t>
            </a:fld>
            <a:endParaRPr lang="en-US"/>
          </a:p>
        </p:txBody>
      </p:sp>
    </p:spTree>
    <p:extLst>
      <p:ext uri="{BB962C8B-B14F-4D97-AF65-F5344CB8AC3E}">
        <p14:creationId xmlns:p14="http://schemas.microsoft.com/office/powerpoint/2010/main" val="1566288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5556B08-C387-48FF-BFB5-27DA865A54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3404" y="5821990"/>
            <a:ext cx="3095625" cy="665477"/>
          </a:xfrm>
          <a:prstGeom prst="rect">
            <a:avLst/>
          </a:prstGeom>
        </p:spPr>
      </p:pic>
    </p:spTree>
    <p:extLst>
      <p:ext uri="{BB962C8B-B14F-4D97-AF65-F5344CB8AC3E}">
        <p14:creationId xmlns:p14="http://schemas.microsoft.com/office/powerpoint/2010/main" val="1357544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5D64A-761E-4FD6-AE9C-ACF2067B0D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3D25EC31-B114-44FC-ABD7-F383778BC7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A9687396-0D87-44E8-88A2-3A21F6C41715}"/>
              </a:ext>
            </a:extLst>
          </p:cNvPr>
          <p:cNvSpPr>
            <a:spLocks noGrp="1"/>
          </p:cNvSpPr>
          <p:nvPr>
            <p:ph type="dt" sz="half" idx="10"/>
          </p:nvPr>
        </p:nvSpPr>
        <p:spPr/>
        <p:txBody>
          <a:bodyPr/>
          <a:lstStyle/>
          <a:p>
            <a:fld id="{7D311C51-5D1A-4F8E-9B44-BD2E25B0075D}" type="datetimeFigureOut">
              <a:rPr lang="en-IE" smtClean="0"/>
              <a:t>08/01/2021</a:t>
            </a:fld>
            <a:endParaRPr lang="en-IE"/>
          </a:p>
        </p:txBody>
      </p:sp>
      <p:sp>
        <p:nvSpPr>
          <p:cNvPr id="5" name="Footer Placeholder 4">
            <a:extLst>
              <a:ext uri="{FF2B5EF4-FFF2-40B4-BE49-F238E27FC236}">
                <a16:creationId xmlns:a16="http://schemas.microsoft.com/office/drawing/2014/main" id="{ED40574E-A6DD-4682-A50F-3E26FA3CAD5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69D4003-6BAE-498C-B92C-5B232E7FD08E}"/>
              </a:ext>
            </a:extLst>
          </p:cNvPr>
          <p:cNvSpPr>
            <a:spLocks noGrp="1"/>
          </p:cNvSpPr>
          <p:nvPr>
            <p:ph type="sldNum" sz="quarter" idx="12"/>
          </p:nvPr>
        </p:nvSpPr>
        <p:spPr/>
        <p:txBody>
          <a:bodyPr/>
          <a:lstStyle/>
          <a:p>
            <a:fld id="{32B509A1-1061-4A66-B3C3-40366967498F}" type="slidenum">
              <a:rPr lang="en-IE" smtClean="0"/>
              <a:t>‹#›</a:t>
            </a:fld>
            <a:endParaRPr lang="en-IE"/>
          </a:p>
        </p:txBody>
      </p:sp>
    </p:spTree>
    <p:extLst>
      <p:ext uri="{BB962C8B-B14F-4D97-AF65-F5344CB8AC3E}">
        <p14:creationId xmlns:p14="http://schemas.microsoft.com/office/powerpoint/2010/main" val="11463453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8B81A9-91B7-4516-9FA4-833B12185C56}"/>
              </a:ext>
            </a:extLst>
          </p:cNvPr>
          <p:cNvSpPr>
            <a:spLocks noGrp="1"/>
          </p:cNvSpPr>
          <p:nvPr>
            <p:ph type="dt" sz="half" idx="10"/>
          </p:nvPr>
        </p:nvSpPr>
        <p:spPr/>
        <p:txBody>
          <a:bodyPr/>
          <a:lstStyle/>
          <a:p>
            <a:fld id="{7D311C51-5D1A-4F8E-9B44-BD2E25B0075D}" type="datetimeFigureOut">
              <a:rPr lang="en-IE" smtClean="0"/>
              <a:t>08/01/2021</a:t>
            </a:fld>
            <a:endParaRPr lang="en-IE"/>
          </a:p>
        </p:txBody>
      </p:sp>
      <p:sp>
        <p:nvSpPr>
          <p:cNvPr id="3" name="Footer Placeholder 2">
            <a:extLst>
              <a:ext uri="{FF2B5EF4-FFF2-40B4-BE49-F238E27FC236}">
                <a16:creationId xmlns:a16="http://schemas.microsoft.com/office/drawing/2014/main" id="{679211C8-E479-4737-BB33-78D1844AB0FE}"/>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F60CDB08-6EAA-45CA-9D12-E17AC6269079}"/>
              </a:ext>
            </a:extLst>
          </p:cNvPr>
          <p:cNvSpPr>
            <a:spLocks noGrp="1"/>
          </p:cNvSpPr>
          <p:nvPr>
            <p:ph type="sldNum" sz="quarter" idx="12"/>
          </p:nvPr>
        </p:nvSpPr>
        <p:spPr/>
        <p:txBody>
          <a:bodyPr/>
          <a:lstStyle/>
          <a:p>
            <a:fld id="{32B509A1-1061-4A66-B3C3-40366967498F}" type="slidenum">
              <a:rPr lang="en-IE" smtClean="0"/>
              <a:t>‹#›</a:t>
            </a:fld>
            <a:endParaRPr lang="en-IE"/>
          </a:p>
        </p:txBody>
      </p:sp>
    </p:spTree>
    <p:extLst>
      <p:ext uri="{BB962C8B-B14F-4D97-AF65-F5344CB8AC3E}">
        <p14:creationId xmlns:p14="http://schemas.microsoft.com/office/powerpoint/2010/main" val="1046996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35B502-3714-4AF0-A12F-6E8E2A48AC1C}"/>
              </a:ext>
            </a:extLst>
          </p:cNvPr>
          <p:cNvSpPr>
            <a:spLocks noGrp="1"/>
          </p:cNvSpPr>
          <p:nvPr>
            <p:ph type="dt" sz="half" idx="10"/>
          </p:nvPr>
        </p:nvSpPr>
        <p:spPr/>
        <p:txBody>
          <a:bodyPr/>
          <a:lstStyle/>
          <a:p>
            <a:fld id="{4D94136C-8742-45B2-AF27-D93DF72833A9}" type="datetimeFigureOut">
              <a:rPr lang="en-US" smtClean="0"/>
              <a:t>1/8/2021</a:t>
            </a:fld>
            <a:endParaRPr lang="en-US"/>
          </a:p>
        </p:txBody>
      </p:sp>
      <p:sp>
        <p:nvSpPr>
          <p:cNvPr id="3" name="Footer Placeholder 2">
            <a:extLst>
              <a:ext uri="{FF2B5EF4-FFF2-40B4-BE49-F238E27FC236}">
                <a16:creationId xmlns:a16="http://schemas.microsoft.com/office/drawing/2014/main" id="{A961BC44-1389-4B00-8963-438678337C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15CB23-871F-4F20-B638-007EE5A8E650}"/>
              </a:ext>
            </a:extLst>
          </p:cNvPr>
          <p:cNvSpPr>
            <a:spLocks noGrp="1"/>
          </p:cNvSpPr>
          <p:nvPr>
            <p:ph type="sldNum" sz="quarter" idx="12"/>
          </p:nvPr>
        </p:nvSpPr>
        <p:spPr/>
        <p:txBody>
          <a:body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0707B466-701F-49DA-AED2-CBAC06A170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5" y="5873444"/>
            <a:ext cx="3095625" cy="665477"/>
          </a:xfrm>
          <a:prstGeom prst="rect">
            <a:avLst/>
          </a:prstGeom>
        </p:spPr>
      </p:pic>
    </p:spTree>
    <p:extLst>
      <p:ext uri="{BB962C8B-B14F-4D97-AF65-F5344CB8AC3E}">
        <p14:creationId xmlns:p14="http://schemas.microsoft.com/office/powerpoint/2010/main" val="1705578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venir Next Condensed" charset="0"/>
                <a:ea typeface="Avenir Next Condensed" charset="0"/>
                <a:cs typeface="Avenir Next Condensed"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venir Next Condensed" charset="0"/>
                <a:ea typeface="Avenir Next Condensed" charset="0"/>
                <a:cs typeface="Avenir Next Condensed" charset="0"/>
              </a:defRPr>
            </a:lvl1pPr>
            <a:lvl2pPr>
              <a:defRPr>
                <a:latin typeface="Avenir Next Condensed" charset="0"/>
                <a:ea typeface="Avenir Next Condensed" charset="0"/>
                <a:cs typeface="Avenir Next Condensed" charset="0"/>
              </a:defRPr>
            </a:lvl2pPr>
            <a:lvl3pPr>
              <a:defRPr>
                <a:latin typeface="Avenir Next Condensed" charset="0"/>
                <a:ea typeface="Avenir Next Condensed" charset="0"/>
                <a:cs typeface="Avenir Next Condensed" charset="0"/>
              </a:defRPr>
            </a:lvl3pPr>
            <a:lvl4pPr>
              <a:defRPr>
                <a:latin typeface="Avenir Next Condensed" charset="0"/>
                <a:ea typeface="Avenir Next Condensed" charset="0"/>
                <a:cs typeface="Avenir Next Condensed" charset="0"/>
              </a:defRPr>
            </a:lvl4pPr>
            <a:lvl5pPr>
              <a:defRPr>
                <a:latin typeface="Avenir Next Condensed" charset="0"/>
                <a:ea typeface="Avenir Next Condensed" charset="0"/>
                <a:cs typeface="Avenir Next Condense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7C5D832-6D97-FD4C-BE31-9DD7768A87D5}" type="datetimeFigureOut">
              <a:rPr lang="en-US" smtClean="0"/>
              <a:t>1/8/2021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695604D-19A7-7C41-809A-8F4168A3D51E}" type="slidenum">
              <a:rPr lang="en-US" smtClean="0"/>
              <a:t>‹#›</a:t>
            </a:fld>
            <a:endParaRPr lang="en-US"/>
          </a:p>
        </p:txBody>
      </p:sp>
    </p:spTree>
    <p:extLst>
      <p:ext uri="{BB962C8B-B14F-4D97-AF65-F5344CB8AC3E}">
        <p14:creationId xmlns:p14="http://schemas.microsoft.com/office/powerpoint/2010/main" val="1343606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7C5D832-6D97-FD4C-BE31-9DD7768A87D5}" type="datetimeFigureOut">
              <a:rPr lang="en-US" smtClean="0"/>
              <a:t>1/8/2021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695604D-19A7-7C41-809A-8F4168A3D51E}" type="slidenum">
              <a:rPr lang="en-US" smtClean="0"/>
              <a:t>‹#›</a:t>
            </a:fld>
            <a:endParaRPr lang="en-US"/>
          </a:p>
        </p:txBody>
      </p:sp>
    </p:spTree>
    <p:extLst>
      <p:ext uri="{BB962C8B-B14F-4D97-AF65-F5344CB8AC3E}">
        <p14:creationId xmlns:p14="http://schemas.microsoft.com/office/powerpoint/2010/main" val="1111783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7C5D832-6D97-FD4C-BE31-9DD7768A87D5}" type="datetimeFigureOut">
              <a:rPr lang="en-US" smtClean="0"/>
              <a:t>1/8/2021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695604D-19A7-7C41-809A-8F4168A3D51E}" type="slidenum">
              <a:rPr lang="en-US" smtClean="0"/>
              <a:t>‹#›</a:t>
            </a:fld>
            <a:endParaRPr lang="en-US"/>
          </a:p>
        </p:txBody>
      </p:sp>
    </p:spTree>
    <p:extLst>
      <p:ext uri="{BB962C8B-B14F-4D97-AF65-F5344CB8AC3E}">
        <p14:creationId xmlns:p14="http://schemas.microsoft.com/office/powerpoint/2010/main" val="446340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7C5D832-6D97-FD4C-BE31-9DD7768A87D5}" type="datetimeFigureOut">
              <a:rPr lang="en-US" smtClean="0"/>
              <a:t>1/8/2021</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695604D-19A7-7C41-809A-8F4168A3D51E}" type="slidenum">
              <a:rPr lang="en-US" smtClean="0"/>
              <a:t>‹#›</a:t>
            </a:fld>
            <a:endParaRPr lang="en-US"/>
          </a:p>
        </p:txBody>
      </p:sp>
    </p:spTree>
    <p:extLst>
      <p:ext uri="{BB962C8B-B14F-4D97-AF65-F5344CB8AC3E}">
        <p14:creationId xmlns:p14="http://schemas.microsoft.com/office/powerpoint/2010/main" val="1197352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7C5D832-6D97-FD4C-BE31-9DD7768A87D5}" type="datetimeFigureOut">
              <a:rPr lang="en-US" smtClean="0"/>
              <a:t>1/8/2021</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695604D-19A7-7C41-809A-8F4168A3D51E}" type="slidenum">
              <a:rPr lang="en-US" smtClean="0"/>
              <a:t>‹#›</a:t>
            </a:fld>
            <a:endParaRPr lang="en-US"/>
          </a:p>
        </p:txBody>
      </p:sp>
    </p:spTree>
    <p:extLst>
      <p:ext uri="{BB962C8B-B14F-4D97-AF65-F5344CB8AC3E}">
        <p14:creationId xmlns:p14="http://schemas.microsoft.com/office/powerpoint/2010/main" val="91525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7C5D832-6D97-FD4C-BE31-9DD7768A87D5}" type="datetimeFigureOut">
              <a:rPr lang="en-US" smtClean="0"/>
              <a:t>1/8/2021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695604D-19A7-7C41-809A-8F4168A3D51E}" type="slidenum">
              <a:rPr lang="en-US" smtClean="0"/>
              <a:t>‹#›</a:t>
            </a:fld>
            <a:endParaRPr lang="en-US"/>
          </a:p>
        </p:txBody>
      </p:sp>
    </p:spTree>
    <p:extLst>
      <p:ext uri="{BB962C8B-B14F-4D97-AF65-F5344CB8AC3E}">
        <p14:creationId xmlns:p14="http://schemas.microsoft.com/office/powerpoint/2010/main" val="1782280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7C5D832-6D97-FD4C-BE31-9DD7768A87D5}" type="datetimeFigureOut">
              <a:rPr lang="en-US" smtClean="0"/>
              <a:t>1/8/2021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695604D-19A7-7C41-809A-8F4168A3D51E}" type="slidenum">
              <a:rPr lang="en-US" smtClean="0"/>
              <a:t>‹#›</a:t>
            </a:fld>
            <a:endParaRPr lang="en-US"/>
          </a:p>
        </p:txBody>
      </p:sp>
    </p:spTree>
    <p:extLst>
      <p:ext uri="{BB962C8B-B14F-4D97-AF65-F5344CB8AC3E}">
        <p14:creationId xmlns:p14="http://schemas.microsoft.com/office/powerpoint/2010/main" val="846942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7C5D832-6D97-FD4C-BE31-9DD7768A87D5}" type="datetimeFigureOut">
              <a:rPr lang="en-US" smtClean="0"/>
              <a:t>1/8/2021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695604D-19A7-7C41-809A-8F4168A3D51E}" type="slidenum">
              <a:rPr lang="en-US" smtClean="0"/>
              <a:t>‹#›</a:t>
            </a:fld>
            <a:endParaRPr lang="en-US"/>
          </a:p>
        </p:txBody>
      </p:sp>
    </p:spTree>
    <p:extLst>
      <p:ext uri="{BB962C8B-B14F-4D97-AF65-F5344CB8AC3E}">
        <p14:creationId xmlns:p14="http://schemas.microsoft.com/office/powerpoint/2010/main" val="524688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screen">
            <a:extLst>
              <a:ext uri="{BEBA8EAE-BF5A-486C-A8C5-ECC9F3942E4B}">
                <a14:imgProps xmlns:a14="http://schemas.microsoft.com/office/drawing/2010/main">
                  <a14:imgLayer r:embed="rId1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1015034" y="5736599"/>
            <a:ext cx="880727" cy="880727"/>
          </a:xfrm>
          <a:prstGeom prst="roundRect">
            <a:avLst/>
          </a:prstGeom>
        </p:spPr>
      </p:pic>
    </p:spTree>
    <p:extLst>
      <p:ext uri="{BB962C8B-B14F-4D97-AF65-F5344CB8AC3E}">
        <p14:creationId xmlns:p14="http://schemas.microsoft.com/office/powerpoint/2010/main" val="1335939811"/>
      </p:ext>
    </p:extLst>
  </p:cSld>
  <p:clrMap bg1="lt1" tx1="dk1" bg2="lt2" tx2="dk2" accent1="accent1" accent2="accent2" accent3="accent3" accent4="accent4" accent5="accent5" accent6="accent6" hlink="hlink" folHlink="folHlink"/>
  <p:sldLayoutIdLst>
    <p:sldLayoutId id="2147483662" r:id="rId1"/>
    <p:sldLayoutId id="2147483650" r:id="rId2"/>
    <p:sldLayoutId id="2147483651" r:id="rId3"/>
    <p:sldLayoutId id="2147483652" r:id="rId4"/>
    <p:sldLayoutId id="2147483653" r:id="rId5"/>
    <p:sldLayoutId id="2147483654" r:id="rId6"/>
    <p:sldLayoutId id="2147483661"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Avenir Next Condensed" charset="0"/>
          <a:ea typeface="Avenir Next Condensed" charset="0"/>
          <a:cs typeface="Avenir Next Condensed"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Avenir Next Condensed" charset="0"/>
          <a:ea typeface="Avenir Next Condensed" charset="0"/>
          <a:cs typeface="Avenir Next Condensed"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Avenir Next Condensed" charset="0"/>
          <a:ea typeface="Avenir Next Condensed" charset="0"/>
          <a:cs typeface="Avenir Next Condensed"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Avenir Next Condensed" charset="0"/>
          <a:ea typeface="Avenir Next Condensed" charset="0"/>
          <a:cs typeface="Avenir Next Condensed"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Avenir Next Condensed" charset="0"/>
          <a:ea typeface="Avenir Next Condensed" charset="0"/>
          <a:cs typeface="Avenir Next Condensed"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Avenir Next Condensed" charset="0"/>
          <a:ea typeface="Avenir Next Condensed" charset="0"/>
          <a:cs typeface="Avenir Next Condensed"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82E6E4-50D8-4495-B8DE-9C20442FF5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9983FF26-1C24-40B3-A138-D42A36B8EF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00F6197E-B097-4F47-8B4F-1060931D1C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311C51-5D1A-4F8E-9B44-BD2E25B0075D}" type="datetimeFigureOut">
              <a:rPr lang="en-IE" smtClean="0"/>
              <a:t>08/01/2021</a:t>
            </a:fld>
            <a:endParaRPr lang="en-IE"/>
          </a:p>
        </p:txBody>
      </p:sp>
      <p:sp>
        <p:nvSpPr>
          <p:cNvPr id="5" name="Footer Placeholder 4">
            <a:extLst>
              <a:ext uri="{FF2B5EF4-FFF2-40B4-BE49-F238E27FC236}">
                <a16:creationId xmlns:a16="http://schemas.microsoft.com/office/drawing/2014/main" id="{83909CAE-0776-4CA3-A31B-F8F856D37D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1694E40B-68E7-48B0-9455-DF30AAB2F4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B509A1-1061-4A66-B3C3-40366967498F}" type="slidenum">
              <a:rPr lang="en-IE" smtClean="0"/>
              <a:t>‹#›</a:t>
            </a:fld>
            <a:endParaRPr lang="en-IE"/>
          </a:p>
        </p:txBody>
      </p:sp>
    </p:spTree>
    <p:extLst>
      <p:ext uri="{BB962C8B-B14F-4D97-AF65-F5344CB8AC3E}">
        <p14:creationId xmlns:p14="http://schemas.microsoft.com/office/powerpoint/2010/main" val="1683878591"/>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298E91-6DAF-4AA8-BD36-E7BEB9830F1C}"/>
              </a:ext>
            </a:extLst>
          </p:cNvPr>
          <p:cNvSpPr>
            <a:spLocks noGrp="1"/>
          </p:cNvSpPr>
          <p:nvPr>
            <p:ph type="title"/>
          </p:nvPr>
        </p:nvSpPr>
        <p:spPr>
          <a:xfrm>
            <a:off x="838208" y="365129"/>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6548D71-71A7-4564-8F25-27956355F827}"/>
              </a:ext>
            </a:extLst>
          </p:cNvPr>
          <p:cNvSpPr>
            <a:spLocks noGrp="1"/>
          </p:cNvSpPr>
          <p:nvPr>
            <p:ph type="body" idx="1"/>
          </p:nvPr>
        </p:nvSpPr>
        <p:spPr>
          <a:xfrm>
            <a:off x="838208"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8A269B4-0FF4-454D-8210-9929ACDED609}"/>
              </a:ext>
            </a:extLst>
          </p:cNvPr>
          <p:cNvSpPr>
            <a:spLocks noGrp="1"/>
          </p:cNvSpPr>
          <p:nvPr>
            <p:ph type="dt" sz="half" idx="2"/>
          </p:nvPr>
        </p:nvSpPr>
        <p:spPr>
          <a:xfrm>
            <a:off x="838201"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1D58C3-6A20-4B7F-941B-17E6611043DB}" type="datetimeFigureOut">
              <a:rPr lang="en-IE" smtClean="0"/>
              <a:t>08/01/2021</a:t>
            </a:fld>
            <a:endParaRPr lang="en-IE"/>
          </a:p>
        </p:txBody>
      </p:sp>
      <p:sp>
        <p:nvSpPr>
          <p:cNvPr id="5" name="Footer Placeholder 4">
            <a:extLst>
              <a:ext uri="{FF2B5EF4-FFF2-40B4-BE49-F238E27FC236}">
                <a16:creationId xmlns:a16="http://schemas.microsoft.com/office/drawing/2014/main" id="{D32F413F-210B-4A92-94C2-2463FB03BAD3}"/>
              </a:ext>
            </a:extLst>
          </p:cNvPr>
          <p:cNvSpPr>
            <a:spLocks noGrp="1"/>
          </p:cNvSpPr>
          <p:nvPr>
            <p:ph type="ftr" sz="quarter" idx="3"/>
          </p:nvPr>
        </p:nvSpPr>
        <p:spPr>
          <a:xfrm>
            <a:off x="4038608"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0DAFB8B0-68B2-438D-8CB9-37FD637B2A15}"/>
              </a:ext>
            </a:extLst>
          </p:cNvPr>
          <p:cNvSpPr>
            <a:spLocks noGrp="1"/>
          </p:cNvSpPr>
          <p:nvPr>
            <p:ph type="sldNum" sz="quarter" idx="4"/>
          </p:nvPr>
        </p:nvSpPr>
        <p:spPr>
          <a:xfrm>
            <a:off x="8610601"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1470602760"/>
      </p:ext>
    </p:extLst>
  </p:cSld>
  <p:clrMap bg1="lt1" tx1="dk1" bg2="lt2" tx2="dk2" accent1="accent1" accent2="accent2" accent3="accent3" accent4="accent4" accent5="accent5" accent6="accent6" hlink="hlink" folHlink="folHlink"/>
  <p:sldLayoutIdLst>
    <p:sldLayoutId id="2147483713" r:id="rId1"/>
  </p:sldLayoutIdLst>
  <p:hf sldNum="0" hdr="0" ftr="0" dt="0"/>
  <p:txStyles>
    <p:titleStyle>
      <a:lvl1pPr algn="l" defTabSz="6857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7" indent="-171447" algn="l" defTabSz="685792" rtl="0" eaLnBrk="1" latinLnBrk="0" hangingPunct="1">
        <a:lnSpc>
          <a:spcPct val="90000"/>
        </a:lnSpc>
        <a:spcBef>
          <a:spcPts val="750"/>
        </a:spcBef>
        <a:buFont typeface="Arial" panose="020B0604020202020204" pitchFamily="34" charset="0"/>
        <a:buChar char="•"/>
        <a:defRPr sz="2101" kern="1200">
          <a:solidFill>
            <a:schemeClr val="tx1"/>
          </a:solidFill>
          <a:latin typeface="+mn-lt"/>
          <a:ea typeface="+mn-ea"/>
          <a:cs typeface="+mn-cs"/>
        </a:defRPr>
      </a:lvl1pPr>
      <a:lvl2pPr marL="514344" indent="-171447" algn="l" defTabSz="6857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1" indent="-171447" algn="l" defTabSz="6857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36" indent="-171447"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32" indent="-171447"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28" indent="-171447"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24" indent="-171447"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21" indent="-171447"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16" indent="-171447"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2" rtl="0" eaLnBrk="1" latinLnBrk="0" hangingPunct="1">
        <a:defRPr sz="1350" kern="1200">
          <a:solidFill>
            <a:schemeClr val="tx1"/>
          </a:solidFill>
          <a:latin typeface="+mn-lt"/>
          <a:ea typeface="+mn-ea"/>
          <a:cs typeface="+mn-cs"/>
        </a:defRPr>
      </a:lvl1pPr>
      <a:lvl2pPr marL="342896" algn="l" defTabSz="685792" rtl="0" eaLnBrk="1" latinLnBrk="0" hangingPunct="1">
        <a:defRPr sz="1350" kern="1200">
          <a:solidFill>
            <a:schemeClr val="tx1"/>
          </a:solidFill>
          <a:latin typeface="+mn-lt"/>
          <a:ea typeface="+mn-ea"/>
          <a:cs typeface="+mn-cs"/>
        </a:defRPr>
      </a:lvl2pPr>
      <a:lvl3pPr marL="685792" algn="l" defTabSz="685792" rtl="0" eaLnBrk="1" latinLnBrk="0" hangingPunct="1">
        <a:defRPr sz="1350" kern="1200">
          <a:solidFill>
            <a:schemeClr val="tx1"/>
          </a:solidFill>
          <a:latin typeface="+mn-lt"/>
          <a:ea typeface="+mn-ea"/>
          <a:cs typeface="+mn-cs"/>
        </a:defRPr>
      </a:lvl3pPr>
      <a:lvl4pPr marL="1028688" algn="l" defTabSz="685792" rtl="0" eaLnBrk="1" latinLnBrk="0" hangingPunct="1">
        <a:defRPr sz="1350" kern="1200">
          <a:solidFill>
            <a:schemeClr val="tx1"/>
          </a:solidFill>
          <a:latin typeface="+mn-lt"/>
          <a:ea typeface="+mn-ea"/>
          <a:cs typeface="+mn-cs"/>
        </a:defRPr>
      </a:lvl4pPr>
      <a:lvl5pPr marL="1371584" algn="l" defTabSz="685792" rtl="0" eaLnBrk="1" latinLnBrk="0" hangingPunct="1">
        <a:defRPr sz="1350" kern="1200">
          <a:solidFill>
            <a:schemeClr val="tx1"/>
          </a:solidFill>
          <a:latin typeface="+mn-lt"/>
          <a:ea typeface="+mn-ea"/>
          <a:cs typeface="+mn-cs"/>
        </a:defRPr>
      </a:lvl5pPr>
      <a:lvl6pPr marL="1714480" algn="l" defTabSz="685792" rtl="0" eaLnBrk="1" latinLnBrk="0" hangingPunct="1">
        <a:defRPr sz="1350" kern="1200">
          <a:solidFill>
            <a:schemeClr val="tx1"/>
          </a:solidFill>
          <a:latin typeface="+mn-lt"/>
          <a:ea typeface="+mn-ea"/>
          <a:cs typeface="+mn-cs"/>
        </a:defRPr>
      </a:lvl6pPr>
      <a:lvl7pPr marL="2057376" algn="l" defTabSz="685792" rtl="0" eaLnBrk="1" latinLnBrk="0" hangingPunct="1">
        <a:defRPr sz="1350" kern="1200">
          <a:solidFill>
            <a:schemeClr val="tx1"/>
          </a:solidFill>
          <a:latin typeface="+mn-lt"/>
          <a:ea typeface="+mn-ea"/>
          <a:cs typeface="+mn-cs"/>
        </a:defRPr>
      </a:lvl7pPr>
      <a:lvl8pPr marL="2400272" algn="l" defTabSz="685792" rtl="0" eaLnBrk="1" latinLnBrk="0" hangingPunct="1">
        <a:defRPr sz="1350" kern="1200">
          <a:solidFill>
            <a:schemeClr val="tx1"/>
          </a:solidFill>
          <a:latin typeface="+mn-lt"/>
          <a:ea typeface="+mn-ea"/>
          <a:cs typeface="+mn-cs"/>
        </a:defRPr>
      </a:lvl8pPr>
      <a:lvl9pPr marL="2743168" algn="l" defTabSz="68579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9.JPG"/><Relationship Id="rId4" Type="http://schemas.openxmlformats.org/officeDocument/2006/relationships/image" Target="../media/image48.JP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A picture containing person, indoor, sky&#10;&#10;Description generated with very high confidence">
            <a:extLst>
              <a:ext uri="{FF2B5EF4-FFF2-40B4-BE49-F238E27FC236}">
                <a16:creationId xmlns:a16="http://schemas.microsoft.com/office/drawing/2014/main" id="{B8991295-AA0F-4C25-AE1F-144C38CD0E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2" y="-983"/>
            <a:ext cx="3806041" cy="2842161"/>
          </a:xfrm>
          <a:prstGeom prst="rect">
            <a:avLst/>
          </a:prstGeom>
        </p:spPr>
      </p:pic>
      <p:pic>
        <p:nvPicPr>
          <p:cNvPr id="14" name="Picture 14" descr="A picture containing building, outdoor, person, man&#10;&#10;Description generated with very high confidence">
            <a:extLst>
              <a:ext uri="{FF2B5EF4-FFF2-40B4-BE49-F238E27FC236}">
                <a16:creationId xmlns:a16="http://schemas.microsoft.com/office/drawing/2014/main" id="{E8C6F18E-EEB4-4DEF-8126-804FE4BEDF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72155" y="4119755"/>
            <a:ext cx="4112820" cy="2735283"/>
          </a:xfrm>
          <a:prstGeom prst="rect">
            <a:avLst/>
          </a:prstGeom>
        </p:spPr>
      </p:pic>
      <p:pic>
        <p:nvPicPr>
          <p:cNvPr id="20" name="Picture 20" descr="A person wearing a mask&#10;&#10;Description generated with high confidence">
            <a:extLst>
              <a:ext uri="{FF2B5EF4-FFF2-40B4-BE49-F238E27FC236}">
                <a16:creationId xmlns:a16="http://schemas.microsoft.com/office/drawing/2014/main" id="{F286D72F-FE1B-4BE6-9F2F-60F7B068E5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77200" y="4119755"/>
            <a:ext cx="4112821" cy="2735283"/>
          </a:xfrm>
          <a:prstGeom prst="rect">
            <a:avLst/>
          </a:prstGeom>
        </p:spPr>
      </p:pic>
      <p:pic>
        <p:nvPicPr>
          <p:cNvPr id="18" name="Picture 18" descr="A girl sitting at a table&#10;&#10;Description generated with very high confidence">
            <a:extLst>
              <a:ext uri="{FF2B5EF4-FFF2-40B4-BE49-F238E27FC236}">
                <a16:creationId xmlns:a16="http://schemas.microsoft.com/office/drawing/2014/main" id="{7D9CD22D-C0D3-4635-9FAD-6CCEFC3E135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11998" y="10252"/>
            <a:ext cx="4300844" cy="2836624"/>
          </a:xfrm>
          <a:prstGeom prst="rect">
            <a:avLst/>
          </a:prstGeom>
        </p:spPr>
      </p:pic>
      <p:pic>
        <p:nvPicPr>
          <p:cNvPr id="16" name="Picture 16" descr="A person sitting on a bench&#10;&#10;Description generated with high confidence">
            <a:extLst>
              <a:ext uri="{FF2B5EF4-FFF2-40B4-BE49-F238E27FC236}">
                <a16:creationId xmlns:a16="http://schemas.microsoft.com/office/drawing/2014/main" id="{D8C00BAD-3E4A-4ABA-96B3-717417354A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18871" y="8534"/>
            <a:ext cx="4271157" cy="2834244"/>
          </a:xfrm>
          <a:prstGeom prst="rect">
            <a:avLst/>
          </a:prstGeom>
        </p:spPr>
      </p:pic>
      <p:pic>
        <p:nvPicPr>
          <p:cNvPr id="29" name="Picture 29" descr="A young girl standing in front of a building&#10;&#10;Description generated with high confidence">
            <a:extLst>
              <a:ext uri="{FF2B5EF4-FFF2-40B4-BE49-F238E27FC236}">
                <a16:creationId xmlns:a16="http://schemas.microsoft.com/office/drawing/2014/main" id="{7028FA6A-0D71-43F3-8E8C-16251468960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93" y="4127024"/>
            <a:ext cx="4083132" cy="2737664"/>
          </a:xfrm>
          <a:prstGeom prst="rect">
            <a:avLst/>
          </a:prstGeom>
        </p:spPr>
      </p:pic>
      <p:sp>
        <p:nvSpPr>
          <p:cNvPr id="2" name="TextBox 1">
            <a:extLst>
              <a:ext uri="{FF2B5EF4-FFF2-40B4-BE49-F238E27FC236}">
                <a16:creationId xmlns:a16="http://schemas.microsoft.com/office/drawing/2014/main" id="{47D42B81-657D-4935-9C5F-4656218C546E}"/>
              </a:ext>
            </a:extLst>
          </p:cNvPr>
          <p:cNvSpPr txBox="1"/>
          <p:nvPr/>
        </p:nvSpPr>
        <p:spPr>
          <a:xfrm>
            <a:off x="1403928" y="3128483"/>
            <a:ext cx="9827491" cy="6667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IE" sz="3733" dirty="0">
                <a:solidFill>
                  <a:srgbClr val="00B0F0"/>
                </a:solidFill>
                <a:latin typeface="+mj-lt"/>
              </a:rPr>
              <a:t>GLOBAL GOALS</a:t>
            </a:r>
          </a:p>
        </p:txBody>
      </p:sp>
    </p:spTree>
    <p:extLst>
      <p:ext uri="{BB962C8B-B14F-4D97-AF65-F5344CB8AC3E}">
        <p14:creationId xmlns:p14="http://schemas.microsoft.com/office/powerpoint/2010/main" val="638232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274320"/>
            <a:ext cx="11102340" cy="1077218"/>
          </a:xfrm>
          <a:prstGeom prst="rect">
            <a:avLst/>
          </a:prstGeom>
        </p:spPr>
        <p:txBody>
          <a:bodyPr wrap="square">
            <a:spAutoFit/>
          </a:bodyPr>
          <a:lstStyle/>
          <a:p>
            <a:r>
              <a:rPr lang="en-US" sz="3200" b="1" dirty="0">
                <a:solidFill>
                  <a:schemeClr val="bg1"/>
                </a:solidFill>
                <a:latin typeface="Avenir Next Condensed" charset="0"/>
                <a:ea typeface="Avenir Next Condensed" charset="0"/>
                <a:cs typeface="Avenir Next Condensed" charset="0"/>
              </a:rPr>
              <a:t>#2: End hunger, achieve food security and improved nutrition and promote sustainable agriculture</a:t>
            </a:r>
          </a:p>
        </p:txBody>
      </p:sp>
      <p:sp>
        <p:nvSpPr>
          <p:cNvPr id="5" name="Rectangle 4"/>
          <p:cNvSpPr/>
          <p:nvPr/>
        </p:nvSpPr>
        <p:spPr>
          <a:xfrm>
            <a:off x="8595360" y="4069080"/>
            <a:ext cx="3345180" cy="2062103"/>
          </a:xfrm>
          <a:prstGeom prst="rect">
            <a:avLst/>
          </a:prstGeom>
        </p:spPr>
        <p:txBody>
          <a:bodyPr wrap="square">
            <a:spAutoFit/>
          </a:bodyPr>
          <a:lstStyle/>
          <a:p>
            <a:r>
              <a:rPr lang="en-US" sz="3200" b="1" dirty="0">
                <a:solidFill>
                  <a:schemeClr val="bg1"/>
                </a:solidFill>
                <a:latin typeface="Avenir Next Condensed" charset="0"/>
                <a:ea typeface="Avenir Next Condensed" charset="0"/>
                <a:cs typeface="Avenir Next Condensed" charset="0"/>
              </a:rPr>
              <a:t>#3: Ensure healthy lives and promote well-being for all at all ages</a:t>
            </a:r>
          </a:p>
        </p:txBody>
      </p:sp>
      <p:pic>
        <p:nvPicPr>
          <p:cNvPr id="3" name="Picture 2"/>
          <p:cNvPicPr>
            <a:picLocks noChangeAspect="1"/>
          </p:cNvPicPr>
          <p:nvPr/>
        </p:nvPicPr>
        <p:blipFill>
          <a:blip r:embed="rId2"/>
          <a:stretch>
            <a:fillRect/>
          </a:stretch>
        </p:blipFill>
        <p:spPr>
          <a:xfrm>
            <a:off x="-1943100" y="0"/>
            <a:ext cx="10287000" cy="6858000"/>
          </a:xfrm>
          <a:prstGeom prst="rect">
            <a:avLst/>
          </a:prstGeom>
        </p:spPr>
      </p:pic>
      <p:pic>
        <p:nvPicPr>
          <p:cNvPr id="4" name="Picture 3"/>
          <p:cNvPicPr>
            <a:picLocks noChangeAspect="1"/>
          </p:cNvPicPr>
          <p:nvPr/>
        </p:nvPicPr>
        <p:blipFill rotWithShape="1">
          <a:blip r:embed="rId3"/>
          <a:srcRect l="6387" r="12547"/>
          <a:stretch/>
        </p:blipFill>
        <p:spPr>
          <a:xfrm>
            <a:off x="6626087" y="0"/>
            <a:ext cx="5565913" cy="6881113"/>
          </a:xfrm>
          <a:prstGeom prst="rect">
            <a:avLst/>
          </a:prstGeom>
        </p:spPr>
      </p:pic>
    </p:spTree>
    <p:extLst>
      <p:ext uri="{BB962C8B-B14F-4D97-AF65-F5344CB8AC3E}">
        <p14:creationId xmlns:p14="http://schemas.microsoft.com/office/powerpoint/2010/main" val="508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081682" y="0"/>
            <a:ext cx="21273246" cy="7091082"/>
          </a:xfrm>
          <a:prstGeom prst="rect">
            <a:avLst/>
          </a:prstGeom>
        </p:spPr>
      </p:pic>
      <p:pic>
        <p:nvPicPr>
          <p:cNvPr id="7" name="Picture 6"/>
          <p:cNvPicPr>
            <a:picLocks noChangeAspect="1"/>
          </p:cNvPicPr>
          <p:nvPr/>
        </p:nvPicPr>
        <p:blipFill rotWithShape="1">
          <a:blip r:embed="rId3"/>
          <a:srcRect l="35918" t="20118" r="36839" b="35227"/>
          <a:stretch/>
        </p:blipFill>
        <p:spPr>
          <a:xfrm rot="813464">
            <a:off x="-2037777" y="-1514100"/>
            <a:ext cx="9185436" cy="9683646"/>
          </a:xfrm>
          <a:prstGeom prst="rect">
            <a:avLst/>
          </a:prstGeom>
        </p:spPr>
      </p:pic>
      <p:pic>
        <p:nvPicPr>
          <p:cNvPr id="4" name="Picture 3"/>
          <p:cNvPicPr>
            <a:picLocks noChangeAspect="1"/>
          </p:cNvPicPr>
          <p:nvPr/>
        </p:nvPicPr>
        <p:blipFill rotWithShape="1">
          <a:blip r:embed="rId4"/>
          <a:srcRect l="6356" r="14538"/>
          <a:stretch/>
        </p:blipFill>
        <p:spPr>
          <a:xfrm>
            <a:off x="6652591" y="0"/>
            <a:ext cx="5539409" cy="6987038"/>
          </a:xfrm>
          <a:prstGeom prst="rect">
            <a:avLst/>
          </a:prstGeom>
        </p:spPr>
      </p:pic>
    </p:spTree>
    <p:extLst>
      <p:ext uri="{BB962C8B-B14F-4D97-AF65-F5344CB8AC3E}">
        <p14:creationId xmlns:p14="http://schemas.microsoft.com/office/powerpoint/2010/main" val="162278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1195" y="0"/>
            <a:ext cx="10314432" cy="6858000"/>
          </a:xfrm>
          <a:prstGeom prst="rect">
            <a:avLst/>
          </a:prstGeom>
        </p:spPr>
      </p:pic>
      <p:pic>
        <p:nvPicPr>
          <p:cNvPr id="4" name="Picture 3"/>
          <p:cNvPicPr>
            <a:picLocks noChangeAspect="1"/>
          </p:cNvPicPr>
          <p:nvPr/>
        </p:nvPicPr>
        <p:blipFill rotWithShape="1">
          <a:blip r:embed="rId3"/>
          <a:srcRect l="5296" r="14935"/>
          <a:stretch/>
        </p:blipFill>
        <p:spPr>
          <a:xfrm>
            <a:off x="6733663" y="0"/>
            <a:ext cx="5458337" cy="6858000"/>
          </a:xfrm>
          <a:prstGeom prst="rect">
            <a:avLst/>
          </a:prstGeom>
        </p:spPr>
      </p:pic>
    </p:spTree>
    <p:extLst>
      <p:ext uri="{BB962C8B-B14F-4D97-AF65-F5344CB8AC3E}">
        <p14:creationId xmlns:p14="http://schemas.microsoft.com/office/powerpoint/2010/main" val="731571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17983" y="0"/>
            <a:ext cx="10287000" cy="6858000"/>
          </a:xfrm>
          <a:prstGeom prst="rect">
            <a:avLst/>
          </a:prstGeom>
        </p:spPr>
      </p:pic>
      <p:pic>
        <p:nvPicPr>
          <p:cNvPr id="3" name="Picture 2"/>
          <p:cNvPicPr>
            <a:picLocks noChangeAspect="1"/>
          </p:cNvPicPr>
          <p:nvPr/>
        </p:nvPicPr>
        <p:blipFill rotWithShape="1">
          <a:blip r:embed="rId3"/>
          <a:srcRect l="-1546" r="16187"/>
          <a:stretch/>
        </p:blipFill>
        <p:spPr>
          <a:xfrm>
            <a:off x="6338047" y="0"/>
            <a:ext cx="5853953" cy="6858000"/>
          </a:xfrm>
          <a:prstGeom prst="rect">
            <a:avLst/>
          </a:prstGeom>
        </p:spPr>
      </p:pic>
      <p:pic>
        <p:nvPicPr>
          <p:cNvPr id="5" name="Picture 4"/>
          <p:cNvPicPr>
            <a:picLocks noChangeAspect="1"/>
          </p:cNvPicPr>
          <p:nvPr/>
        </p:nvPicPr>
        <p:blipFill rotWithShape="1">
          <a:blip r:embed="rId4"/>
          <a:srcRect l="35918" t="20118" r="36839" b="35227"/>
          <a:stretch/>
        </p:blipFill>
        <p:spPr>
          <a:xfrm rot="14993732">
            <a:off x="-1361797" y="-1345483"/>
            <a:ext cx="8237031" cy="8683802"/>
          </a:xfrm>
          <a:prstGeom prst="rect">
            <a:avLst/>
          </a:prstGeom>
        </p:spPr>
      </p:pic>
    </p:spTree>
    <p:extLst>
      <p:ext uri="{BB962C8B-B14F-4D97-AF65-F5344CB8AC3E}">
        <p14:creationId xmlns:p14="http://schemas.microsoft.com/office/powerpoint/2010/main" val="210592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4"/>
          <p:cNvPicPr>
            <a:picLocks noChangeAspect="1"/>
          </p:cNvPicPr>
          <p:nvPr/>
        </p:nvPicPr>
        <p:blipFill>
          <a:blip r:embed="rId2"/>
          <a:stretch>
            <a:fillRect/>
          </a:stretch>
        </p:blipFill>
        <p:spPr>
          <a:xfrm>
            <a:off x="0" y="-1696006"/>
            <a:ext cx="6513833" cy="9809065"/>
          </a:xfrm>
          <a:prstGeom prst="rect">
            <a:avLst/>
          </a:prstGeom>
        </p:spPr>
      </p:pic>
      <p:pic>
        <p:nvPicPr>
          <p:cNvPr id="6" name="Picture 5"/>
          <p:cNvPicPr>
            <a:picLocks noChangeAspect="1"/>
          </p:cNvPicPr>
          <p:nvPr/>
        </p:nvPicPr>
        <p:blipFill rotWithShape="1">
          <a:blip r:embed="rId3"/>
          <a:srcRect l="35918" t="20118" r="36839" b="35227"/>
          <a:stretch/>
        </p:blipFill>
        <p:spPr>
          <a:xfrm rot="12669953">
            <a:off x="-672683" y="-1517761"/>
            <a:ext cx="8237031" cy="8683802"/>
          </a:xfrm>
          <a:prstGeom prst="rect">
            <a:avLst/>
          </a:prstGeom>
        </p:spPr>
      </p:pic>
      <p:pic>
        <p:nvPicPr>
          <p:cNvPr id="4" name="Content Placeholder 3"/>
          <p:cNvPicPr>
            <a:picLocks noGrp="1" noChangeAspect="1"/>
          </p:cNvPicPr>
          <p:nvPr>
            <p:ph idx="1"/>
          </p:nvPr>
        </p:nvPicPr>
        <p:blipFill rotWithShape="1">
          <a:blip r:embed="rId4"/>
          <a:srcRect l="5615" r="12198"/>
          <a:stretch/>
        </p:blipFill>
        <p:spPr>
          <a:xfrm>
            <a:off x="6513833" y="0"/>
            <a:ext cx="5678167" cy="6924131"/>
          </a:xfrm>
        </p:spPr>
      </p:pic>
    </p:spTree>
    <p:extLst>
      <p:ext uri="{BB962C8B-B14F-4D97-AF65-F5344CB8AC3E}">
        <p14:creationId xmlns:p14="http://schemas.microsoft.com/office/powerpoint/2010/main" val="470969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endParaRPr lang="en-GB"/>
          </a:p>
        </p:txBody>
      </p:sp>
      <p:pic>
        <p:nvPicPr>
          <p:cNvPr id="10" name="Picture 9"/>
          <p:cNvPicPr>
            <a:picLocks noChangeAspect="1"/>
          </p:cNvPicPr>
          <p:nvPr/>
        </p:nvPicPr>
        <p:blipFill rotWithShape="1">
          <a:blip r:embed="rId3"/>
          <a:srcRect l="33849" b="10649"/>
          <a:stretch/>
        </p:blipFill>
        <p:spPr>
          <a:xfrm>
            <a:off x="0" y="1"/>
            <a:ext cx="7644480" cy="6858000"/>
          </a:xfrm>
          <a:prstGeom prst="rect">
            <a:avLst/>
          </a:prstGeom>
        </p:spPr>
      </p:pic>
      <p:pic>
        <p:nvPicPr>
          <p:cNvPr id="6" name="Picture 5"/>
          <p:cNvPicPr>
            <a:picLocks noChangeAspect="1"/>
          </p:cNvPicPr>
          <p:nvPr/>
        </p:nvPicPr>
        <p:blipFill rotWithShape="1">
          <a:blip r:embed="rId4"/>
          <a:srcRect l="35918" t="20118" r="36839" b="35227"/>
          <a:stretch/>
        </p:blipFill>
        <p:spPr>
          <a:xfrm rot="10800000">
            <a:off x="1866372" y="2805163"/>
            <a:ext cx="4713599" cy="4969261"/>
          </a:xfrm>
          <a:prstGeom prst="rect">
            <a:avLst/>
          </a:prstGeom>
        </p:spPr>
      </p:pic>
      <p:pic>
        <p:nvPicPr>
          <p:cNvPr id="9" name="Content Placeholder 3"/>
          <p:cNvPicPr>
            <a:picLocks noChangeAspect="1"/>
          </p:cNvPicPr>
          <p:nvPr/>
        </p:nvPicPr>
        <p:blipFill rotWithShape="1">
          <a:blip r:embed="rId5"/>
          <a:srcRect l="2540" r="9539"/>
          <a:stretch/>
        </p:blipFill>
        <p:spPr>
          <a:xfrm>
            <a:off x="6222163" y="0"/>
            <a:ext cx="5989562" cy="6858000"/>
          </a:xfrm>
          <a:prstGeom prst="rect">
            <a:avLst/>
          </a:prstGeom>
        </p:spPr>
      </p:pic>
    </p:spTree>
    <p:extLst>
      <p:ext uri="{BB962C8B-B14F-4D97-AF65-F5344CB8AC3E}">
        <p14:creationId xmlns:p14="http://schemas.microsoft.com/office/powerpoint/2010/main" val="3641752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6587"/>
          <a:stretch/>
        </p:blipFill>
        <p:spPr>
          <a:xfrm>
            <a:off x="-1486239" y="0"/>
            <a:ext cx="9858488" cy="7017121"/>
          </a:xfrm>
          <a:prstGeom prst="rect">
            <a:avLst/>
          </a:prstGeom>
        </p:spPr>
      </p:pic>
      <p:pic>
        <p:nvPicPr>
          <p:cNvPr id="6" name="Picture 5"/>
          <p:cNvPicPr>
            <a:picLocks noChangeAspect="1"/>
          </p:cNvPicPr>
          <p:nvPr/>
        </p:nvPicPr>
        <p:blipFill rotWithShape="1">
          <a:blip r:embed="rId3"/>
          <a:srcRect l="35918" t="20118" r="36839" b="35227"/>
          <a:stretch/>
        </p:blipFill>
        <p:spPr>
          <a:xfrm rot="9933871">
            <a:off x="-1229419" y="-1496854"/>
            <a:ext cx="9344848" cy="9851706"/>
          </a:xfrm>
          <a:prstGeom prst="rect">
            <a:avLst/>
          </a:prstGeom>
        </p:spPr>
      </p:pic>
      <p:pic>
        <p:nvPicPr>
          <p:cNvPr id="9" name="Picture 8"/>
          <p:cNvPicPr>
            <a:picLocks noChangeAspect="1"/>
          </p:cNvPicPr>
          <p:nvPr/>
        </p:nvPicPr>
        <p:blipFill rotWithShape="1">
          <a:blip r:embed="rId4"/>
          <a:srcRect l="6265" r="19173"/>
          <a:stretch/>
        </p:blipFill>
        <p:spPr>
          <a:xfrm>
            <a:off x="7089912" y="0"/>
            <a:ext cx="5102088" cy="6858000"/>
          </a:xfrm>
          <a:prstGeom prst="rect">
            <a:avLst/>
          </a:prstGeom>
        </p:spPr>
      </p:pic>
    </p:spTree>
    <p:extLst>
      <p:ext uri="{BB962C8B-B14F-4D97-AF65-F5344CB8AC3E}">
        <p14:creationId xmlns:p14="http://schemas.microsoft.com/office/powerpoint/2010/main" val="1937050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29902" r="5216"/>
          <a:stretch/>
        </p:blipFill>
        <p:spPr>
          <a:xfrm>
            <a:off x="0" y="0"/>
            <a:ext cx="6680846" cy="6858000"/>
          </a:xfrm>
          <a:prstGeom prst="rect">
            <a:avLst/>
          </a:prstGeom>
        </p:spPr>
      </p:pic>
      <p:pic>
        <p:nvPicPr>
          <p:cNvPr id="6" name="Picture 5"/>
          <p:cNvPicPr>
            <a:picLocks noChangeAspect="1"/>
          </p:cNvPicPr>
          <p:nvPr/>
        </p:nvPicPr>
        <p:blipFill rotWithShape="1">
          <a:blip r:embed="rId4"/>
          <a:srcRect r="21842"/>
          <a:stretch/>
        </p:blipFill>
        <p:spPr>
          <a:xfrm>
            <a:off x="6680845" y="0"/>
            <a:ext cx="5511155" cy="7066967"/>
          </a:xfrm>
          <a:prstGeom prst="rect">
            <a:avLst/>
          </a:prstGeom>
        </p:spPr>
      </p:pic>
      <p:pic>
        <p:nvPicPr>
          <p:cNvPr id="12" name="Picture 11"/>
          <p:cNvPicPr>
            <a:picLocks noChangeAspect="1"/>
          </p:cNvPicPr>
          <p:nvPr/>
        </p:nvPicPr>
        <p:blipFill rotWithShape="1">
          <a:blip r:embed="rId5"/>
          <a:srcRect l="35918" t="20118" r="36839" b="35227"/>
          <a:stretch/>
        </p:blipFill>
        <p:spPr>
          <a:xfrm rot="8457644">
            <a:off x="-1967704" y="-2323571"/>
            <a:ext cx="9344848" cy="9851706"/>
          </a:xfrm>
          <a:prstGeom prst="rect">
            <a:avLst/>
          </a:prstGeom>
        </p:spPr>
      </p:pic>
    </p:spTree>
    <p:extLst>
      <p:ext uri="{BB962C8B-B14F-4D97-AF65-F5344CB8AC3E}">
        <p14:creationId xmlns:p14="http://schemas.microsoft.com/office/powerpoint/2010/main" val="4292295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5342" r="9494"/>
          <a:stretch/>
        </p:blipFill>
        <p:spPr>
          <a:xfrm>
            <a:off x="1" y="1"/>
            <a:ext cx="6752472" cy="6858000"/>
          </a:xfrm>
        </p:spPr>
      </p:pic>
      <p:pic>
        <p:nvPicPr>
          <p:cNvPr id="5" name="Picture 4"/>
          <p:cNvPicPr>
            <a:picLocks noChangeAspect="1"/>
          </p:cNvPicPr>
          <p:nvPr/>
        </p:nvPicPr>
        <p:blipFill rotWithShape="1">
          <a:blip r:embed="rId3"/>
          <a:srcRect l="8774" r="12085"/>
          <a:stretch/>
        </p:blipFill>
        <p:spPr>
          <a:xfrm>
            <a:off x="6752472" y="-1"/>
            <a:ext cx="5439528" cy="6858001"/>
          </a:xfrm>
          <a:prstGeom prst="rect">
            <a:avLst/>
          </a:prstGeom>
        </p:spPr>
      </p:pic>
      <p:pic>
        <p:nvPicPr>
          <p:cNvPr id="15" name="Picture 14"/>
          <p:cNvPicPr>
            <a:picLocks noChangeAspect="1"/>
          </p:cNvPicPr>
          <p:nvPr/>
        </p:nvPicPr>
        <p:blipFill rotWithShape="1">
          <a:blip r:embed="rId4"/>
          <a:srcRect l="35918" t="20118" r="36839" b="35227"/>
          <a:stretch/>
        </p:blipFill>
        <p:spPr>
          <a:xfrm rot="7504915">
            <a:off x="-309344" y="-5618965"/>
            <a:ext cx="7790660" cy="8468464"/>
          </a:xfrm>
          <a:prstGeom prst="rect">
            <a:avLst/>
          </a:prstGeom>
        </p:spPr>
      </p:pic>
    </p:spTree>
    <p:extLst>
      <p:ext uri="{BB962C8B-B14F-4D97-AF65-F5344CB8AC3E}">
        <p14:creationId xmlns:p14="http://schemas.microsoft.com/office/powerpoint/2010/main" val="392127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3" name="Picture 2">
            <a:extLst>
              <a:ext uri="{FF2B5EF4-FFF2-40B4-BE49-F238E27FC236}">
                <a16:creationId xmlns:a16="http://schemas.microsoft.com/office/drawing/2014/main" id="{B576ABD5-8DF0-4155-A6D1-D61772A90E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 y="13"/>
            <a:ext cx="12191973" cy="6857987"/>
          </a:xfrm>
          <a:prstGeom prst="rect">
            <a:avLst/>
          </a:prstGeom>
        </p:spPr>
      </p:pic>
      <p:pic>
        <p:nvPicPr>
          <p:cNvPr id="7" name="Picture 6">
            <a:extLst>
              <a:ext uri="{FF2B5EF4-FFF2-40B4-BE49-F238E27FC236}">
                <a16:creationId xmlns:a16="http://schemas.microsoft.com/office/drawing/2014/main" id="{83A5D1DD-AAC5-474F-85D2-F7401DA1EC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47107" y="-25689"/>
            <a:ext cx="6937000" cy="7006417"/>
          </a:xfrm>
          <a:prstGeom prst="rect">
            <a:avLst/>
          </a:prstGeom>
        </p:spPr>
      </p:pic>
      <p:pic>
        <p:nvPicPr>
          <p:cNvPr id="5" name="Picture 4">
            <a:extLst>
              <a:ext uri="{FF2B5EF4-FFF2-40B4-BE49-F238E27FC236}">
                <a16:creationId xmlns:a16="http://schemas.microsoft.com/office/drawing/2014/main" id="{7CADCADD-E8C5-43CE-B9BC-86337E1DC8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0570" y="6104228"/>
            <a:ext cx="2527868" cy="543424"/>
          </a:xfrm>
          <a:prstGeom prst="rect">
            <a:avLst/>
          </a:prstGeom>
        </p:spPr>
      </p:pic>
      <p:sp>
        <p:nvSpPr>
          <p:cNvPr id="8" name="TextBox 7">
            <a:extLst>
              <a:ext uri="{FF2B5EF4-FFF2-40B4-BE49-F238E27FC236}">
                <a16:creationId xmlns:a16="http://schemas.microsoft.com/office/drawing/2014/main" id="{9119B924-966A-4F37-84FC-C1F2BC65CC40}"/>
              </a:ext>
            </a:extLst>
          </p:cNvPr>
          <p:cNvSpPr txBox="1"/>
          <p:nvPr/>
        </p:nvSpPr>
        <p:spPr>
          <a:xfrm>
            <a:off x="7034661" y="2259450"/>
            <a:ext cx="3161891" cy="2308324"/>
          </a:xfrm>
          <a:prstGeom prst="rect">
            <a:avLst/>
          </a:prstGeom>
          <a:noFill/>
          <a:ln>
            <a:noFill/>
          </a:ln>
        </p:spPr>
        <p:txBody>
          <a:bodyPr wrap="none" rtlCol="0">
            <a:spAutoFit/>
          </a:bodyPr>
          <a:lstStyle/>
          <a:p>
            <a:pPr algn="ctr"/>
            <a:r>
              <a:rPr lang="en-IE" sz="7200">
                <a:ln w="22225">
                  <a:solidFill>
                    <a:schemeClr val="bg1"/>
                  </a:solidFill>
                  <a:miter lim="800000"/>
                </a:ln>
                <a:noFill/>
                <a:latin typeface="+mj-lt"/>
                <a:ea typeface="+mj-ea"/>
                <a:cs typeface="+mj-cs"/>
              </a:rPr>
              <a:t>GLOBAL</a:t>
            </a:r>
            <a:r>
              <a:rPr lang="en-IE" sz="1333">
                <a:ln>
                  <a:solidFill>
                    <a:schemeClr val="bg1"/>
                  </a:solidFill>
                </a:ln>
              </a:rPr>
              <a:t> </a:t>
            </a:r>
          </a:p>
          <a:p>
            <a:pPr algn="ctr"/>
            <a:r>
              <a:rPr lang="en-IE" sz="7200">
                <a:ln w="22225">
                  <a:solidFill>
                    <a:schemeClr val="bg1"/>
                  </a:solidFill>
                  <a:miter lim="800000"/>
                </a:ln>
                <a:noFill/>
                <a:latin typeface="+mj-lt"/>
                <a:ea typeface="+mj-ea"/>
                <a:cs typeface="+mj-cs"/>
              </a:rPr>
              <a:t>GOALS</a:t>
            </a:r>
          </a:p>
        </p:txBody>
      </p:sp>
    </p:spTree>
    <p:extLst>
      <p:ext uri="{BB962C8B-B14F-4D97-AF65-F5344CB8AC3E}">
        <p14:creationId xmlns:p14="http://schemas.microsoft.com/office/powerpoint/2010/main" val="1396832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51114" y="1030514"/>
            <a:ext cx="10515600" cy="5036457"/>
          </a:xfrm>
        </p:spPr>
        <p:txBody>
          <a:bodyPr>
            <a:normAutofit/>
          </a:bodyPr>
          <a:lstStyle/>
          <a:p>
            <a:pPr algn="ctr"/>
            <a:r>
              <a:rPr lang="en-US" sz="6000" b="1" dirty="0"/>
              <a:t>Introducing the </a:t>
            </a:r>
            <a:r>
              <a:rPr lang="en-US" sz="8000" b="1" dirty="0"/>
              <a:t>SDGs</a:t>
            </a:r>
            <a:br>
              <a:rPr lang="en-US" sz="6000" b="1" dirty="0"/>
            </a:br>
            <a:br>
              <a:rPr lang="en-US" b="1" dirty="0"/>
            </a:br>
            <a:r>
              <a:rPr lang="en-US" b="1" dirty="0"/>
              <a:t>The Sustainable Development Goals</a:t>
            </a:r>
            <a:br>
              <a:rPr lang="en-US" b="1" dirty="0"/>
            </a:br>
            <a:br>
              <a:rPr lang="en-US" b="1" dirty="0"/>
            </a:br>
            <a:r>
              <a:rPr lang="en-US" sz="2800" b="1" i="1" dirty="0"/>
              <a:t>Use these slides to introduce the SDGs </a:t>
            </a:r>
            <a:br>
              <a:rPr lang="en-US" sz="2800" b="1" i="1" dirty="0"/>
            </a:br>
            <a:r>
              <a:rPr lang="en-US" sz="2800" b="1" i="1" dirty="0"/>
              <a:t>Combine them with your own slides</a:t>
            </a:r>
            <a:br>
              <a:rPr lang="en-US" sz="2800" b="1" i="1" dirty="0"/>
            </a:br>
            <a:r>
              <a:rPr lang="en-US" sz="2800" b="1" i="1" dirty="0"/>
              <a:t>Translate them into your own language</a:t>
            </a:r>
            <a:endParaRPr lang="en-US" b="1" dirty="0"/>
          </a:p>
        </p:txBody>
      </p:sp>
      <p:pic>
        <p:nvPicPr>
          <p:cNvPr id="3" name="Picture 2"/>
          <p:cNvPicPr>
            <a:picLocks noChangeAspect="1"/>
          </p:cNvPicPr>
          <p:nvPr/>
        </p:nvPicPr>
        <p:blipFill>
          <a:blip r:embed="rId2"/>
          <a:stretch>
            <a:fillRect/>
          </a:stretch>
        </p:blipFill>
        <p:spPr>
          <a:xfrm>
            <a:off x="450675" y="114372"/>
            <a:ext cx="11290751" cy="7717663"/>
          </a:xfrm>
          <a:prstGeom prst="rect">
            <a:avLst/>
          </a:prstGeom>
        </p:spPr>
      </p:pic>
    </p:spTree>
    <p:extLst>
      <p:ext uri="{BB962C8B-B14F-4D97-AF65-F5344CB8AC3E}">
        <p14:creationId xmlns:p14="http://schemas.microsoft.com/office/powerpoint/2010/main" val="315636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coreboard, cabinet&#10;&#10;Description automatically generated">
            <a:extLst>
              <a:ext uri="{FF2B5EF4-FFF2-40B4-BE49-F238E27FC236}">
                <a16:creationId xmlns:a16="http://schemas.microsoft.com/office/drawing/2014/main" id="{A0CA91DF-91C9-44E9-97FE-1F21980AAC3F}"/>
              </a:ext>
            </a:extLst>
          </p:cNvPr>
          <p:cNvPicPr>
            <a:picLocks noChangeAspect="1"/>
          </p:cNvPicPr>
          <p:nvPr/>
        </p:nvPicPr>
        <p:blipFill>
          <a:blip r:embed="rId3"/>
          <a:stretch>
            <a:fillRect/>
          </a:stretch>
        </p:blipFill>
        <p:spPr>
          <a:xfrm>
            <a:off x="0" y="0"/>
            <a:ext cx="9273415" cy="6858000"/>
          </a:xfrm>
          <a:prstGeom prst="rect">
            <a:avLst/>
          </a:prstGeom>
        </p:spPr>
      </p:pic>
      <p:sp>
        <p:nvSpPr>
          <p:cNvPr id="4" name="TextBox 3">
            <a:extLst>
              <a:ext uri="{FF2B5EF4-FFF2-40B4-BE49-F238E27FC236}">
                <a16:creationId xmlns:a16="http://schemas.microsoft.com/office/drawing/2014/main" id="{C49DD949-C6C8-4D03-91C8-B73B8C1E4C30}"/>
              </a:ext>
            </a:extLst>
          </p:cNvPr>
          <p:cNvSpPr txBox="1"/>
          <p:nvPr/>
        </p:nvSpPr>
        <p:spPr>
          <a:xfrm>
            <a:off x="9498843" y="734537"/>
            <a:ext cx="2456596" cy="2031325"/>
          </a:xfrm>
          <a:prstGeom prst="rect">
            <a:avLst/>
          </a:prstGeom>
          <a:noFill/>
        </p:spPr>
        <p:txBody>
          <a:bodyPr wrap="square">
            <a:spAutoFit/>
          </a:bodyPr>
          <a:lstStyle/>
          <a:p>
            <a:r>
              <a:rPr lang="en-GB" dirty="0"/>
              <a:t>All of the Global Goals are relevant for children, not only those which specifically refer to children.  Pair up and divide the Goals among the pairs. </a:t>
            </a:r>
            <a:endParaRPr lang="en-IE" dirty="0"/>
          </a:p>
        </p:txBody>
      </p:sp>
      <p:sp>
        <p:nvSpPr>
          <p:cNvPr id="5" name="TextBox 4">
            <a:extLst>
              <a:ext uri="{FF2B5EF4-FFF2-40B4-BE49-F238E27FC236}">
                <a16:creationId xmlns:a16="http://schemas.microsoft.com/office/drawing/2014/main" id="{0A87490D-8CBA-4280-95F9-AFD88C950F98}"/>
              </a:ext>
            </a:extLst>
          </p:cNvPr>
          <p:cNvSpPr txBox="1"/>
          <p:nvPr/>
        </p:nvSpPr>
        <p:spPr>
          <a:xfrm>
            <a:off x="9498843" y="3044504"/>
            <a:ext cx="2456596" cy="1200329"/>
          </a:xfrm>
          <a:prstGeom prst="rect">
            <a:avLst/>
          </a:prstGeom>
          <a:noFill/>
        </p:spPr>
        <p:txBody>
          <a:bodyPr wrap="square">
            <a:spAutoFit/>
          </a:bodyPr>
          <a:lstStyle/>
          <a:p>
            <a:r>
              <a:rPr lang="en-GB" dirty="0"/>
              <a:t>Each pair is to connect their goal to as many Articles / Rights from the CRC. </a:t>
            </a:r>
            <a:endParaRPr lang="en-IE" dirty="0"/>
          </a:p>
        </p:txBody>
      </p:sp>
      <p:sp>
        <p:nvSpPr>
          <p:cNvPr id="6" name="TextBox 5">
            <a:extLst>
              <a:ext uri="{FF2B5EF4-FFF2-40B4-BE49-F238E27FC236}">
                <a16:creationId xmlns:a16="http://schemas.microsoft.com/office/drawing/2014/main" id="{B312649F-03CF-440A-A1D9-873961C2DD8C}"/>
              </a:ext>
            </a:extLst>
          </p:cNvPr>
          <p:cNvSpPr txBox="1"/>
          <p:nvPr/>
        </p:nvSpPr>
        <p:spPr>
          <a:xfrm>
            <a:off x="9498843" y="4747441"/>
            <a:ext cx="2456596" cy="1754326"/>
          </a:xfrm>
          <a:prstGeom prst="rect">
            <a:avLst/>
          </a:prstGeom>
          <a:noFill/>
        </p:spPr>
        <p:txBody>
          <a:bodyPr wrap="square">
            <a:spAutoFit/>
          </a:bodyPr>
          <a:lstStyle/>
          <a:p>
            <a:r>
              <a:rPr lang="en-IE" dirty="0"/>
              <a:t>Example </a:t>
            </a:r>
            <a:r>
              <a:rPr lang="en-GB" dirty="0"/>
              <a:t>Goal 7. Ensure access to affordable, reliable, sustainable and modern energy for all – relates to Articles 2, 17, 24, 27, 28, 29. </a:t>
            </a:r>
            <a:endParaRPr lang="en-IE" dirty="0"/>
          </a:p>
        </p:txBody>
      </p:sp>
    </p:spTree>
    <p:extLst>
      <p:ext uri="{BB962C8B-B14F-4D97-AF65-F5344CB8AC3E}">
        <p14:creationId xmlns:p14="http://schemas.microsoft.com/office/powerpoint/2010/main" val="4097501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4" name="Picture 3" descr="A person sitting in a room&#10;&#10;Description automatically generated">
            <a:extLst>
              <a:ext uri="{FF2B5EF4-FFF2-40B4-BE49-F238E27FC236}">
                <a16:creationId xmlns:a16="http://schemas.microsoft.com/office/drawing/2014/main" id="{CF4686E7-5719-4908-9375-010C6115F8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32" y="-172618"/>
            <a:ext cx="12579635" cy="7076047"/>
          </a:xfrm>
          <a:prstGeom prst="rect">
            <a:avLst/>
          </a:prstGeom>
        </p:spPr>
      </p:pic>
      <p:sp>
        <p:nvSpPr>
          <p:cNvPr id="159" name="Google Shape;159;p29"/>
          <p:cNvSpPr txBox="1">
            <a:spLocks noGrp="1"/>
          </p:cNvSpPr>
          <p:nvPr>
            <p:ph type="body" idx="1"/>
          </p:nvPr>
        </p:nvSpPr>
        <p:spPr>
          <a:xfrm>
            <a:off x="750241" y="1145274"/>
            <a:ext cx="4370399" cy="2930337"/>
          </a:xfrm>
          <a:prstGeom prst="rect">
            <a:avLst/>
          </a:prstGeom>
        </p:spPr>
        <p:txBody>
          <a:bodyPr spcFirstLastPara="1" vert="horz" wrap="square" lIns="121920" tIns="60960" rIns="121920" bIns="60960" rtlCol="0" anchor="t" anchorCtr="0">
            <a:normAutofit/>
          </a:bodyPr>
          <a:lstStyle/>
          <a:p>
            <a:pPr marL="0" indent="0" defTabSz="1219170">
              <a:buClr>
                <a:schemeClr val="dk1"/>
              </a:buClr>
              <a:buSzPts val="1100"/>
              <a:buNone/>
            </a:pPr>
            <a:r>
              <a:rPr lang="en-US" sz="4800" dirty="0"/>
              <a:t>Rights Based Approach to the Global Goals</a:t>
            </a:r>
          </a:p>
        </p:txBody>
      </p:sp>
      <p:pic>
        <p:nvPicPr>
          <p:cNvPr id="12" name="Picture 11">
            <a:extLst>
              <a:ext uri="{FF2B5EF4-FFF2-40B4-BE49-F238E27FC236}">
                <a16:creationId xmlns:a16="http://schemas.microsoft.com/office/drawing/2014/main" id="{DD367AC2-AD4C-4BFB-B832-89C31312FA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8093" y="-99081"/>
            <a:ext cx="2527868" cy="543424"/>
          </a:xfrm>
          <a:prstGeom prst="rect">
            <a:avLst/>
          </a:prstGeom>
        </p:spPr>
      </p:pic>
      <p:pic>
        <p:nvPicPr>
          <p:cNvPr id="7" name="Picture 6">
            <a:extLst>
              <a:ext uri="{FF2B5EF4-FFF2-40B4-BE49-F238E27FC236}">
                <a16:creationId xmlns:a16="http://schemas.microsoft.com/office/drawing/2014/main" id="{0EE09B4D-E08B-4345-8DA2-B5EE0231AED8}"/>
              </a:ext>
            </a:extLst>
          </p:cNvPr>
          <p:cNvPicPr>
            <a:picLocks noChangeAspect="1"/>
          </p:cNvPicPr>
          <p:nvPr/>
        </p:nvPicPr>
        <p:blipFill rotWithShape="1">
          <a:blip r:embed="rId5"/>
          <a:srcRect l="8140" r="8249"/>
          <a:stretch/>
        </p:blipFill>
        <p:spPr>
          <a:xfrm>
            <a:off x="0" y="-172618"/>
            <a:ext cx="6878472" cy="7076047"/>
          </a:xfrm>
          <a:prstGeom prst="rect">
            <a:avLst/>
          </a:prstGeom>
        </p:spPr>
      </p:pic>
    </p:spTree>
    <p:extLst>
      <p:ext uri="{BB962C8B-B14F-4D97-AF65-F5344CB8AC3E}">
        <p14:creationId xmlns:p14="http://schemas.microsoft.com/office/powerpoint/2010/main" val="2295920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8498FAA5-D822-402F-9007-AE1EB485A58C}"/>
              </a:ext>
            </a:extLst>
          </p:cNvPr>
          <p:cNvPicPr>
            <a:picLocks noChangeAspect="1"/>
          </p:cNvPicPr>
          <p:nvPr/>
        </p:nvPicPr>
        <p:blipFill>
          <a:blip r:embed="rId2"/>
          <a:stretch>
            <a:fillRect/>
          </a:stretch>
        </p:blipFill>
        <p:spPr>
          <a:xfrm>
            <a:off x="0" y="0"/>
            <a:ext cx="8513379" cy="6858000"/>
          </a:xfrm>
          <a:prstGeom prst="rect">
            <a:avLst/>
          </a:prstGeom>
        </p:spPr>
      </p:pic>
    </p:spTree>
    <p:extLst>
      <p:ext uri="{BB962C8B-B14F-4D97-AF65-F5344CB8AC3E}">
        <p14:creationId xmlns:p14="http://schemas.microsoft.com/office/powerpoint/2010/main" val="4213522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5A5EECC9-BA2A-442F-915B-D8FCA007ABF1}"/>
              </a:ext>
            </a:extLst>
          </p:cNvPr>
          <p:cNvPicPr>
            <a:picLocks noChangeAspect="1"/>
          </p:cNvPicPr>
          <p:nvPr/>
        </p:nvPicPr>
        <p:blipFill>
          <a:blip r:embed="rId3"/>
          <a:stretch>
            <a:fillRect/>
          </a:stretch>
        </p:blipFill>
        <p:spPr>
          <a:xfrm>
            <a:off x="500332" y="862208"/>
            <a:ext cx="11208589" cy="2780528"/>
          </a:xfrm>
          <a:prstGeom prst="rect">
            <a:avLst/>
          </a:prstGeom>
        </p:spPr>
      </p:pic>
      <p:pic>
        <p:nvPicPr>
          <p:cNvPr id="5" name="Picture 4" descr="Table&#10;&#10;Description automatically generated">
            <a:extLst>
              <a:ext uri="{FF2B5EF4-FFF2-40B4-BE49-F238E27FC236}">
                <a16:creationId xmlns:a16="http://schemas.microsoft.com/office/drawing/2014/main" id="{7BA34AA4-48D0-454D-B41B-8F63324E84B1}"/>
              </a:ext>
            </a:extLst>
          </p:cNvPr>
          <p:cNvPicPr>
            <a:picLocks noChangeAspect="1"/>
          </p:cNvPicPr>
          <p:nvPr/>
        </p:nvPicPr>
        <p:blipFill rotWithShape="1">
          <a:blip r:embed="rId4"/>
          <a:srcRect l="16004" t="15155"/>
          <a:stretch/>
        </p:blipFill>
        <p:spPr>
          <a:xfrm>
            <a:off x="92015" y="3760814"/>
            <a:ext cx="6003985" cy="3097186"/>
          </a:xfrm>
          <a:prstGeom prst="rect">
            <a:avLst/>
          </a:prstGeom>
        </p:spPr>
      </p:pic>
      <p:pic>
        <p:nvPicPr>
          <p:cNvPr id="7" name="Picture 6" descr="Table&#10;&#10;Description automatically generated">
            <a:extLst>
              <a:ext uri="{FF2B5EF4-FFF2-40B4-BE49-F238E27FC236}">
                <a16:creationId xmlns:a16="http://schemas.microsoft.com/office/drawing/2014/main" id="{67CCFEE5-3F4A-4A34-9220-82C424A00F89}"/>
              </a:ext>
            </a:extLst>
          </p:cNvPr>
          <p:cNvPicPr>
            <a:picLocks noChangeAspect="1"/>
          </p:cNvPicPr>
          <p:nvPr/>
        </p:nvPicPr>
        <p:blipFill rotWithShape="1">
          <a:blip r:embed="rId5"/>
          <a:srcRect l="16004" t="12724"/>
          <a:stretch/>
        </p:blipFill>
        <p:spPr>
          <a:xfrm>
            <a:off x="6096000" y="3486005"/>
            <a:ext cx="6003985" cy="3371995"/>
          </a:xfrm>
          <a:prstGeom prst="rect">
            <a:avLst/>
          </a:prstGeom>
        </p:spPr>
      </p:pic>
      <p:sp>
        <p:nvSpPr>
          <p:cNvPr id="8" name="TextBox 7">
            <a:extLst>
              <a:ext uri="{FF2B5EF4-FFF2-40B4-BE49-F238E27FC236}">
                <a16:creationId xmlns:a16="http://schemas.microsoft.com/office/drawing/2014/main" id="{7BF28C3E-2956-4CD7-843E-A1EC993AFF68}"/>
              </a:ext>
            </a:extLst>
          </p:cNvPr>
          <p:cNvSpPr txBox="1"/>
          <p:nvPr/>
        </p:nvSpPr>
        <p:spPr>
          <a:xfrm>
            <a:off x="483079" y="311052"/>
            <a:ext cx="10127411" cy="707886"/>
          </a:xfrm>
          <a:prstGeom prst="rect">
            <a:avLst/>
          </a:prstGeom>
          <a:noFill/>
        </p:spPr>
        <p:txBody>
          <a:bodyPr wrap="square" rtlCol="0">
            <a:spAutoFit/>
          </a:bodyPr>
          <a:lstStyle/>
          <a:p>
            <a:r>
              <a:rPr lang="en-IE" sz="4000" b="1" dirty="0">
                <a:latin typeface="Univers" panose="020B0503020202020204" pitchFamily="34" charset="0"/>
              </a:rPr>
              <a:t>Ireland’s Action on the Goals</a:t>
            </a:r>
          </a:p>
        </p:txBody>
      </p:sp>
    </p:spTree>
    <p:extLst>
      <p:ext uri="{BB962C8B-B14F-4D97-AF65-F5344CB8AC3E}">
        <p14:creationId xmlns:p14="http://schemas.microsoft.com/office/powerpoint/2010/main" val="3935877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Chart, radar chart, sunburst chart&#10;&#10;Description automatically generated">
            <a:extLst>
              <a:ext uri="{FF2B5EF4-FFF2-40B4-BE49-F238E27FC236}">
                <a16:creationId xmlns:a16="http://schemas.microsoft.com/office/drawing/2014/main" id="{0BE31011-F04C-47E8-AC32-567C24F12B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517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3D0BB1-AC21-4D0A-B8EE-5B4CBFF332E0}"/>
              </a:ext>
            </a:extLst>
          </p:cNvPr>
          <p:cNvPicPr>
            <a:picLocks noChangeAspect="1"/>
          </p:cNvPicPr>
          <p:nvPr/>
        </p:nvPicPr>
        <p:blipFill>
          <a:blip r:embed="rId3"/>
          <a:stretch>
            <a:fillRect/>
          </a:stretch>
        </p:blipFill>
        <p:spPr>
          <a:xfrm>
            <a:off x="1737816" y="0"/>
            <a:ext cx="10303627" cy="6858000"/>
          </a:xfrm>
          <a:prstGeom prst="rect">
            <a:avLst/>
          </a:prstGeom>
        </p:spPr>
      </p:pic>
      <p:sp>
        <p:nvSpPr>
          <p:cNvPr id="7" name="Arrow: Right 6">
            <a:extLst>
              <a:ext uri="{FF2B5EF4-FFF2-40B4-BE49-F238E27FC236}">
                <a16:creationId xmlns:a16="http://schemas.microsoft.com/office/drawing/2014/main" id="{9A08016B-0ADF-4D8B-8F29-A73BC2D3C218}"/>
              </a:ext>
            </a:extLst>
          </p:cNvPr>
          <p:cNvSpPr/>
          <p:nvPr/>
        </p:nvSpPr>
        <p:spPr>
          <a:xfrm>
            <a:off x="272955" y="1621766"/>
            <a:ext cx="1464861" cy="100066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626005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CA80424D-0D35-4B28-B011-0518035ACB5C}"/>
              </a:ext>
            </a:extLst>
          </p:cNvPr>
          <p:cNvPicPr>
            <a:picLocks noChangeAspect="1"/>
          </p:cNvPicPr>
          <p:nvPr/>
        </p:nvPicPr>
        <p:blipFill>
          <a:blip r:embed="rId3"/>
          <a:stretch>
            <a:fillRect/>
          </a:stretch>
        </p:blipFill>
        <p:spPr>
          <a:xfrm>
            <a:off x="1061936" y="0"/>
            <a:ext cx="10068128" cy="6858000"/>
          </a:xfrm>
          <a:prstGeom prst="rect">
            <a:avLst/>
          </a:prstGeom>
        </p:spPr>
      </p:pic>
    </p:spTree>
    <p:extLst>
      <p:ext uri="{BB962C8B-B14F-4D97-AF65-F5344CB8AC3E}">
        <p14:creationId xmlns:p14="http://schemas.microsoft.com/office/powerpoint/2010/main" val="909568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A0DDCA-6501-4C8D-AADB-D5C81D33260B}"/>
              </a:ext>
            </a:extLst>
          </p:cNvPr>
          <p:cNvPicPr>
            <a:picLocks noChangeAspect="1"/>
          </p:cNvPicPr>
          <p:nvPr/>
        </p:nvPicPr>
        <p:blipFill rotWithShape="1">
          <a:blip r:embed="rId2">
            <a:extLst>
              <a:ext uri="{28A0092B-C50C-407E-A947-70E740481C1C}">
                <a14:useLocalDpi xmlns:a14="http://schemas.microsoft.com/office/drawing/2010/main" val="0"/>
              </a:ext>
            </a:extLst>
          </a:blip>
          <a:srcRect t="7865" b="7865"/>
          <a:stretch/>
        </p:blipFill>
        <p:spPr>
          <a:xfrm>
            <a:off x="20" y="10"/>
            <a:ext cx="12191980" cy="6857990"/>
          </a:xfrm>
          <a:prstGeom prst="rect">
            <a:avLst/>
          </a:prstGeom>
        </p:spPr>
      </p:pic>
      <p:sp>
        <p:nvSpPr>
          <p:cNvPr id="6" name="Rectangle 5">
            <a:extLst>
              <a:ext uri="{FF2B5EF4-FFF2-40B4-BE49-F238E27FC236}">
                <a16:creationId xmlns:a16="http://schemas.microsoft.com/office/drawing/2014/main" id="{DC1C6D80-3D73-49C2-89EA-F75F9BF89DEE}"/>
              </a:ext>
            </a:extLst>
          </p:cNvPr>
          <p:cNvSpPr/>
          <p:nvPr/>
        </p:nvSpPr>
        <p:spPr>
          <a:xfrm>
            <a:off x="656065" y="-9819"/>
            <a:ext cx="2268110" cy="1734599"/>
          </a:xfrm>
          <a:prstGeom prst="rect">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6">
            <a:extLst>
              <a:ext uri="{FF2B5EF4-FFF2-40B4-BE49-F238E27FC236}">
                <a16:creationId xmlns:a16="http://schemas.microsoft.com/office/drawing/2014/main" id="{00702EDD-1743-419F-824D-84A11EED8F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02560" y="142182"/>
            <a:ext cx="2158060" cy="1327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1331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798954"/>
            <a:ext cx="14110754" cy="8896032"/>
          </a:xfrm>
          <a:prstGeom prst="rect">
            <a:avLst/>
          </a:prstGeom>
        </p:spPr>
      </p:pic>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63827" y="321176"/>
            <a:ext cx="4028660" cy="5573597"/>
          </a:xfrm>
        </p:spPr>
        <p:txBody>
          <a:bodyPr>
            <a:normAutofit fontScale="92500" lnSpcReduction="10000"/>
          </a:bodyPr>
          <a:lstStyle/>
          <a:p>
            <a:pPr marL="0" indent="0">
              <a:lnSpc>
                <a:spcPct val="150000"/>
              </a:lnSpc>
              <a:buSzPct val="60000"/>
              <a:buNone/>
            </a:pPr>
            <a:r>
              <a:rPr lang="en-US" sz="2400" dirty="0">
                <a:solidFill>
                  <a:schemeClr val="tx1"/>
                </a:solidFill>
              </a:rPr>
              <a:t>The </a:t>
            </a:r>
            <a:r>
              <a:rPr lang="en-US" sz="2400" b="1" dirty="0">
                <a:solidFill>
                  <a:schemeClr val="tx1"/>
                </a:solidFill>
              </a:rPr>
              <a:t>SDGs</a:t>
            </a:r>
            <a:r>
              <a:rPr lang="en-US" sz="2400" dirty="0">
                <a:solidFill>
                  <a:schemeClr val="tx1"/>
                </a:solidFill>
              </a:rPr>
              <a:t> are … </a:t>
            </a:r>
          </a:p>
          <a:p>
            <a:pPr>
              <a:lnSpc>
                <a:spcPct val="150000"/>
              </a:lnSpc>
              <a:buSzPct val="60000"/>
              <a:buFont typeface="ZapfDingbatsITC" charset="0"/>
              <a:buChar char="➤"/>
            </a:pPr>
            <a:r>
              <a:rPr lang="en-US" sz="2400" dirty="0">
                <a:solidFill>
                  <a:schemeClr val="tx1"/>
                </a:solidFill>
              </a:rPr>
              <a:t>A set of 17 goals for the world’s future, through 2030</a:t>
            </a:r>
          </a:p>
          <a:p>
            <a:pPr>
              <a:lnSpc>
                <a:spcPct val="150000"/>
              </a:lnSpc>
              <a:buSzPct val="60000"/>
              <a:buFont typeface="ZapfDingbatsITC" charset="0"/>
              <a:buChar char="➤"/>
            </a:pPr>
            <a:r>
              <a:rPr lang="en-US" sz="2400" dirty="0">
                <a:solidFill>
                  <a:schemeClr val="tx1"/>
                </a:solidFill>
              </a:rPr>
              <a:t> Backed up by a set of 169 detailed Targets</a:t>
            </a:r>
          </a:p>
          <a:p>
            <a:pPr>
              <a:lnSpc>
                <a:spcPct val="150000"/>
              </a:lnSpc>
              <a:buSzPct val="60000"/>
              <a:buFont typeface="ZapfDingbatsITC" charset="0"/>
              <a:buChar char="➤"/>
            </a:pPr>
            <a:r>
              <a:rPr lang="en-US" sz="2400" dirty="0">
                <a:solidFill>
                  <a:schemeClr val="tx1"/>
                </a:solidFill>
              </a:rPr>
              <a:t> Negotiated over a two-year period at the United Nations</a:t>
            </a:r>
          </a:p>
          <a:p>
            <a:pPr>
              <a:lnSpc>
                <a:spcPct val="150000"/>
              </a:lnSpc>
              <a:buSzPct val="60000"/>
              <a:buFont typeface="ZapfDingbatsITC" charset="0"/>
              <a:buChar char="➤"/>
            </a:pPr>
            <a:r>
              <a:rPr lang="en-US" sz="2400" dirty="0">
                <a:solidFill>
                  <a:schemeClr val="tx1"/>
                </a:solidFill>
              </a:rPr>
              <a:t> Agreed to by nearly all the world’s nations, on 25 Sept 2015</a:t>
            </a:r>
          </a:p>
        </p:txBody>
      </p:sp>
      <p:pic>
        <p:nvPicPr>
          <p:cNvPr id="9" name="Picture 8"/>
          <p:cNvPicPr>
            <a:picLocks noChangeAspect="1"/>
          </p:cNvPicPr>
          <p:nvPr/>
        </p:nvPicPr>
        <p:blipFill rotWithShape="1">
          <a:blip r:embed="rId4"/>
          <a:srcRect l="35918" t="20118" r="36839" b="35227"/>
          <a:stretch/>
        </p:blipFill>
        <p:spPr>
          <a:xfrm rot="2700000">
            <a:off x="8533284" y="798330"/>
            <a:ext cx="8170515" cy="8737605"/>
          </a:xfrm>
          <a:prstGeom prst="rect">
            <a:avLst/>
          </a:prstGeom>
        </p:spPr>
      </p:pic>
    </p:spTree>
    <p:extLst>
      <p:ext uri="{BB962C8B-B14F-4D97-AF65-F5344CB8AC3E}">
        <p14:creationId xmlns:p14="http://schemas.microsoft.com/office/powerpoint/2010/main" val="143704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12576" r="9091" b="10528"/>
          <a:stretch/>
        </p:blipFill>
        <p:spPr>
          <a:xfrm>
            <a:off x="-105623" y="-7233"/>
            <a:ext cx="14276700" cy="8030645"/>
          </a:xfrm>
          <a:prstGeom prst="rect">
            <a:avLst/>
          </a:prstGeom>
        </p:spPr>
      </p:pic>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6534" y="535010"/>
            <a:ext cx="4105484" cy="3773010"/>
          </a:xfrm>
        </p:spPr>
        <p:txBody>
          <a:bodyPr>
            <a:normAutofit lnSpcReduction="10000"/>
          </a:bodyPr>
          <a:lstStyle/>
          <a:p>
            <a:pPr marL="0" indent="0">
              <a:buNone/>
            </a:pPr>
            <a:r>
              <a:rPr lang="en-US" dirty="0">
                <a:solidFill>
                  <a:schemeClr val="tx1"/>
                </a:solidFill>
              </a:rPr>
              <a:t>First, and most important, these Goals apply to </a:t>
            </a:r>
            <a:r>
              <a:rPr lang="en-US" i="1" dirty="0">
                <a:solidFill>
                  <a:schemeClr val="tx1"/>
                </a:solidFill>
              </a:rPr>
              <a:t>every</a:t>
            </a:r>
            <a:r>
              <a:rPr lang="en-US" dirty="0">
                <a:solidFill>
                  <a:schemeClr val="tx1"/>
                </a:solidFill>
              </a:rPr>
              <a:t> nation … and every sector. Cities, businesses, schools, organizations, </a:t>
            </a:r>
            <a:r>
              <a:rPr lang="en-US" i="1" dirty="0">
                <a:solidFill>
                  <a:schemeClr val="tx1"/>
                </a:solidFill>
              </a:rPr>
              <a:t>all</a:t>
            </a:r>
            <a:r>
              <a:rPr lang="en-US" dirty="0">
                <a:solidFill>
                  <a:schemeClr val="tx1"/>
                </a:solidFill>
              </a:rPr>
              <a:t> are challenged to act. </a:t>
            </a:r>
          </a:p>
          <a:p>
            <a:pPr marL="0" indent="0">
              <a:buNone/>
            </a:pPr>
            <a:endParaRPr lang="en-US" dirty="0">
              <a:solidFill>
                <a:schemeClr val="tx1"/>
              </a:solidFill>
            </a:endParaRPr>
          </a:p>
          <a:p>
            <a:pPr marL="0" indent="0">
              <a:buNone/>
            </a:pPr>
            <a:r>
              <a:rPr lang="en-US" sz="5800" b="1" dirty="0">
                <a:solidFill>
                  <a:schemeClr val="tx1"/>
                </a:solidFill>
              </a:rPr>
              <a:t>Universality</a:t>
            </a:r>
            <a:endParaRPr lang="en-US" sz="4300" b="1" dirty="0">
              <a:solidFill>
                <a:schemeClr val="tx1"/>
              </a:solidFill>
            </a:endParaRPr>
          </a:p>
        </p:txBody>
      </p:sp>
      <p:pic>
        <p:nvPicPr>
          <p:cNvPr id="9" name="Picture 8"/>
          <p:cNvPicPr>
            <a:picLocks noChangeAspect="1"/>
          </p:cNvPicPr>
          <p:nvPr/>
        </p:nvPicPr>
        <p:blipFill rotWithShape="1">
          <a:blip r:embed="rId3"/>
          <a:srcRect l="35918" t="20118" r="36839" b="35227"/>
          <a:stretch/>
        </p:blipFill>
        <p:spPr>
          <a:xfrm rot="2700000">
            <a:off x="10210321" y="4422938"/>
            <a:ext cx="1457602" cy="1499194"/>
          </a:xfrm>
          <a:prstGeom prst="rect">
            <a:avLst/>
          </a:prstGeom>
        </p:spPr>
      </p:pic>
    </p:spTree>
    <p:extLst>
      <p:ext uri="{BB962C8B-B14F-4D97-AF65-F5344CB8AC3E}">
        <p14:creationId xmlns:p14="http://schemas.microsoft.com/office/powerpoint/2010/main" val="1380266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3391" r="9091"/>
          <a:stretch/>
        </p:blipFill>
        <p:spPr>
          <a:xfrm>
            <a:off x="20" y="10"/>
            <a:ext cx="12191980" cy="6857990"/>
          </a:xfrm>
          <a:prstGeom prst="rect">
            <a:avLst/>
          </a:prstGeom>
        </p:spPr>
      </p:pic>
      <p:pic>
        <p:nvPicPr>
          <p:cNvPr id="6" name="Picture 5"/>
          <p:cNvPicPr>
            <a:picLocks noChangeAspect="1"/>
          </p:cNvPicPr>
          <p:nvPr/>
        </p:nvPicPr>
        <p:blipFill rotWithShape="1">
          <a:blip r:embed="rId3"/>
          <a:srcRect l="35918" t="20118" r="36839" b="35227"/>
          <a:stretch/>
        </p:blipFill>
        <p:spPr>
          <a:xfrm rot="813464">
            <a:off x="-17873" y="-4008582"/>
            <a:ext cx="13807358" cy="14556257"/>
          </a:xfrm>
          <a:prstGeom prst="rect">
            <a:avLst/>
          </a:prstGeom>
        </p:spPr>
      </p:pic>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4110" y="490330"/>
            <a:ext cx="3050238" cy="5404443"/>
          </a:xfrm>
        </p:spPr>
        <p:txBody>
          <a:bodyPr>
            <a:normAutofit/>
          </a:bodyPr>
          <a:lstStyle/>
          <a:p>
            <a:pPr marL="0" indent="0">
              <a:buNone/>
            </a:pPr>
            <a:r>
              <a:rPr lang="en-US" dirty="0">
                <a:solidFill>
                  <a:schemeClr val="tx1"/>
                </a:solidFill>
              </a:rPr>
              <a:t>Second, it is recognized that the Goals are all inter-connected, in a system. We cannot aim to achieve just one Goal. We must achieve them all. </a:t>
            </a:r>
          </a:p>
          <a:p>
            <a:pPr marL="0" indent="0">
              <a:buNone/>
            </a:pPr>
            <a:endParaRPr lang="en-US" dirty="0">
              <a:solidFill>
                <a:schemeClr val="tx1"/>
              </a:solidFill>
            </a:endParaRPr>
          </a:p>
          <a:p>
            <a:pPr marL="0" indent="0" algn="ctr">
              <a:buNone/>
            </a:pPr>
            <a:r>
              <a:rPr lang="en-US" sz="4800" b="1" dirty="0">
                <a:solidFill>
                  <a:schemeClr val="tx1"/>
                </a:solidFill>
              </a:rPr>
              <a:t>Integration</a:t>
            </a:r>
            <a:endParaRPr lang="en-US" sz="3600" b="1" dirty="0">
              <a:solidFill>
                <a:schemeClr val="tx1"/>
              </a:solidFill>
            </a:endParaRPr>
          </a:p>
        </p:txBody>
      </p:sp>
    </p:spTree>
    <p:extLst>
      <p:ext uri="{BB962C8B-B14F-4D97-AF65-F5344CB8AC3E}">
        <p14:creationId xmlns:p14="http://schemas.microsoft.com/office/powerpoint/2010/main" val="13656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5386" r="9091" b="5975"/>
          <a:stretch/>
        </p:blipFill>
        <p:spPr>
          <a:xfrm>
            <a:off x="20" y="10"/>
            <a:ext cx="12191980" cy="6857990"/>
          </a:xfrm>
          <a:prstGeom prst="rect">
            <a:avLst/>
          </a:prstGeom>
        </p:spPr>
      </p:pic>
      <p:sp>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4110" y="611015"/>
            <a:ext cx="3764826" cy="3773010"/>
          </a:xfrm>
        </p:spPr>
        <p:txBody>
          <a:bodyPr>
            <a:normAutofit lnSpcReduction="10000"/>
          </a:bodyPr>
          <a:lstStyle/>
          <a:p>
            <a:pPr marL="0" indent="0">
              <a:buNone/>
            </a:pPr>
            <a:r>
              <a:rPr lang="en-US" dirty="0">
                <a:solidFill>
                  <a:schemeClr val="tx1"/>
                </a:solidFill>
              </a:rPr>
              <a:t>And finally, it is widely recognized that achieving these Goals involves making very big, fundamental changes in how we live on Earth. </a:t>
            </a:r>
          </a:p>
          <a:p>
            <a:pPr marL="0" indent="0">
              <a:spcBef>
                <a:spcPts val="3400"/>
              </a:spcBef>
              <a:buNone/>
            </a:pPr>
            <a:r>
              <a:rPr lang="en-US" sz="4400" b="1" dirty="0">
                <a:solidFill>
                  <a:schemeClr val="tx1"/>
                </a:solidFill>
              </a:rPr>
              <a:t>Transformation</a:t>
            </a:r>
          </a:p>
        </p:txBody>
      </p:sp>
    </p:spTree>
    <p:extLst>
      <p:ext uri="{BB962C8B-B14F-4D97-AF65-F5344CB8AC3E}">
        <p14:creationId xmlns:p14="http://schemas.microsoft.com/office/powerpoint/2010/main" val="87235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2" name="Picture 1"/>
          <p:cNvPicPr>
            <a:picLocks noChangeAspect="1"/>
          </p:cNvPicPr>
          <p:nvPr/>
        </p:nvPicPr>
        <p:blipFill rotWithShape="1">
          <a:blip r:embed="rId2"/>
          <a:srcRect t="7185" b="8545"/>
          <a:stretch/>
        </p:blipFill>
        <p:spPr>
          <a:xfrm>
            <a:off x="20" y="10"/>
            <a:ext cx="12191980" cy="6857990"/>
          </a:xfrm>
          <a:prstGeom prst="rect">
            <a:avLst/>
          </a:prstGeom>
        </p:spPr>
      </p:pic>
      <p:sp>
        <p:nvSpPr>
          <p:cNvPr id="4" name="Title 3"/>
          <p:cNvSpPr>
            <a:spLocks noGrp="1"/>
          </p:cNvSpPr>
          <p:nvPr>
            <p:ph type="ctrTitle"/>
          </p:nvPr>
        </p:nvSpPr>
        <p:spPr>
          <a:xfrm>
            <a:off x="502613" y="2985802"/>
            <a:ext cx="3414373" cy="886397"/>
          </a:xfrm>
          <a:solidFill>
            <a:schemeClr val="bg1">
              <a:alpha val="90000"/>
            </a:schemeClr>
          </a:solidFill>
          <a:ln w="127000" cap="sq" cmpd="thinThick">
            <a:solidFill>
              <a:schemeClr val="bg1"/>
            </a:solidFill>
          </a:ln>
        </p:spPr>
        <p:txBody>
          <a:bodyPr vert="horz" wrap="square" lIns="91440" tIns="45720" rIns="91440" bIns="45720" rtlCol="0" anchor="ctr">
            <a:normAutofit/>
          </a:bodyPr>
          <a:lstStyle/>
          <a:p>
            <a:r>
              <a:rPr lang="en-US" sz="3200" b="1" dirty="0">
                <a:solidFill>
                  <a:schemeClr val="tx1"/>
                </a:solidFill>
                <a:latin typeface="+mj-lt"/>
                <a:ea typeface="+mj-ea"/>
                <a:cs typeface="+mj-cs"/>
              </a:rPr>
              <a:t>Let’s take a tour …</a:t>
            </a:r>
          </a:p>
        </p:txBody>
      </p:sp>
    </p:spTree>
    <p:extLst>
      <p:ext uri="{BB962C8B-B14F-4D97-AF65-F5344CB8AC3E}">
        <p14:creationId xmlns:p14="http://schemas.microsoft.com/office/powerpoint/2010/main" val="88226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07465" y="-1"/>
            <a:ext cx="10287000" cy="6858000"/>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harpenSoften amount="-3000"/>
                    </a14:imgEffect>
                    <a14:imgEffect>
                      <a14:brightnessContrast bright="1000" contrast="18000"/>
                    </a14:imgEffect>
                  </a14:imgLayer>
                </a14:imgProps>
              </a:ext>
            </a:extLst>
          </a:blip>
          <a:srcRect l="5884" r="7334"/>
          <a:stretch/>
        </p:blipFill>
        <p:spPr>
          <a:xfrm>
            <a:off x="6546574" y="-1"/>
            <a:ext cx="5645426" cy="6858000"/>
          </a:xfrm>
          <a:prstGeom prst="rect">
            <a:avLst/>
          </a:prstGeom>
        </p:spPr>
      </p:pic>
    </p:spTree>
    <p:extLst>
      <p:ext uri="{BB962C8B-B14F-4D97-AF65-F5344CB8AC3E}">
        <p14:creationId xmlns:p14="http://schemas.microsoft.com/office/powerpoint/2010/main" val="10308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70922" y="0"/>
            <a:ext cx="10349947" cy="6899221"/>
          </a:xfrm>
          <a:prstGeom prst="rect">
            <a:avLst/>
          </a:prstGeom>
        </p:spPr>
      </p:pic>
      <p:pic>
        <p:nvPicPr>
          <p:cNvPr id="4" name="Picture 3"/>
          <p:cNvPicPr>
            <a:picLocks noChangeAspect="1"/>
          </p:cNvPicPr>
          <p:nvPr/>
        </p:nvPicPr>
        <p:blipFill rotWithShape="1">
          <a:blip r:embed="rId3"/>
          <a:srcRect l="5028" r="20040"/>
          <a:stretch/>
        </p:blipFill>
        <p:spPr>
          <a:xfrm>
            <a:off x="7116417" y="-137613"/>
            <a:ext cx="5261113" cy="7036834"/>
          </a:xfrm>
          <a:prstGeom prst="rect">
            <a:avLst/>
          </a:prstGeom>
        </p:spPr>
      </p:pic>
    </p:spTree>
    <p:extLst>
      <p:ext uri="{BB962C8B-B14F-4D97-AF65-F5344CB8AC3E}">
        <p14:creationId xmlns:p14="http://schemas.microsoft.com/office/powerpoint/2010/main" val="77057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UNICEF">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ansition Year Training Workshop.potx" id="{9C9CD081-58F1-4DCD-BE92-DDB42D85BC47}" vid="{93A81CCA-D151-4DEC-95BD-5ED5D1C73ED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7754E0635435469BC05ED0011C52AB" ma:contentTypeVersion="11" ma:contentTypeDescription="Create a new document." ma:contentTypeScope="" ma:versionID="29b85ded421ee1d997238f93fc161d90">
  <xsd:schema xmlns:xsd="http://www.w3.org/2001/XMLSchema" xmlns:xs="http://www.w3.org/2001/XMLSchema" xmlns:p="http://schemas.microsoft.com/office/2006/metadata/properties" xmlns:ns2="f146cff5-8d07-4361-a082-4e16c196f8ce" xmlns:ns3="2f2b1fa9-6155-42a0-939e-77327d739dee" targetNamespace="http://schemas.microsoft.com/office/2006/metadata/properties" ma:root="true" ma:fieldsID="31519a1e5f65cb31f9b8e9049c9f8f36" ns2:_="" ns3:_="">
    <xsd:import namespace="f146cff5-8d07-4361-a082-4e16c196f8ce"/>
    <xsd:import namespace="2f2b1fa9-6155-42a0-939e-77327d739dee"/>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element ref="ns3:SharedWithUsers" minOccurs="0"/>
                <xsd:element ref="ns3:SharedWithDetails" minOccurs="0"/>
                <xsd:element ref="ns2:MediaServiceAutoTags" minOccurs="0"/>
                <xsd:element ref="ns2:MediaServiceOCR"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46cff5-8d07-4361-a082-4e16c196f8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2b1fa9-6155-42a0-939e-77327d739de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F5D3905-6DDF-4F7A-8226-DCFB9300C8F5}"/>
</file>

<file path=customXml/itemProps2.xml><?xml version="1.0" encoding="utf-8"?>
<ds:datastoreItem xmlns:ds="http://schemas.openxmlformats.org/officeDocument/2006/customXml" ds:itemID="{1CCD0CE1-A83D-45D7-9ECB-DB4238675424}"/>
</file>

<file path=customXml/itemProps3.xml><?xml version="1.0" encoding="utf-8"?>
<ds:datastoreItem xmlns:ds="http://schemas.openxmlformats.org/officeDocument/2006/customXml" ds:itemID="{7FD3089C-6C0D-4CCD-B458-E6C7518C29F3}"/>
</file>

<file path=docProps/app.xml><?xml version="1.0" encoding="utf-8"?>
<Properties xmlns="http://schemas.openxmlformats.org/officeDocument/2006/extended-properties" xmlns:vt="http://schemas.openxmlformats.org/officeDocument/2006/docPropsVTypes">
  <TotalTime>0</TotalTime>
  <Words>2006</Words>
  <Application>Microsoft Office PowerPoint</Application>
  <PresentationFormat>Widescreen</PresentationFormat>
  <Paragraphs>99</Paragraphs>
  <Slides>27</Slides>
  <Notes>11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27</vt:i4>
      </vt:variant>
    </vt:vector>
  </HeadingPairs>
  <TitlesOfParts>
    <vt:vector size="38" baseType="lpstr">
      <vt:lpstr>-apple-system</vt:lpstr>
      <vt:lpstr>Arial</vt:lpstr>
      <vt:lpstr>Avenir Next Condensed</vt:lpstr>
      <vt:lpstr>Calibri</vt:lpstr>
      <vt:lpstr>Calibri Light</vt:lpstr>
      <vt:lpstr>Franklin Gothic Medium</vt:lpstr>
      <vt:lpstr>Univers</vt:lpstr>
      <vt:lpstr>ZapfDingbatsITC</vt:lpstr>
      <vt:lpstr>Office Theme</vt:lpstr>
      <vt:lpstr>Office Theme</vt:lpstr>
      <vt:lpstr>Office Theme</vt:lpstr>
      <vt:lpstr>PowerPoint Presentation</vt:lpstr>
      <vt:lpstr>Introducing the SDGs  The Sustainable Development Goals  Use these slides to introduce the SDGs  Combine them with your own slides Translate them into your own language</vt:lpstr>
      <vt:lpstr>PowerPoint Presentation</vt:lpstr>
      <vt:lpstr>PowerPoint Presentation</vt:lpstr>
      <vt:lpstr>PowerPoint Presentation</vt:lpstr>
      <vt:lpstr>PowerPoint Presentation</vt:lpstr>
      <vt:lpstr>Let’s take a tour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Vivienne Parry</dc:creator>
  <cp:lastModifiedBy>Vivienne Parry</cp:lastModifiedBy>
  <cp:revision>1</cp:revision>
  <dcterms:created xsi:type="dcterms:W3CDTF">2021-01-08T16:34:11Z</dcterms:created>
  <dcterms:modified xsi:type="dcterms:W3CDTF">2021-01-08T17:23:55Z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0x010100897754E0635435469BC05ED0011C52AB</vt:lpwstr>
  </property>
</Properties>
</file>