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98" r:id="rId2"/>
    <p:sldId id="297" r:id="rId3"/>
    <p:sldId id="300" r:id="rId4"/>
    <p:sldId id="301" r:id="rId5"/>
    <p:sldId id="302" r:id="rId6"/>
    <p:sldId id="285" r:id="rId7"/>
    <p:sldId id="311" r:id="rId8"/>
    <p:sldId id="309" r:id="rId9"/>
    <p:sldId id="310" r:id="rId10"/>
    <p:sldId id="305" r:id="rId11"/>
    <p:sldId id="306" r:id="rId12"/>
    <p:sldId id="30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4" d="100"/>
          <a:sy n="104" d="100"/>
        </p:scale>
        <p:origin x="87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82D942-AFB0-4568-9EE8-D2E24CA9DCD9}" type="datetimeFigureOut">
              <a:rPr lang="en-IE" smtClean="0"/>
              <a:t>30/05/2023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32A3B0-F826-4647-AF57-7C1F4F47B060}" type="slidenum">
              <a:rPr lang="en-IE" smtClean="0"/>
              <a:t>‹#›</a:t>
            </a:fld>
            <a:endParaRPr lang="en-IE"/>
          </a:p>
        </p:txBody>
      </p:sp>
    </p:spTree>
    <p:extLst>
      <p:ext uri="{BB962C8B-B14F-4D97-AF65-F5344CB8AC3E}">
        <p14:creationId xmlns:p14="http://schemas.microsoft.com/office/powerpoint/2010/main" val="112522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On 24 October 2022 in </a:t>
            </a:r>
            <a:r>
              <a:rPr lang="en-IE" dirty="0" err="1"/>
              <a:t>Pokotylivka</a:t>
            </a:r>
            <a:r>
              <a:rPr lang="en-IE" dirty="0"/>
              <a:t>, </a:t>
            </a:r>
            <a:r>
              <a:rPr lang="en-IE" dirty="0" err="1"/>
              <a:t>Kharkivska</a:t>
            </a:r>
            <a:r>
              <a:rPr lang="en-IE" dirty="0"/>
              <a:t> Region, Ukraine, Yevhen </a:t>
            </a:r>
            <a:r>
              <a:rPr lang="en-IE" dirty="0" err="1"/>
              <a:t>Khorolets</a:t>
            </a:r>
            <a:r>
              <a:rPr lang="en-IE" dirty="0"/>
              <a:t>, 52, plays with his 6-year-old daughter </a:t>
            </a:r>
            <a:r>
              <a:rPr lang="en-IE" dirty="0" err="1"/>
              <a:t>Milana</a:t>
            </a:r>
            <a:r>
              <a:rPr lang="en-IE" dirty="0"/>
              <a:t> </a:t>
            </a:r>
            <a:r>
              <a:rPr lang="en-IE" dirty="0" err="1"/>
              <a:t>Khorolets</a:t>
            </a:r>
            <a:r>
              <a:rPr lang="en-IE" dirty="0"/>
              <a:t> on a playground close to the new house they call home for the past nine months.</a:t>
            </a:r>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1</a:t>
            </a:fld>
            <a:endParaRPr lang="en-GB"/>
          </a:p>
        </p:txBody>
      </p:sp>
    </p:spTree>
    <p:extLst>
      <p:ext uri="{BB962C8B-B14F-4D97-AF65-F5344CB8AC3E}">
        <p14:creationId xmlns:p14="http://schemas.microsoft.com/office/powerpoint/2010/main" val="692002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0" i="0" dirty="0">
                <a:solidFill>
                  <a:srgbClr val="FFFF00"/>
                </a:solidFill>
                <a:effectLst/>
                <a:latin typeface="Arial" panose="020B0604020202020204" pitchFamily="34" charset="0"/>
                <a:cs typeface="Arial" panose="020B0604020202020204" pitchFamily="34" charset="0"/>
              </a:rPr>
              <a:t>David </a:t>
            </a:r>
            <a:r>
              <a:rPr lang="en-GB" sz="1200" b="0" i="0" dirty="0" err="1">
                <a:solidFill>
                  <a:srgbClr val="FFFF00"/>
                </a:solidFill>
                <a:effectLst/>
                <a:latin typeface="Arial" panose="020B0604020202020204" pitchFamily="34" charset="0"/>
                <a:cs typeface="Arial" panose="020B0604020202020204" pitchFamily="34" charset="0"/>
              </a:rPr>
              <a:t>Fretes</a:t>
            </a:r>
            <a:r>
              <a:rPr lang="en-GB" sz="1200" b="0" i="0" dirty="0">
                <a:solidFill>
                  <a:srgbClr val="FFFF00"/>
                </a:solidFill>
                <a:effectLst/>
                <a:latin typeface="Arial" panose="020B0604020202020204" pitchFamily="34" charset="0"/>
                <a:cs typeface="Arial" panose="020B0604020202020204" pitchFamily="34" charset="0"/>
              </a:rPr>
              <a:t> Paniagua, 27, and his wife, Leticia, 23, hold their daughter, Xiomara (pronounced: see-oh-ma-</a:t>
            </a:r>
            <a:r>
              <a:rPr lang="en-GB" sz="1200" b="0" i="0" dirty="0" err="1">
                <a:solidFill>
                  <a:srgbClr val="FFFF00"/>
                </a:solidFill>
                <a:effectLst/>
                <a:latin typeface="Arial" panose="020B0604020202020204" pitchFamily="34" charset="0"/>
                <a:cs typeface="Arial" panose="020B0604020202020204" pitchFamily="34" charset="0"/>
              </a:rPr>
              <a:t>ra</a:t>
            </a:r>
            <a:r>
              <a:rPr lang="en-GB" sz="1200" b="0" i="0" dirty="0">
                <a:solidFill>
                  <a:srgbClr val="FFFF00"/>
                </a:solidFill>
                <a:effectLst/>
                <a:latin typeface="Arial" panose="020B0604020202020204" pitchFamily="34" charset="0"/>
                <a:cs typeface="Arial" panose="020B0604020202020204" pitchFamily="34" charset="0"/>
              </a:rPr>
              <a:t>), age 3, at the same UNICEF-supported Early Childhood Development (ECD) centre David attended 25 years ago in Mercado No. 4, Asunción, Paraguay on 29 January 2019</a:t>
            </a:r>
          </a:p>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3</a:t>
            </a:fld>
            <a:endParaRPr lang="en-GB"/>
          </a:p>
        </p:txBody>
      </p:sp>
    </p:spTree>
    <p:extLst>
      <p:ext uri="{BB962C8B-B14F-4D97-AF65-F5344CB8AC3E}">
        <p14:creationId xmlns:p14="http://schemas.microsoft.com/office/powerpoint/2010/main" val="670079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On 20 May 2019, </a:t>
            </a:r>
            <a:r>
              <a:rPr lang="en-IE" dirty="0" err="1"/>
              <a:t>Bayarmaa</a:t>
            </a:r>
            <a:r>
              <a:rPr lang="en-IE" dirty="0"/>
              <a:t> </a:t>
            </a:r>
            <a:r>
              <a:rPr lang="en-IE" dirty="0" err="1"/>
              <a:t>Erdenejargal</a:t>
            </a:r>
            <a:r>
              <a:rPr lang="en-IE" dirty="0"/>
              <a:t>, 31, holds her daughter, </a:t>
            </a:r>
            <a:r>
              <a:rPr lang="en-IE" dirty="0" err="1"/>
              <a:t>Uuriintsolmon</a:t>
            </a:r>
            <a:r>
              <a:rPr lang="en-IE" dirty="0"/>
              <a:t>, 1, at their home in </a:t>
            </a:r>
            <a:r>
              <a:rPr lang="en-IE" dirty="0" err="1"/>
              <a:t>Murun</a:t>
            </a:r>
            <a:r>
              <a:rPr lang="en-IE" dirty="0"/>
              <a:t>, </a:t>
            </a:r>
            <a:r>
              <a:rPr lang="en-IE" dirty="0" err="1"/>
              <a:t>Khövsgöl</a:t>
            </a:r>
            <a:r>
              <a:rPr lang="en-IE" dirty="0"/>
              <a:t> province, Mongolia.</a:t>
            </a:r>
          </a:p>
        </p:txBody>
      </p:sp>
      <p:sp>
        <p:nvSpPr>
          <p:cNvPr id="4" name="Slide Number Placeholder 3"/>
          <p:cNvSpPr>
            <a:spLocks noGrp="1"/>
          </p:cNvSpPr>
          <p:nvPr>
            <p:ph type="sldNum" sz="quarter" idx="5"/>
          </p:nvPr>
        </p:nvSpPr>
        <p:spPr/>
        <p:txBody>
          <a:bodyPr/>
          <a:lstStyle/>
          <a:p>
            <a:fld id="{A60368D0-998C-4032-83B2-2279821C941C}" type="slidenum">
              <a:rPr lang="en-GB" smtClean="0"/>
              <a:t>4</a:t>
            </a:fld>
            <a:endParaRPr lang="en-GB"/>
          </a:p>
        </p:txBody>
      </p:sp>
    </p:spTree>
    <p:extLst>
      <p:ext uri="{BB962C8B-B14F-4D97-AF65-F5344CB8AC3E}">
        <p14:creationId xmlns:p14="http://schemas.microsoft.com/office/powerpoint/2010/main" val="24839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On 27 February 2020, Tung, 7, shares a tender moment with his grandfather, </a:t>
            </a:r>
            <a:r>
              <a:rPr lang="en-IE" dirty="0" err="1"/>
              <a:t>Troung</a:t>
            </a:r>
            <a:r>
              <a:rPr lang="en-IE" dirty="0"/>
              <a:t> </a:t>
            </a:r>
            <a:r>
              <a:rPr lang="en-IE" dirty="0" err="1"/>
              <a:t>Thi</a:t>
            </a:r>
            <a:r>
              <a:rPr lang="en-IE" dirty="0"/>
              <a:t> </a:t>
            </a:r>
            <a:r>
              <a:rPr lang="en-IE" dirty="0" err="1"/>
              <a:t>Thi</a:t>
            </a:r>
            <a:r>
              <a:rPr lang="en-IE" dirty="0"/>
              <a:t>, in their home in the city of Da Nang, in central Viet Nam. Tung’s mother, Dao, had heart disease and gave birth to him two months prematurely, which left him visually impaired.</a:t>
            </a:r>
          </a:p>
          <a:p>
            <a:endParaRPr lang="en-IE" dirty="0"/>
          </a:p>
          <a:p>
            <a:r>
              <a:rPr lang="en-IE" dirty="0"/>
              <a:t>On 11 April 2022 in Sulaymaniyah, Iraq, </a:t>
            </a:r>
            <a:r>
              <a:rPr lang="en-IE" dirty="0" err="1"/>
              <a:t>Zheer</a:t>
            </a:r>
            <a:r>
              <a:rPr lang="en-IE" dirty="0"/>
              <a:t> (left), 31, and </a:t>
            </a:r>
            <a:r>
              <a:rPr lang="en-IE" dirty="0" err="1"/>
              <a:t>Sazan</a:t>
            </a:r>
            <a:r>
              <a:rPr lang="en-IE" dirty="0"/>
              <a:t> (right), 30, hold their 6-month-old son Mohammed.</a:t>
            </a:r>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6</a:t>
            </a:fld>
            <a:endParaRPr lang="en-GB"/>
          </a:p>
        </p:txBody>
      </p:sp>
    </p:spTree>
    <p:extLst>
      <p:ext uri="{BB962C8B-B14F-4D97-AF65-F5344CB8AC3E}">
        <p14:creationId xmlns:p14="http://schemas.microsoft.com/office/powerpoint/2010/main" val="4102548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On 16 August 2022 in Kraków, Poland, Kateryna (left) reads bedtime stories to her sons, 1-year-old </a:t>
            </a:r>
            <a:r>
              <a:rPr lang="en-IE" dirty="0" err="1"/>
              <a:t>Matviy</a:t>
            </a:r>
            <a:r>
              <a:rPr lang="en-IE" dirty="0"/>
              <a:t> (</a:t>
            </a:r>
            <a:r>
              <a:rPr lang="en-IE" dirty="0" err="1"/>
              <a:t>center</a:t>
            </a:r>
            <a:r>
              <a:rPr lang="en-IE" dirty="0"/>
              <a:t>) and 6-year-old </a:t>
            </a:r>
            <a:r>
              <a:rPr lang="en-IE" dirty="0" err="1"/>
              <a:t>Mykyta</a:t>
            </a:r>
            <a:r>
              <a:rPr lang="en-IE" dirty="0"/>
              <a:t> at their new apartment. The family had to leave the Kyiv region of Ukraine on 2 March 2022, escaping the ongoing </a:t>
            </a:r>
            <a:r>
              <a:rPr lang="en-IE" dirty="0" err="1"/>
              <a:t>conflict.Bedtime</a:t>
            </a:r>
            <a:r>
              <a:rPr lang="en-IE" dirty="0"/>
              <a:t> stories are part of their daily routine. “When it comes to books, I instilled in [</a:t>
            </a:r>
            <a:r>
              <a:rPr lang="en-IE" dirty="0" err="1"/>
              <a:t>Mykyta</a:t>
            </a:r>
            <a:r>
              <a:rPr lang="en-IE" dirty="0"/>
              <a:t>] a love of books from an early age, because I adore reading books. I left my library at home,” says Kateryna.</a:t>
            </a:r>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8</a:t>
            </a:fld>
            <a:endParaRPr lang="en-GB"/>
          </a:p>
        </p:txBody>
      </p:sp>
    </p:spTree>
    <p:extLst>
      <p:ext uri="{BB962C8B-B14F-4D97-AF65-F5344CB8AC3E}">
        <p14:creationId xmlns:p14="http://schemas.microsoft.com/office/powerpoint/2010/main" val="2234191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On 10 April 2022 in Accra, Ghana, Jennifer Boateng’s 9-year-old son Aaron (left) talks to his father Godwin about a book at their home.</a:t>
            </a:r>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9</a:t>
            </a:fld>
            <a:endParaRPr lang="en-GB"/>
          </a:p>
        </p:txBody>
      </p:sp>
    </p:spTree>
    <p:extLst>
      <p:ext uri="{BB962C8B-B14F-4D97-AF65-F5344CB8AC3E}">
        <p14:creationId xmlns:p14="http://schemas.microsoft.com/office/powerpoint/2010/main" val="4171542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On the morning of 16 March 2020, 8-year-old second grader Luka works on a mathematics assignment at home in Connecticut, United States of America, with help from his mother, Sophia</a:t>
            </a:r>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10</a:t>
            </a:fld>
            <a:endParaRPr lang="en-GB"/>
          </a:p>
        </p:txBody>
      </p:sp>
    </p:spTree>
    <p:extLst>
      <p:ext uri="{BB962C8B-B14F-4D97-AF65-F5344CB8AC3E}">
        <p14:creationId xmlns:p14="http://schemas.microsoft.com/office/powerpoint/2010/main" val="2965329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11</a:t>
            </a:fld>
            <a:endParaRPr lang="en-GB"/>
          </a:p>
        </p:txBody>
      </p:sp>
    </p:spTree>
    <p:extLst>
      <p:ext uri="{BB962C8B-B14F-4D97-AF65-F5344CB8AC3E}">
        <p14:creationId xmlns:p14="http://schemas.microsoft.com/office/powerpoint/2010/main" val="2999596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Christophe and </a:t>
            </a:r>
            <a:r>
              <a:rPr lang="en-IE" dirty="0" err="1"/>
              <a:t>Theodette</a:t>
            </a:r>
            <a:r>
              <a:rPr lang="en-IE" dirty="0"/>
              <a:t> hold their son Kevin, 2, while on break in a field of the </a:t>
            </a:r>
            <a:r>
              <a:rPr lang="en-IE" dirty="0" err="1"/>
              <a:t>Sorwathe</a:t>
            </a:r>
            <a:r>
              <a:rPr lang="en-IE" dirty="0"/>
              <a:t> Tea Factory where they both work — Christophe in the fields and </a:t>
            </a:r>
            <a:r>
              <a:rPr lang="en-IE" dirty="0" err="1"/>
              <a:t>Theodette</a:t>
            </a:r>
            <a:r>
              <a:rPr lang="en-IE" dirty="0"/>
              <a:t> as a caregiver — in </a:t>
            </a:r>
            <a:r>
              <a:rPr lang="en-IE" dirty="0" err="1"/>
              <a:t>Kinihira</a:t>
            </a:r>
            <a:r>
              <a:rPr lang="en-IE" dirty="0"/>
              <a:t> sector, </a:t>
            </a:r>
            <a:r>
              <a:rPr lang="en-IE" dirty="0" err="1"/>
              <a:t>Rulindo</a:t>
            </a:r>
            <a:r>
              <a:rPr lang="en-IE" dirty="0"/>
              <a:t> District, Northern Province, Rwanda on 22 November 2018</a:t>
            </a:r>
          </a:p>
        </p:txBody>
      </p:sp>
      <p:sp>
        <p:nvSpPr>
          <p:cNvPr id="4" name="Slide Number Placeholder 3"/>
          <p:cNvSpPr>
            <a:spLocks noGrp="1"/>
          </p:cNvSpPr>
          <p:nvPr>
            <p:ph type="sldNum" sz="quarter" idx="5"/>
          </p:nvPr>
        </p:nvSpPr>
        <p:spPr/>
        <p:txBody>
          <a:bodyPr/>
          <a:lstStyle/>
          <a:p>
            <a:fld id="{2632A3B0-F826-4647-AF57-7C1F4F47B060}" type="slidenum">
              <a:rPr lang="en-IE" smtClean="0"/>
              <a:t>12</a:t>
            </a:fld>
            <a:endParaRPr lang="en-IE"/>
          </a:p>
        </p:txBody>
      </p:sp>
    </p:spTree>
    <p:extLst>
      <p:ext uri="{BB962C8B-B14F-4D97-AF65-F5344CB8AC3E}">
        <p14:creationId xmlns:p14="http://schemas.microsoft.com/office/powerpoint/2010/main" val="2588758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1C291-21CC-3BFC-4D84-9FA5E611AD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AB176B9D-D4BB-0EBF-06F9-99D0056E3B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21D7C29C-0200-C25C-056F-4EFE5F8F11F6}"/>
              </a:ext>
            </a:extLst>
          </p:cNvPr>
          <p:cNvSpPr>
            <a:spLocks noGrp="1"/>
          </p:cNvSpPr>
          <p:nvPr>
            <p:ph type="dt" sz="half" idx="10"/>
          </p:nvPr>
        </p:nvSpPr>
        <p:spPr/>
        <p:txBody>
          <a:bodyPr/>
          <a:lstStyle/>
          <a:p>
            <a:fld id="{DE9F273E-74CC-40D0-BA7F-0D54B893E467}" type="datetimeFigureOut">
              <a:rPr lang="en-IE" smtClean="0"/>
              <a:t>30/05/2023</a:t>
            </a:fld>
            <a:endParaRPr lang="en-IE"/>
          </a:p>
        </p:txBody>
      </p:sp>
      <p:sp>
        <p:nvSpPr>
          <p:cNvPr id="5" name="Footer Placeholder 4">
            <a:extLst>
              <a:ext uri="{FF2B5EF4-FFF2-40B4-BE49-F238E27FC236}">
                <a16:creationId xmlns:a16="http://schemas.microsoft.com/office/drawing/2014/main" id="{EBE8A561-ADC2-E72B-4810-B9812B8BB94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1C0F453-18FD-FF3D-1DFD-97C6E4953904}"/>
              </a:ext>
            </a:extLst>
          </p:cNvPr>
          <p:cNvSpPr>
            <a:spLocks noGrp="1"/>
          </p:cNvSpPr>
          <p:nvPr>
            <p:ph type="sldNum" sz="quarter" idx="12"/>
          </p:nvPr>
        </p:nvSpPr>
        <p:spPr/>
        <p:txBody>
          <a:bodyPr/>
          <a:lstStyle/>
          <a:p>
            <a:fld id="{138E4012-F1DA-411C-ADA3-DD7CAAA17F6F}" type="slidenum">
              <a:rPr lang="en-IE" smtClean="0"/>
              <a:t>‹#›</a:t>
            </a:fld>
            <a:endParaRPr lang="en-IE"/>
          </a:p>
        </p:txBody>
      </p:sp>
    </p:spTree>
    <p:extLst>
      <p:ext uri="{BB962C8B-B14F-4D97-AF65-F5344CB8AC3E}">
        <p14:creationId xmlns:p14="http://schemas.microsoft.com/office/powerpoint/2010/main" val="884458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6EC39-243B-8BF6-5758-7F5841880F35}"/>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F14B3222-889B-D9A5-06FA-9F4AA55D0D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6BB3208-E8CC-5586-CF2B-D6B2943D119A}"/>
              </a:ext>
            </a:extLst>
          </p:cNvPr>
          <p:cNvSpPr>
            <a:spLocks noGrp="1"/>
          </p:cNvSpPr>
          <p:nvPr>
            <p:ph type="dt" sz="half" idx="10"/>
          </p:nvPr>
        </p:nvSpPr>
        <p:spPr/>
        <p:txBody>
          <a:bodyPr/>
          <a:lstStyle/>
          <a:p>
            <a:fld id="{DE9F273E-74CC-40D0-BA7F-0D54B893E467}" type="datetimeFigureOut">
              <a:rPr lang="en-IE" smtClean="0"/>
              <a:t>30/05/2023</a:t>
            </a:fld>
            <a:endParaRPr lang="en-IE"/>
          </a:p>
        </p:txBody>
      </p:sp>
      <p:sp>
        <p:nvSpPr>
          <p:cNvPr id="5" name="Footer Placeholder 4">
            <a:extLst>
              <a:ext uri="{FF2B5EF4-FFF2-40B4-BE49-F238E27FC236}">
                <a16:creationId xmlns:a16="http://schemas.microsoft.com/office/drawing/2014/main" id="{57674EE5-1A6B-E16F-E258-AF71F7B7195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CF02917-CC9D-377B-B056-1B006212D7E9}"/>
              </a:ext>
            </a:extLst>
          </p:cNvPr>
          <p:cNvSpPr>
            <a:spLocks noGrp="1"/>
          </p:cNvSpPr>
          <p:nvPr>
            <p:ph type="sldNum" sz="quarter" idx="12"/>
          </p:nvPr>
        </p:nvSpPr>
        <p:spPr/>
        <p:txBody>
          <a:bodyPr/>
          <a:lstStyle/>
          <a:p>
            <a:fld id="{138E4012-F1DA-411C-ADA3-DD7CAAA17F6F}" type="slidenum">
              <a:rPr lang="en-IE" smtClean="0"/>
              <a:t>‹#›</a:t>
            </a:fld>
            <a:endParaRPr lang="en-IE"/>
          </a:p>
        </p:txBody>
      </p:sp>
    </p:spTree>
    <p:extLst>
      <p:ext uri="{BB962C8B-B14F-4D97-AF65-F5344CB8AC3E}">
        <p14:creationId xmlns:p14="http://schemas.microsoft.com/office/powerpoint/2010/main" val="1432118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E89CFD-CC78-B200-9C44-A19D9632D8A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988975D6-8DC3-2D90-6C00-23658A5E37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DE82E5B-0174-AA25-4E03-DC2D8E7E5D4E}"/>
              </a:ext>
            </a:extLst>
          </p:cNvPr>
          <p:cNvSpPr>
            <a:spLocks noGrp="1"/>
          </p:cNvSpPr>
          <p:nvPr>
            <p:ph type="dt" sz="half" idx="10"/>
          </p:nvPr>
        </p:nvSpPr>
        <p:spPr/>
        <p:txBody>
          <a:bodyPr/>
          <a:lstStyle/>
          <a:p>
            <a:fld id="{DE9F273E-74CC-40D0-BA7F-0D54B893E467}" type="datetimeFigureOut">
              <a:rPr lang="en-IE" smtClean="0"/>
              <a:t>30/05/2023</a:t>
            </a:fld>
            <a:endParaRPr lang="en-IE"/>
          </a:p>
        </p:txBody>
      </p:sp>
      <p:sp>
        <p:nvSpPr>
          <p:cNvPr id="5" name="Footer Placeholder 4">
            <a:extLst>
              <a:ext uri="{FF2B5EF4-FFF2-40B4-BE49-F238E27FC236}">
                <a16:creationId xmlns:a16="http://schemas.microsoft.com/office/drawing/2014/main" id="{A65A0ADB-1ED8-67C5-A540-791267DF322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19EB0ED-EEA0-75BB-6503-3B829B4147B1}"/>
              </a:ext>
            </a:extLst>
          </p:cNvPr>
          <p:cNvSpPr>
            <a:spLocks noGrp="1"/>
          </p:cNvSpPr>
          <p:nvPr>
            <p:ph type="sldNum" sz="quarter" idx="12"/>
          </p:nvPr>
        </p:nvSpPr>
        <p:spPr/>
        <p:txBody>
          <a:bodyPr/>
          <a:lstStyle/>
          <a:p>
            <a:fld id="{138E4012-F1DA-411C-ADA3-DD7CAAA17F6F}" type="slidenum">
              <a:rPr lang="en-IE" smtClean="0"/>
              <a:t>‹#›</a:t>
            </a:fld>
            <a:endParaRPr lang="en-IE"/>
          </a:p>
        </p:txBody>
      </p:sp>
    </p:spTree>
    <p:extLst>
      <p:ext uri="{BB962C8B-B14F-4D97-AF65-F5344CB8AC3E}">
        <p14:creationId xmlns:p14="http://schemas.microsoft.com/office/powerpoint/2010/main" val="2469817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468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688016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1484D-467A-B280-1E6C-71F280D7D14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29507068-2230-F72F-8C76-A237A7DB35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7E09F4E-B672-1C6B-6CD6-A690A9C6D28C}"/>
              </a:ext>
            </a:extLst>
          </p:cNvPr>
          <p:cNvSpPr>
            <a:spLocks noGrp="1"/>
          </p:cNvSpPr>
          <p:nvPr>
            <p:ph type="dt" sz="half" idx="10"/>
          </p:nvPr>
        </p:nvSpPr>
        <p:spPr/>
        <p:txBody>
          <a:bodyPr/>
          <a:lstStyle/>
          <a:p>
            <a:fld id="{DE9F273E-74CC-40D0-BA7F-0D54B893E467}" type="datetimeFigureOut">
              <a:rPr lang="en-IE" smtClean="0"/>
              <a:t>30/05/2023</a:t>
            </a:fld>
            <a:endParaRPr lang="en-IE"/>
          </a:p>
        </p:txBody>
      </p:sp>
      <p:sp>
        <p:nvSpPr>
          <p:cNvPr id="5" name="Footer Placeholder 4">
            <a:extLst>
              <a:ext uri="{FF2B5EF4-FFF2-40B4-BE49-F238E27FC236}">
                <a16:creationId xmlns:a16="http://schemas.microsoft.com/office/drawing/2014/main" id="{C03D182A-AFDD-D090-3A03-013D144CD95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17F07DF-68B6-2276-7950-104214E3151C}"/>
              </a:ext>
            </a:extLst>
          </p:cNvPr>
          <p:cNvSpPr>
            <a:spLocks noGrp="1"/>
          </p:cNvSpPr>
          <p:nvPr>
            <p:ph type="sldNum" sz="quarter" idx="12"/>
          </p:nvPr>
        </p:nvSpPr>
        <p:spPr/>
        <p:txBody>
          <a:bodyPr/>
          <a:lstStyle/>
          <a:p>
            <a:fld id="{138E4012-F1DA-411C-ADA3-DD7CAAA17F6F}" type="slidenum">
              <a:rPr lang="en-IE" smtClean="0"/>
              <a:t>‹#›</a:t>
            </a:fld>
            <a:endParaRPr lang="en-IE"/>
          </a:p>
        </p:txBody>
      </p:sp>
    </p:spTree>
    <p:extLst>
      <p:ext uri="{BB962C8B-B14F-4D97-AF65-F5344CB8AC3E}">
        <p14:creationId xmlns:p14="http://schemas.microsoft.com/office/powerpoint/2010/main" val="3607736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7EF26-B6F8-0EA1-E94F-E6BD54521D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FDC60C8-6068-7B13-FBD5-1F00CA6B51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B29F7C-8D46-E5CC-9F9B-FAE90F477C72}"/>
              </a:ext>
            </a:extLst>
          </p:cNvPr>
          <p:cNvSpPr>
            <a:spLocks noGrp="1"/>
          </p:cNvSpPr>
          <p:nvPr>
            <p:ph type="dt" sz="half" idx="10"/>
          </p:nvPr>
        </p:nvSpPr>
        <p:spPr/>
        <p:txBody>
          <a:bodyPr/>
          <a:lstStyle/>
          <a:p>
            <a:fld id="{DE9F273E-74CC-40D0-BA7F-0D54B893E467}" type="datetimeFigureOut">
              <a:rPr lang="en-IE" smtClean="0"/>
              <a:t>30/05/2023</a:t>
            </a:fld>
            <a:endParaRPr lang="en-IE"/>
          </a:p>
        </p:txBody>
      </p:sp>
      <p:sp>
        <p:nvSpPr>
          <p:cNvPr id="5" name="Footer Placeholder 4">
            <a:extLst>
              <a:ext uri="{FF2B5EF4-FFF2-40B4-BE49-F238E27FC236}">
                <a16:creationId xmlns:a16="http://schemas.microsoft.com/office/drawing/2014/main" id="{C7173607-2158-7FC4-0CFC-7270B459219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525FC35-D856-4E1B-3B98-D587354B517C}"/>
              </a:ext>
            </a:extLst>
          </p:cNvPr>
          <p:cNvSpPr>
            <a:spLocks noGrp="1"/>
          </p:cNvSpPr>
          <p:nvPr>
            <p:ph type="sldNum" sz="quarter" idx="12"/>
          </p:nvPr>
        </p:nvSpPr>
        <p:spPr/>
        <p:txBody>
          <a:bodyPr/>
          <a:lstStyle/>
          <a:p>
            <a:fld id="{138E4012-F1DA-411C-ADA3-DD7CAAA17F6F}" type="slidenum">
              <a:rPr lang="en-IE" smtClean="0"/>
              <a:t>‹#›</a:t>
            </a:fld>
            <a:endParaRPr lang="en-IE"/>
          </a:p>
        </p:txBody>
      </p:sp>
    </p:spTree>
    <p:extLst>
      <p:ext uri="{BB962C8B-B14F-4D97-AF65-F5344CB8AC3E}">
        <p14:creationId xmlns:p14="http://schemas.microsoft.com/office/powerpoint/2010/main" val="2062923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54508-A55B-E6AC-897C-FD3C49191D80}"/>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274C935B-904B-E99A-29FB-71B1CED4F2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71B0AD43-3558-CADD-BC1A-F58BC53C2D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3E34472F-85FE-71A2-846E-14867A6863B2}"/>
              </a:ext>
            </a:extLst>
          </p:cNvPr>
          <p:cNvSpPr>
            <a:spLocks noGrp="1"/>
          </p:cNvSpPr>
          <p:nvPr>
            <p:ph type="dt" sz="half" idx="10"/>
          </p:nvPr>
        </p:nvSpPr>
        <p:spPr/>
        <p:txBody>
          <a:bodyPr/>
          <a:lstStyle/>
          <a:p>
            <a:fld id="{DE9F273E-74CC-40D0-BA7F-0D54B893E467}" type="datetimeFigureOut">
              <a:rPr lang="en-IE" smtClean="0"/>
              <a:t>30/05/2023</a:t>
            </a:fld>
            <a:endParaRPr lang="en-IE"/>
          </a:p>
        </p:txBody>
      </p:sp>
      <p:sp>
        <p:nvSpPr>
          <p:cNvPr id="6" name="Footer Placeholder 5">
            <a:extLst>
              <a:ext uri="{FF2B5EF4-FFF2-40B4-BE49-F238E27FC236}">
                <a16:creationId xmlns:a16="http://schemas.microsoft.com/office/drawing/2014/main" id="{31D27989-70D4-FC13-854A-D16CC0BD648F}"/>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94D16777-279E-1667-8062-D314E107F8E4}"/>
              </a:ext>
            </a:extLst>
          </p:cNvPr>
          <p:cNvSpPr>
            <a:spLocks noGrp="1"/>
          </p:cNvSpPr>
          <p:nvPr>
            <p:ph type="sldNum" sz="quarter" idx="12"/>
          </p:nvPr>
        </p:nvSpPr>
        <p:spPr/>
        <p:txBody>
          <a:bodyPr/>
          <a:lstStyle/>
          <a:p>
            <a:fld id="{138E4012-F1DA-411C-ADA3-DD7CAAA17F6F}" type="slidenum">
              <a:rPr lang="en-IE" smtClean="0"/>
              <a:t>‹#›</a:t>
            </a:fld>
            <a:endParaRPr lang="en-IE"/>
          </a:p>
        </p:txBody>
      </p:sp>
    </p:spTree>
    <p:extLst>
      <p:ext uri="{BB962C8B-B14F-4D97-AF65-F5344CB8AC3E}">
        <p14:creationId xmlns:p14="http://schemas.microsoft.com/office/powerpoint/2010/main" val="19062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696F1-5690-2EEF-75B2-6F85A68B0595}"/>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4962E67-0EB9-6945-1691-1D3DAB0B71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8DC4A-2EA6-FEF1-4998-5D5783C46D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D07974FD-4B42-8C78-A979-2050DFDA06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F7EF82-9652-4FD1-3A6F-38E3C3447A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BB1368FA-7DFC-71CA-110C-8D5DC32FC5EB}"/>
              </a:ext>
            </a:extLst>
          </p:cNvPr>
          <p:cNvSpPr>
            <a:spLocks noGrp="1"/>
          </p:cNvSpPr>
          <p:nvPr>
            <p:ph type="dt" sz="half" idx="10"/>
          </p:nvPr>
        </p:nvSpPr>
        <p:spPr/>
        <p:txBody>
          <a:bodyPr/>
          <a:lstStyle/>
          <a:p>
            <a:fld id="{DE9F273E-74CC-40D0-BA7F-0D54B893E467}" type="datetimeFigureOut">
              <a:rPr lang="en-IE" smtClean="0"/>
              <a:t>30/05/2023</a:t>
            </a:fld>
            <a:endParaRPr lang="en-IE"/>
          </a:p>
        </p:txBody>
      </p:sp>
      <p:sp>
        <p:nvSpPr>
          <p:cNvPr id="8" name="Footer Placeholder 7">
            <a:extLst>
              <a:ext uri="{FF2B5EF4-FFF2-40B4-BE49-F238E27FC236}">
                <a16:creationId xmlns:a16="http://schemas.microsoft.com/office/drawing/2014/main" id="{66E1D483-3444-0874-5BAD-BBB32A2934BC}"/>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16107754-BD98-C547-B30C-3627AC7347AD}"/>
              </a:ext>
            </a:extLst>
          </p:cNvPr>
          <p:cNvSpPr>
            <a:spLocks noGrp="1"/>
          </p:cNvSpPr>
          <p:nvPr>
            <p:ph type="sldNum" sz="quarter" idx="12"/>
          </p:nvPr>
        </p:nvSpPr>
        <p:spPr/>
        <p:txBody>
          <a:bodyPr/>
          <a:lstStyle/>
          <a:p>
            <a:fld id="{138E4012-F1DA-411C-ADA3-DD7CAAA17F6F}" type="slidenum">
              <a:rPr lang="en-IE" smtClean="0"/>
              <a:t>‹#›</a:t>
            </a:fld>
            <a:endParaRPr lang="en-IE"/>
          </a:p>
        </p:txBody>
      </p:sp>
    </p:spTree>
    <p:extLst>
      <p:ext uri="{BB962C8B-B14F-4D97-AF65-F5344CB8AC3E}">
        <p14:creationId xmlns:p14="http://schemas.microsoft.com/office/powerpoint/2010/main" val="1825072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1AF37-4636-CC7C-218B-0262DEA2B558}"/>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6AAE37FF-C249-000A-E39C-8AABB0AEA3AF}"/>
              </a:ext>
            </a:extLst>
          </p:cNvPr>
          <p:cNvSpPr>
            <a:spLocks noGrp="1"/>
          </p:cNvSpPr>
          <p:nvPr>
            <p:ph type="dt" sz="half" idx="10"/>
          </p:nvPr>
        </p:nvSpPr>
        <p:spPr/>
        <p:txBody>
          <a:bodyPr/>
          <a:lstStyle/>
          <a:p>
            <a:fld id="{DE9F273E-74CC-40D0-BA7F-0D54B893E467}" type="datetimeFigureOut">
              <a:rPr lang="en-IE" smtClean="0"/>
              <a:t>30/05/2023</a:t>
            </a:fld>
            <a:endParaRPr lang="en-IE"/>
          </a:p>
        </p:txBody>
      </p:sp>
      <p:sp>
        <p:nvSpPr>
          <p:cNvPr id="4" name="Footer Placeholder 3">
            <a:extLst>
              <a:ext uri="{FF2B5EF4-FFF2-40B4-BE49-F238E27FC236}">
                <a16:creationId xmlns:a16="http://schemas.microsoft.com/office/drawing/2014/main" id="{A929BB00-2B57-EFD9-EFC7-4EF7C260BBD8}"/>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7BD093D5-DFDE-BE14-A1F0-4971768F4C5D}"/>
              </a:ext>
            </a:extLst>
          </p:cNvPr>
          <p:cNvSpPr>
            <a:spLocks noGrp="1"/>
          </p:cNvSpPr>
          <p:nvPr>
            <p:ph type="sldNum" sz="quarter" idx="12"/>
          </p:nvPr>
        </p:nvSpPr>
        <p:spPr/>
        <p:txBody>
          <a:bodyPr/>
          <a:lstStyle/>
          <a:p>
            <a:fld id="{138E4012-F1DA-411C-ADA3-DD7CAAA17F6F}" type="slidenum">
              <a:rPr lang="en-IE" smtClean="0"/>
              <a:t>‹#›</a:t>
            </a:fld>
            <a:endParaRPr lang="en-IE"/>
          </a:p>
        </p:txBody>
      </p:sp>
    </p:spTree>
    <p:extLst>
      <p:ext uri="{BB962C8B-B14F-4D97-AF65-F5344CB8AC3E}">
        <p14:creationId xmlns:p14="http://schemas.microsoft.com/office/powerpoint/2010/main" val="2398393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F5D290-00E3-DA50-5F34-AED4E95E0D57}"/>
              </a:ext>
            </a:extLst>
          </p:cNvPr>
          <p:cNvSpPr>
            <a:spLocks noGrp="1"/>
          </p:cNvSpPr>
          <p:nvPr>
            <p:ph type="dt" sz="half" idx="10"/>
          </p:nvPr>
        </p:nvSpPr>
        <p:spPr/>
        <p:txBody>
          <a:bodyPr/>
          <a:lstStyle/>
          <a:p>
            <a:fld id="{DE9F273E-74CC-40D0-BA7F-0D54B893E467}" type="datetimeFigureOut">
              <a:rPr lang="en-IE" smtClean="0"/>
              <a:t>30/05/2023</a:t>
            </a:fld>
            <a:endParaRPr lang="en-IE"/>
          </a:p>
        </p:txBody>
      </p:sp>
      <p:sp>
        <p:nvSpPr>
          <p:cNvPr id="3" name="Footer Placeholder 2">
            <a:extLst>
              <a:ext uri="{FF2B5EF4-FFF2-40B4-BE49-F238E27FC236}">
                <a16:creationId xmlns:a16="http://schemas.microsoft.com/office/drawing/2014/main" id="{3D353A61-4BB9-B429-CAB9-1D511052B1B8}"/>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40C05411-C982-868A-2248-6750BCA4E785}"/>
              </a:ext>
            </a:extLst>
          </p:cNvPr>
          <p:cNvSpPr>
            <a:spLocks noGrp="1"/>
          </p:cNvSpPr>
          <p:nvPr>
            <p:ph type="sldNum" sz="quarter" idx="12"/>
          </p:nvPr>
        </p:nvSpPr>
        <p:spPr/>
        <p:txBody>
          <a:bodyPr/>
          <a:lstStyle/>
          <a:p>
            <a:fld id="{138E4012-F1DA-411C-ADA3-DD7CAAA17F6F}" type="slidenum">
              <a:rPr lang="en-IE" smtClean="0"/>
              <a:t>‹#›</a:t>
            </a:fld>
            <a:endParaRPr lang="en-IE"/>
          </a:p>
        </p:txBody>
      </p:sp>
    </p:spTree>
    <p:extLst>
      <p:ext uri="{BB962C8B-B14F-4D97-AF65-F5344CB8AC3E}">
        <p14:creationId xmlns:p14="http://schemas.microsoft.com/office/powerpoint/2010/main" val="3848148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2B806-B6A4-71F8-FCFD-119A5D5633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97A81719-C917-113A-FDF3-0FED05F969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D20A489F-433B-EF30-1632-F3DC5B585F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F29F19-9FD2-E683-8FE3-7E1C523D7DFD}"/>
              </a:ext>
            </a:extLst>
          </p:cNvPr>
          <p:cNvSpPr>
            <a:spLocks noGrp="1"/>
          </p:cNvSpPr>
          <p:nvPr>
            <p:ph type="dt" sz="half" idx="10"/>
          </p:nvPr>
        </p:nvSpPr>
        <p:spPr/>
        <p:txBody>
          <a:bodyPr/>
          <a:lstStyle/>
          <a:p>
            <a:fld id="{DE9F273E-74CC-40D0-BA7F-0D54B893E467}" type="datetimeFigureOut">
              <a:rPr lang="en-IE" smtClean="0"/>
              <a:t>30/05/2023</a:t>
            </a:fld>
            <a:endParaRPr lang="en-IE"/>
          </a:p>
        </p:txBody>
      </p:sp>
      <p:sp>
        <p:nvSpPr>
          <p:cNvPr id="6" name="Footer Placeholder 5">
            <a:extLst>
              <a:ext uri="{FF2B5EF4-FFF2-40B4-BE49-F238E27FC236}">
                <a16:creationId xmlns:a16="http://schemas.microsoft.com/office/drawing/2014/main" id="{26C1F50E-5F94-9799-31D4-0F5E75328B40}"/>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19FE9FC8-5A28-9A8E-204C-A8D26C66B866}"/>
              </a:ext>
            </a:extLst>
          </p:cNvPr>
          <p:cNvSpPr>
            <a:spLocks noGrp="1"/>
          </p:cNvSpPr>
          <p:nvPr>
            <p:ph type="sldNum" sz="quarter" idx="12"/>
          </p:nvPr>
        </p:nvSpPr>
        <p:spPr/>
        <p:txBody>
          <a:bodyPr/>
          <a:lstStyle/>
          <a:p>
            <a:fld id="{138E4012-F1DA-411C-ADA3-DD7CAAA17F6F}" type="slidenum">
              <a:rPr lang="en-IE" smtClean="0"/>
              <a:t>‹#›</a:t>
            </a:fld>
            <a:endParaRPr lang="en-IE"/>
          </a:p>
        </p:txBody>
      </p:sp>
    </p:spTree>
    <p:extLst>
      <p:ext uri="{BB962C8B-B14F-4D97-AF65-F5344CB8AC3E}">
        <p14:creationId xmlns:p14="http://schemas.microsoft.com/office/powerpoint/2010/main" val="886931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B185C-E150-F0EA-22B0-0B8BAFF111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0888132-782F-6389-88AB-B9D4F0F3D5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3700A2F8-F640-2007-B183-F4DCB3CD6E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D02735-19E3-C7B0-6CD0-5A2BE23E83C0}"/>
              </a:ext>
            </a:extLst>
          </p:cNvPr>
          <p:cNvSpPr>
            <a:spLocks noGrp="1"/>
          </p:cNvSpPr>
          <p:nvPr>
            <p:ph type="dt" sz="half" idx="10"/>
          </p:nvPr>
        </p:nvSpPr>
        <p:spPr/>
        <p:txBody>
          <a:bodyPr/>
          <a:lstStyle/>
          <a:p>
            <a:fld id="{DE9F273E-74CC-40D0-BA7F-0D54B893E467}" type="datetimeFigureOut">
              <a:rPr lang="en-IE" smtClean="0"/>
              <a:t>30/05/2023</a:t>
            </a:fld>
            <a:endParaRPr lang="en-IE"/>
          </a:p>
        </p:txBody>
      </p:sp>
      <p:sp>
        <p:nvSpPr>
          <p:cNvPr id="6" name="Footer Placeholder 5">
            <a:extLst>
              <a:ext uri="{FF2B5EF4-FFF2-40B4-BE49-F238E27FC236}">
                <a16:creationId xmlns:a16="http://schemas.microsoft.com/office/drawing/2014/main" id="{59FA7E00-803A-F187-E8BD-E56A9D453C4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64B7DAF-A5A6-C37B-3AEF-AFD85EF070D6}"/>
              </a:ext>
            </a:extLst>
          </p:cNvPr>
          <p:cNvSpPr>
            <a:spLocks noGrp="1"/>
          </p:cNvSpPr>
          <p:nvPr>
            <p:ph type="sldNum" sz="quarter" idx="12"/>
          </p:nvPr>
        </p:nvSpPr>
        <p:spPr/>
        <p:txBody>
          <a:bodyPr/>
          <a:lstStyle/>
          <a:p>
            <a:fld id="{138E4012-F1DA-411C-ADA3-DD7CAAA17F6F}" type="slidenum">
              <a:rPr lang="en-IE" smtClean="0"/>
              <a:t>‹#›</a:t>
            </a:fld>
            <a:endParaRPr lang="en-IE"/>
          </a:p>
        </p:txBody>
      </p:sp>
    </p:spTree>
    <p:extLst>
      <p:ext uri="{BB962C8B-B14F-4D97-AF65-F5344CB8AC3E}">
        <p14:creationId xmlns:p14="http://schemas.microsoft.com/office/powerpoint/2010/main" val="2002800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243F30-46AA-BDC2-3B6F-0931319D66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4704DAED-C663-333E-A540-27324E9E03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31301CE-DA45-EC22-BF49-7482C52CF4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9F273E-74CC-40D0-BA7F-0D54B893E467}" type="datetimeFigureOut">
              <a:rPr lang="en-IE" smtClean="0"/>
              <a:t>30/05/2023</a:t>
            </a:fld>
            <a:endParaRPr lang="en-IE"/>
          </a:p>
        </p:txBody>
      </p:sp>
      <p:sp>
        <p:nvSpPr>
          <p:cNvPr id="5" name="Footer Placeholder 4">
            <a:extLst>
              <a:ext uri="{FF2B5EF4-FFF2-40B4-BE49-F238E27FC236}">
                <a16:creationId xmlns:a16="http://schemas.microsoft.com/office/drawing/2014/main" id="{B0E63CF2-3D3C-26A1-A592-BB21261673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F408C527-852A-21FB-8E50-A4EBFA85D5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8E4012-F1DA-411C-ADA3-DD7CAAA17F6F}" type="slidenum">
              <a:rPr lang="en-IE" smtClean="0"/>
              <a:t>‹#›</a:t>
            </a:fld>
            <a:endParaRPr lang="en-IE"/>
          </a:p>
        </p:txBody>
      </p:sp>
    </p:spTree>
    <p:extLst>
      <p:ext uri="{BB962C8B-B14F-4D97-AF65-F5344CB8AC3E}">
        <p14:creationId xmlns:p14="http://schemas.microsoft.com/office/powerpoint/2010/main" val="819311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hyperlink" Target="https://www.unicef.ie/child-rights-education/primary/resource-library/" TargetMode="External"/><Relationship Id="rId4" Type="http://schemas.openxmlformats.org/officeDocument/2006/relationships/hyperlink" Target="https://www.unicef.ie/child-rights-education/primary/crs/lear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hyperlink" Target="https://d21ipp77gdifnw.cloudfront.net/app/uploads/2022/01/Know-Your-Rights-CRC-Booklet.pdf" TargetMode="Externa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hyperlink" Target="https://usborne.com/gb/all-about-families-9781474949071" TargetMode="External"/><Relationship Id="rId2" Type="http://schemas.openxmlformats.org/officeDocument/2006/relationships/slideLayout" Target="../slideLayouts/slideLayout4.xml"/><Relationship Id="rId1" Type="http://schemas.openxmlformats.org/officeDocument/2006/relationships/video" Target="https://www.youtube.com/embed/gMpecJKW0jM?feature=oembed" TargetMode="External"/><Relationship Id="rId6" Type="http://schemas.openxmlformats.org/officeDocument/2006/relationships/image" Target="../media/image3.jpeg"/><Relationship Id="rId5" Type="http://schemas.openxmlformats.org/officeDocument/2006/relationships/image" Target="../media/image12.jpeg"/><Relationship Id="rId4" Type="http://schemas.openxmlformats.org/officeDocument/2006/relationships/hyperlink" Target="https://www.youtube.com/watch?v=gMpecJKW0j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hyperlink" Target="https://www.barnardos.ie/our-services/work-with-families/family-support/"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hyperlink" Target="https://www.childrensparliament.org.uk/wp-content/uploads/Childrens-Parliament-Rights-bases-approach-leaflet2019.pdf" TargetMode="Externa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03A0AA-0B49-41F7-A054-5F9DF321F02D}"/>
              </a:ext>
            </a:extLst>
          </p:cNvPr>
          <p:cNvSpPr txBox="1"/>
          <p:nvPr/>
        </p:nvSpPr>
        <p:spPr>
          <a:xfrm>
            <a:off x="11073901" y="6642556"/>
            <a:ext cx="4007225" cy="215444"/>
          </a:xfrm>
          <a:prstGeom prst="rect">
            <a:avLst/>
          </a:prstGeom>
          <a:noFill/>
        </p:spPr>
        <p:txBody>
          <a:bodyPr wrap="square" rtlCol="0">
            <a:spAutoFit/>
          </a:bodyPr>
          <a:lstStyle/>
          <a:p>
            <a:pPr algn="l"/>
            <a:r>
              <a:rPr lang="en-GB" sz="800" b="0" i="0" dirty="0">
                <a:solidFill>
                  <a:schemeClr val="bg1"/>
                </a:solidFill>
                <a:effectLst/>
                <a:latin typeface="Arial" panose="020B0604020202020204" pitchFamily="34" charset="0"/>
                <a:cs typeface="Arial" panose="020B0604020202020204" pitchFamily="34" charset="0"/>
              </a:rPr>
              <a:t>UNICEF/ UN0749688</a:t>
            </a:r>
            <a:endParaRPr lang="en-GB" sz="800" dirty="0">
              <a:solidFill>
                <a:schemeClr val="bg1"/>
              </a:solidFill>
              <a:latin typeface="Arial" panose="020B0604020202020204" pitchFamily="34" charset="0"/>
              <a:cs typeface="Arial" panose="020B0604020202020204" pitchFamily="34" charset="0"/>
            </a:endParaRPr>
          </a:p>
        </p:txBody>
      </p:sp>
      <p:pic>
        <p:nvPicPr>
          <p:cNvPr id="3" name="Picture 2" descr="Graphical user interface, text&#10;&#10;Description automatically generated">
            <a:extLst>
              <a:ext uri="{FF2B5EF4-FFF2-40B4-BE49-F238E27FC236}">
                <a16:creationId xmlns:a16="http://schemas.microsoft.com/office/drawing/2014/main" id="{103F4880-4440-73FA-C303-308DD5569B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Tree>
    <p:extLst>
      <p:ext uri="{BB962C8B-B14F-4D97-AF65-F5344CB8AC3E}">
        <p14:creationId xmlns:p14="http://schemas.microsoft.com/office/powerpoint/2010/main" val="31230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09DA10-F896-43A6-8B1E-7914547DEAB3}"/>
              </a:ext>
            </a:extLst>
          </p:cNvPr>
          <p:cNvSpPr/>
          <p:nvPr/>
        </p:nvSpPr>
        <p:spPr>
          <a:xfrm>
            <a:off x="0" y="0"/>
            <a:ext cx="6238754"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900" dirty="0"/>
          </a:p>
        </p:txBody>
      </p:sp>
      <p:sp>
        <p:nvSpPr>
          <p:cNvPr id="2" name="TextBox 1">
            <a:extLst>
              <a:ext uri="{FF2B5EF4-FFF2-40B4-BE49-F238E27FC236}">
                <a16:creationId xmlns:a16="http://schemas.microsoft.com/office/drawing/2014/main" id="{99CD66AC-46D6-4F8A-810F-F3415CD421FE}"/>
              </a:ext>
            </a:extLst>
          </p:cNvPr>
          <p:cNvSpPr txBox="1"/>
          <p:nvPr/>
        </p:nvSpPr>
        <p:spPr>
          <a:xfrm>
            <a:off x="329376" y="399459"/>
            <a:ext cx="6521986" cy="707886"/>
          </a:xfrm>
          <a:prstGeom prst="rect">
            <a:avLst/>
          </a:prstGeom>
          <a:noFill/>
        </p:spPr>
        <p:txBody>
          <a:bodyPr wrap="square" rtlCol="0">
            <a:spAutoFit/>
          </a:bodyPr>
          <a:lstStyle/>
          <a:p>
            <a:pPr algn="l"/>
            <a:r>
              <a:rPr lang="en-GB" sz="4000" b="1" dirty="0">
                <a:solidFill>
                  <a:schemeClr val="bg1"/>
                </a:solidFill>
                <a:latin typeface="Arial" panose="020B0604020202020204" pitchFamily="34" charset="0"/>
                <a:cs typeface="Arial" panose="020B0604020202020204" pitchFamily="34" charset="0"/>
              </a:rPr>
              <a:t>REFLECTION</a:t>
            </a:r>
          </a:p>
        </p:txBody>
      </p:sp>
      <p:pic>
        <p:nvPicPr>
          <p:cNvPr id="7" name="Picture 6" descr="Graphical user interface, text&#10;&#10;Description automatically generated">
            <a:extLst>
              <a:ext uri="{FF2B5EF4-FFF2-40B4-BE49-F238E27FC236}">
                <a16:creationId xmlns:a16="http://schemas.microsoft.com/office/drawing/2014/main" id="{09C456D8-FFC2-4E45-BEE3-0DA6C67255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6" name="TextBox 5">
            <a:extLst>
              <a:ext uri="{FF2B5EF4-FFF2-40B4-BE49-F238E27FC236}">
                <a16:creationId xmlns:a16="http://schemas.microsoft.com/office/drawing/2014/main" id="{B3BE43D5-0CA3-4E2C-87CC-4E755E542DF1}"/>
              </a:ext>
            </a:extLst>
          </p:cNvPr>
          <p:cNvSpPr txBox="1"/>
          <p:nvPr/>
        </p:nvSpPr>
        <p:spPr>
          <a:xfrm>
            <a:off x="4840805" y="5384012"/>
            <a:ext cx="1569156" cy="215444"/>
          </a:xfrm>
          <a:prstGeom prst="rect">
            <a:avLst/>
          </a:prstGeom>
          <a:noFill/>
        </p:spPr>
        <p:txBody>
          <a:bodyPr wrap="square" rtlCol="0">
            <a:spAutoFit/>
          </a:bodyPr>
          <a:lstStyle/>
          <a:p>
            <a:pPr algn="l"/>
            <a:r>
              <a:rPr lang="en-IE" sz="800" dirty="0">
                <a:solidFill>
                  <a:schemeClr val="bg1"/>
                </a:solidFill>
                <a:latin typeface="Arial" panose="020B0604020202020204" pitchFamily="34" charset="0"/>
                <a:cs typeface="Arial" panose="020B0604020202020204" pitchFamily="34" charset="0"/>
              </a:rPr>
              <a:t>UNICEF/UNI313395</a:t>
            </a:r>
          </a:p>
        </p:txBody>
      </p:sp>
      <p:sp>
        <p:nvSpPr>
          <p:cNvPr id="3" name="TextBox 2">
            <a:extLst>
              <a:ext uri="{FF2B5EF4-FFF2-40B4-BE49-F238E27FC236}">
                <a16:creationId xmlns:a16="http://schemas.microsoft.com/office/drawing/2014/main" id="{7392744D-226F-1C1B-12E0-2285AD4DD314}"/>
              </a:ext>
            </a:extLst>
          </p:cNvPr>
          <p:cNvSpPr txBox="1"/>
          <p:nvPr/>
        </p:nvSpPr>
        <p:spPr>
          <a:xfrm>
            <a:off x="6409961" y="2828510"/>
            <a:ext cx="5305425" cy="3139321"/>
          </a:xfrm>
          <a:prstGeom prst="rect">
            <a:avLst/>
          </a:prstGeom>
          <a:noFill/>
        </p:spPr>
        <p:txBody>
          <a:bodyPr wrap="square" lIns="91440" tIns="45720" rIns="91440" bIns="45720" rtlCol="0" anchor="t">
            <a:spAutoFit/>
          </a:bodyPr>
          <a:lstStyle/>
          <a:p>
            <a:pPr algn="l" rtl="0" fontAlgn="base"/>
            <a:r>
              <a:rPr lang="en-GB" dirty="0">
                <a:solidFill>
                  <a:srgbClr val="000000"/>
                </a:solidFill>
                <a:effectLst/>
                <a:latin typeface="Arial" panose="020B0604020202020204" pitchFamily="34" charset="0"/>
                <a:cs typeface="Arial" panose="020B0604020202020204" pitchFamily="34" charset="0"/>
              </a:rPr>
              <a:t>Think about the people you know who are parents or carers…</a:t>
            </a:r>
          </a:p>
          <a:p>
            <a:pPr algn="l" rtl="0" fontAlgn="base"/>
            <a:endParaRPr lang="en-GB" dirty="0">
              <a:solidFill>
                <a:srgbClr val="000000"/>
              </a:solidFill>
              <a:effectLst/>
              <a:latin typeface="Arial" panose="020B0604020202020204" pitchFamily="34" charset="0"/>
              <a:cs typeface="Arial" panose="020B0604020202020204" pitchFamily="34" charset="0"/>
            </a:endParaRPr>
          </a:p>
          <a:p>
            <a:pPr algn="l" rtl="0" fontAlgn="base"/>
            <a:r>
              <a:rPr lang="en-GB" dirty="0">
                <a:solidFill>
                  <a:srgbClr val="000000"/>
                </a:solidFill>
                <a:effectLst/>
                <a:latin typeface="Arial" panose="020B0604020202020204" pitchFamily="34" charset="0"/>
                <a:cs typeface="Arial" panose="020B0604020202020204" pitchFamily="34" charset="0"/>
              </a:rPr>
              <a:t>Do you think it’s sometimes challenging or difficult to be a parent or carer? What sort of things might make it difficult?</a:t>
            </a:r>
          </a:p>
          <a:p>
            <a:pPr algn="l" rtl="0" fontAlgn="base"/>
            <a:endParaRPr lang="en-GB" dirty="0">
              <a:solidFill>
                <a:srgbClr val="000000"/>
              </a:solidFill>
              <a:effectLst/>
              <a:latin typeface="Arial" panose="020B0604020202020204" pitchFamily="34" charset="0"/>
              <a:cs typeface="Arial" panose="020B0604020202020204" pitchFamily="34" charset="0"/>
            </a:endParaRPr>
          </a:p>
          <a:p>
            <a:pPr algn="l" rtl="0" fontAlgn="base"/>
            <a:r>
              <a:rPr lang="en-GB" dirty="0">
                <a:solidFill>
                  <a:srgbClr val="000000"/>
                </a:solidFill>
                <a:effectLst/>
                <a:latin typeface="Arial" panose="020B0604020202020204" pitchFamily="34" charset="0"/>
                <a:cs typeface="Arial" panose="020B0604020202020204" pitchFamily="34" charset="0"/>
              </a:rPr>
              <a:t>What are the positives of being a parent or carer? </a:t>
            </a:r>
          </a:p>
          <a:p>
            <a:pPr algn="l" rtl="0" fontAlgn="base"/>
            <a:endParaRPr lang="en-GB" dirty="0">
              <a:solidFill>
                <a:srgbClr val="000000"/>
              </a:solidFill>
              <a:effectLst/>
              <a:latin typeface="Arial" panose="020B0604020202020204" pitchFamily="34" charset="0"/>
              <a:cs typeface="Arial" panose="020B0604020202020204" pitchFamily="34" charset="0"/>
            </a:endParaRPr>
          </a:p>
          <a:p>
            <a:pPr algn="l" rtl="0" fontAlgn="base"/>
            <a:r>
              <a:rPr lang="en-GB" dirty="0">
                <a:solidFill>
                  <a:srgbClr val="000000"/>
                </a:solidFill>
                <a:effectLst/>
                <a:latin typeface="Arial" panose="020B0604020202020204" pitchFamily="34" charset="0"/>
                <a:cs typeface="Arial" panose="020B0604020202020204" pitchFamily="34" charset="0"/>
              </a:rPr>
              <a:t>How do you show appreciation to the adults who support you in your home and family?</a:t>
            </a:r>
          </a:p>
        </p:txBody>
      </p:sp>
      <p:pic>
        <p:nvPicPr>
          <p:cNvPr id="4" name="Picture 3">
            <a:extLst>
              <a:ext uri="{FF2B5EF4-FFF2-40B4-BE49-F238E27FC236}">
                <a16:creationId xmlns:a16="http://schemas.microsoft.com/office/drawing/2014/main" id="{CC2B4366-A44A-2267-4381-95F1F5E1CC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0679" y="1600477"/>
            <a:ext cx="5675302" cy="3783535"/>
          </a:xfrm>
          <a:prstGeom prst="rect">
            <a:avLst/>
          </a:prstGeom>
        </p:spPr>
      </p:pic>
      <p:sp>
        <p:nvSpPr>
          <p:cNvPr id="5" name="Text Placeholder 2">
            <a:extLst>
              <a:ext uri="{FF2B5EF4-FFF2-40B4-BE49-F238E27FC236}">
                <a16:creationId xmlns:a16="http://schemas.microsoft.com/office/drawing/2014/main" id="{375A6F13-0743-CC49-F935-6913CA02DC28}"/>
              </a:ext>
            </a:extLst>
          </p:cNvPr>
          <p:cNvSpPr txBox="1">
            <a:spLocks/>
          </p:cNvSpPr>
          <p:nvPr/>
        </p:nvSpPr>
        <p:spPr>
          <a:xfrm>
            <a:off x="6535896" y="1526397"/>
            <a:ext cx="5305425" cy="8902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dirty="0">
                <a:solidFill>
                  <a:srgbClr val="33CCFF"/>
                </a:solidFill>
                <a:latin typeface="Arial" panose="020B0604020202020204" pitchFamily="34" charset="0"/>
                <a:cs typeface="Arial" panose="020B0604020202020204" pitchFamily="34" charset="0"/>
              </a:rPr>
              <a:t>Find some quiet time... give yourself some space. Take a couple of minutes to think about these questions.</a:t>
            </a:r>
            <a:endParaRPr lang="en-US" sz="1800" b="1" dirty="0">
              <a:solidFill>
                <a:srgbClr val="33CC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97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288E7C-B939-4EAE-8249-0BA3192F5A42}"/>
              </a:ext>
            </a:extLst>
          </p:cNvPr>
          <p:cNvSpPr/>
          <p:nvPr/>
        </p:nvSpPr>
        <p:spPr>
          <a:xfrm>
            <a:off x="0" y="266218"/>
            <a:ext cx="11389489" cy="844952"/>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Diagram, map&#10;&#10;Description automatically generated">
            <a:extLst>
              <a:ext uri="{FF2B5EF4-FFF2-40B4-BE49-F238E27FC236}">
                <a16:creationId xmlns:a16="http://schemas.microsoft.com/office/drawing/2014/main" id="{B73A5D6A-F3CA-4C2D-B86F-C43904F9D8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7728" y="1481561"/>
            <a:ext cx="4381761" cy="4971326"/>
          </a:xfrm>
          <a:prstGeom prst="rect">
            <a:avLst/>
          </a:prstGeom>
        </p:spPr>
      </p:pic>
      <p:sp>
        <p:nvSpPr>
          <p:cNvPr id="4" name="TextBox 3">
            <a:extLst>
              <a:ext uri="{FF2B5EF4-FFF2-40B4-BE49-F238E27FC236}">
                <a16:creationId xmlns:a16="http://schemas.microsoft.com/office/drawing/2014/main" id="{C5F57F8D-9E42-422A-938D-71D856738991}"/>
              </a:ext>
            </a:extLst>
          </p:cNvPr>
          <p:cNvSpPr txBox="1"/>
          <p:nvPr/>
        </p:nvSpPr>
        <p:spPr>
          <a:xfrm>
            <a:off x="957990" y="2042236"/>
            <a:ext cx="5138010" cy="3970318"/>
          </a:xfrm>
          <a:prstGeom prst="rect">
            <a:avLst/>
          </a:prstGeom>
          <a:noFill/>
        </p:spPr>
        <p:txBody>
          <a:bodyPr wrap="square" rtlCol="0">
            <a:spAutoFit/>
          </a:bodyPr>
          <a:lstStyle/>
          <a:p>
            <a:pPr algn="l"/>
            <a:r>
              <a:rPr lang="en-IE" sz="2000" dirty="0">
                <a:latin typeface="Arial" panose="020B0604020202020204" pitchFamily="34" charset="0"/>
                <a:cs typeface="Arial" panose="020B0604020202020204" pitchFamily="34" charset="0"/>
              </a:rPr>
              <a:t>Child Rights Schools is a programme that supports you to embed child rights across the whole school community, including with parents and carers. Find our more </a:t>
            </a:r>
            <a:r>
              <a:rPr lang="en-IE" sz="2000" dirty="0">
                <a:latin typeface="Arial" panose="020B0604020202020204" pitchFamily="34" charset="0"/>
                <a:cs typeface="Arial" panose="020B0604020202020204" pitchFamily="34" charset="0"/>
                <a:hlinkClick r:id="rId4"/>
              </a:rPr>
              <a:t>here</a:t>
            </a:r>
            <a:r>
              <a:rPr lang="en-IE" sz="2000" dirty="0">
                <a:latin typeface="Arial" panose="020B0604020202020204" pitchFamily="34" charset="0"/>
                <a:cs typeface="Arial" panose="020B0604020202020204" pitchFamily="34" charset="0"/>
              </a:rPr>
              <a:t>.</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Find more classroom resources </a:t>
            </a:r>
            <a:r>
              <a:rPr lang="en-IE" sz="2000" dirty="0">
                <a:latin typeface="Arial" panose="020B0604020202020204" pitchFamily="34" charset="0"/>
                <a:cs typeface="Arial" panose="020B0604020202020204" pitchFamily="34" charset="0"/>
                <a:hlinkClick r:id="rId5"/>
              </a:rPr>
              <a:t>here</a:t>
            </a:r>
            <a:r>
              <a:rPr lang="en-IE" sz="2000" dirty="0">
                <a:latin typeface="Arial" panose="020B0604020202020204" pitchFamily="34" charset="0"/>
                <a:cs typeface="Arial" panose="020B0604020202020204" pitchFamily="34" charset="0"/>
              </a:rPr>
              <a:t>.</a:t>
            </a:r>
          </a:p>
          <a:p>
            <a:pPr algn="l"/>
            <a:endParaRPr lang="en-IE" sz="2000" dirty="0">
              <a:latin typeface="Arial" panose="020B0604020202020204" pitchFamily="34" charset="0"/>
              <a:cs typeface="Arial" panose="020B0604020202020204" pitchFamily="34" charset="0"/>
            </a:endParaRP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 </a:t>
            </a:r>
          </a:p>
          <a:p>
            <a:pPr algn="l"/>
            <a:endParaRPr lang="en-IE" sz="3600" dirty="0">
              <a:latin typeface="Univers Next Pro Condensed" panose="020B0906030202020203" pitchFamily="34" charset="0"/>
            </a:endParaRPr>
          </a:p>
          <a:p>
            <a:pPr algn="l"/>
            <a:endParaRPr lang="en-IE" sz="3600" dirty="0">
              <a:latin typeface="Univers Next Pro Condensed" panose="020B0906030202020203" pitchFamily="34" charset="0"/>
            </a:endParaRPr>
          </a:p>
        </p:txBody>
      </p:sp>
      <p:sp>
        <p:nvSpPr>
          <p:cNvPr id="5" name="TextBox 4">
            <a:extLst>
              <a:ext uri="{FF2B5EF4-FFF2-40B4-BE49-F238E27FC236}">
                <a16:creationId xmlns:a16="http://schemas.microsoft.com/office/drawing/2014/main" id="{94E3D958-84F9-4F78-8AD8-B9F1CC70E125}"/>
              </a:ext>
            </a:extLst>
          </p:cNvPr>
          <p:cNvSpPr txBox="1"/>
          <p:nvPr/>
        </p:nvSpPr>
        <p:spPr>
          <a:xfrm>
            <a:off x="305950" y="405113"/>
            <a:ext cx="11257159" cy="646331"/>
          </a:xfrm>
          <a:prstGeom prst="rect">
            <a:avLst/>
          </a:prstGeom>
          <a:noFill/>
        </p:spPr>
        <p:txBody>
          <a:bodyPr wrap="square" rtlCol="0">
            <a:spAutoFit/>
          </a:bodyPr>
          <a:lstStyle/>
          <a:p>
            <a:pPr algn="l"/>
            <a:r>
              <a:rPr lang="en-IE" sz="3600" b="1" dirty="0">
                <a:solidFill>
                  <a:schemeClr val="bg1"/>
                </a:solidFill>
                <a:latin typeface="Arial" panose="020B0604020202020204" pitchFamily="34" charset="0"/>
                <a:cs typeface="Arial" panose="020B0604020202020204" pitchFamily="34" charset="0"/>
              </a:rPr>
              <a:t>FURTHER CHILD RIGHTS EDUCATION SUPPORT</a:t>
            </a:r>
          </a:p>
        </p:txBody>
      </p:sp>
      <p:pic>
        <p:nvPicPr>
          <p:cNvPr id="7" name="Picture 6" descr="A close up of a logo&#10;&#10;Description automatically generated">
            <a:extLst>
              <a:ext uri="{FF2B5EF4-FFF2-40B4-BE49-F238E27FC236}">
                <a16:creationId xmlns:a16="http://schemas.microsoft.com/office/drawing/2014/main" id="{E0DAB582-1F48-42F9-8430-A839AF65B5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676" y="4308786"/>
            <a:ext cx="4863235" cy="2144102"/>
          </a:xfrm>
          <a:prstGeom prst="rect">
            <a:avLst/>
          </a:prstGeom>
        </p:spPr>
      </p:pic>
    </p:spTree>
    <p:extLst>
      <p:ext uri="{BB962C8B-B14F-4D97-AF65-F5344CB8AC3E}">
        <p14:creationId xmlns:p14="http://schemas.microsoft.com/office/powerpoint/2010/main" val="414743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14709CFC-460E-45D5-84BD-8EE553BD071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124388" y="5056769"/>
            <a:ext cx="2067612" cy="1801232"/>
          </a:xfrm>
          <a:prstGeom prst="rect">
            <a:avLst/>
          </a:prstGeom>
        </p:spPr>
      </p:pic>
      <p:pic>
        <p:nvPicPr>
          <p:cNvPr id="4" name="Picture 3" descr="Graphical user interface, text&#10;&#10;Description automatically generated">
            <a:extLst>
              <a:ext uri="{FF2B5EF4-FFF2-40B4-BE49-F238E27FC236}">
                <a16:creationId xmlns:a16="http://schemas.microsoft.com/office/drawing/2014/main" id="{B330E8F1-1DF2-47F8-8D4C-19C32C79B8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6191" y="0"/>
            <a:ext cx="3065809" cy="1175787"/>
          </a:xfrm>
          <a:prstGeom prst="rect">
            <a:avLst/>
          </a:prstGeom>
        </p:spPr>
      </p:pic>
      <p:sp>
        <p:nvSpPr>
          <p:cNvPr id="5" name="TextBox 4">
            <a:extLst>
              <a:ext uri="{FF2B5EF4-FFF2-40B4-BE49-F238E27FC236}">
                <a16:creationId xmlns:a16="http://schemas.microsoft.com/office/drawing/2014/main" id="{39E2CC6E-8CF1-41E8-8861-CB1A10ED14C2}"/>
              </a:ext>
            </a:extLst>
          </p:cNvPr>
          <p:cNvSpPr txBox="1"/>
          <p:nvPr/>
        </p:nvSpPr>
        <p:spPr>
          <a:xfrm>
            <a:off x="4278488" y="1397393"/>
            <a:ext cx="8636000" cy="769441"/>
          </a:xfrm>
          <a:prstGeom prst="rect">
            <a:avLst/>
          </a:prstGeom>
          <a:noFill/>
        </p:spPr>
        <p:txBody>
          <a:bodyPr wrap="square" rtlCol="0">
            <a:spAutoFit/>
          </a:bodyPr>
          <a:lstStyle/>
          <a:p>
            <a:pPr algn="l"/>
            <a:r>
              <a:rPr lang="en-IE" sz="4400" b="1" dirty="0">
                <a:latin typeface="Arial" panose="020B0604020202020204" pitchFamily="34" charset="0"/>
                <a:cs typeface="Arial" panose="020B0604020202020204" pitchFamily="34" charset="0"/>
              </a:rPr>
              <a:t>THANK YOU</a:t>
            </a:r>
          </a:p>
        </p:txBody>
      </p:sp>
      <p:sp>
        <p:nvSpPr>
          <p:cNvPr id="2" name="TextBox 1">
            <a:extLst>
              <a:ext uri="{FF2B5EF4-FFF2-40B4-BE49-F238E27FC236}">
                <a16:creationId xmlns:a16="http://schemas.microsoft.com/office/drawing/2014/main" id="{7FFC13B5-BA2B-D6F2-30F5-7980736658DF}"/>
              </a:ext>
            </a:extLst>
          </p:cNvPr>
          <p:cNvSpPr txBox="1"/>
          <p:nvPr/>
        </p:nvSpPr>
        <p:spPr>
          <a:xfrm>
            <a:off x="197963" y="6466788"/>
            <a:ext cx="2067612" cy="230832"/>
          </a:xfrm>
          <a:prstGeom prst="rect">
            <a:avLst/>
          </a:prstGeom>
          <a:noFill/>
        </p:spPr>
        <p:txBody>
          <a:bodyPr wrap="square" rtlCol="0">
            <a:spAutoFit/>
          </a:bodyPr>
          <a:lstStyle/>
          <a:p>
            <a:r>
              <a:rPr lang="en-IE" sz="900" dirty="0">
                <a:solidFill>
                  <a:schemeClr val="bg1"/>
                </a:solidFill>
              </a:rPr>
              <a:t>UNICEF/UN0306259</a:t>
            </a:r>
          </a:p>
        </p:txBody>
      </p:sp>
    </p:spTree>
    <p:extLst>
      <p:ext uri="{BB962C8B-B14F-4D97-AF65-F5344CB8AC3E}">
        <p14:creationId xmlns:p14="http://schemas.microsoft.com/office/powerpoint/2010/main" val="1260294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9A1B90-3754-48DE-AFC7-48D4B984FE1C}"/>
              </a:ext>
            </a:extLst>
          </p:cNvPr>
          <p:cNvSpPr/>
          <p:nvPr/>
        </p:nvSpPr>
        <p:spPr>
          <a:xfrm>
            <a:off x="0" y="0"/>
            <a:ext cx="6509084"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1F49A0E1-F3FF-42AA-9755-3D0781A56712}"/>
              </a:ext>
            </a:extLst>
          </p:cNvPr>
          <p:cNvSpPr txBox="1"/>
          <p:nvPr/>
        </p:nvSpPr>
        <p:spPr>
          <a:xfrm>
            <a:off x="195944" y="276727"/>
            <a:ext cx="5747656" cy="5509200"/>
          </a:xfrm>
          <a:prstGeom prst="rect">
            <a:avLst/>
          </a:prstGeom>
          <a:noFill/>
        </p:spPr>
        <p:txBody>
          <a:bodyPr wrap="square" rtlCol="0">
            <a:spAutoFit/>
          </a:bodyPr>
          <a:lstStyle/>
          <a:p>
            <a:pPr algn="l"/>
            <a:r>
              <a:rPr lang="en-IE" sz="3200" b="1" dirty="0">
                <a:solidFill>
                  <a:schemeClr val="bg1"/>
                </a:solidFill>
                <a:latin typeface="Arial" panose="020B0604020202020204" pitchFamily="34" charset="0"/>
                <a:cs typeface="Arial" panose="020B0604020202020204" pitchFamily="34" charset="0"/>
              </a:rPr>
              <a:t>BEFORE YOU BEGIN</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This is a flexible resource and is intended to provide you with some easy to use, appropriate rights-related learning to share with your children, their families and your colleagues.</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Please edit out non relevant slides or activities before sharing with your students. Please check that the content works for your learners and feel free to adapt or add any content that would make the material more relevant for your setting.</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This resource was developed by UNICEF UK and adapted by UNICEF Ireland.</a:t>
            </a:r>
          </a:p>
        </p:txBody>
      </p:sp>
      <p:pic>
        <p:nvPicPr>
          <p:cNvPr id="3" name="Picture 2" descr="Graphical user interface, text&#10;&#10;Description automatically generated">
            <a:extLst>
              <a:ext uri="{FF2B5EF4-FFF2-40B4-BE49-F238E27FC236}">
                <a16:creationId xmlns:a16="http://schemas.microsoft.com/office/drawing/2014/main" id="{5E729B6F-2AE3-4BBB-9BB6-5C21E0BD96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5" name="TextBox 4">
            <a:extLst>
              <a:ext uri="{FF2B5EF4-FFF2-40B4-BE49-F238E27FC236}">
                <a16:creationId xmlns:a16="http://schemas.microsoft.com/office/drawing/2014/main" id="{86183AFF-5A0F-4F8D-BF26-A709681517FA}"/>
              </a:ext>
            </a:extLst>
          </p:cNvPr>
          <p:cNvSpPr txBox="1"/>
          <p:nvPr/>
        </p:nvSpPr>
        <p:spPr>
          <a:xfrm>
            <a:off x="7051523" y="1738489"/>
            <a:ext cx="4944533" cy="4339650"/>
          </a:xfrm>
          <a:prstGeom prst="rect">
            <a:avLst/>
          </a:prstGeom>
          <a:noFill/>
        </p:spPr>
        <p:txBody>
          <a:bodyPr wrap="square" rtlCol="0">
            <a:spAutoFit/>
          </a:bodyPr>
          <a:lstStyle/>
          <a:p>
            <a:pPr algn="l"/>
            <a:r>
              <a:rPr lang="en-IE" sz="2000" dirty="0">
                <a:latin typeface="Arial" panose="020B0604020202020204" pitchFamily="34" charset="0"/>
                <a:cs typeface="Arial" panose="020B0604020202020204" pitchFamily="34" charset="0"/>
              </a:rPr>
              <a:t>Slide 3 – Introducing  Articles 5 &amp; 18</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4 – Exploring the Articles</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5 – Some possible answers </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Slides 6,7,8,9 – Activities for the classroom</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10 – Reflection</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11– Further Support </a:t>
            </a:r>
          </a:p>
          <a:p>
            <a:pPr algn="l"/>
            <a:endParaRPr lang="en-IE" sz="3600" dirty="0">
              <a:solidFill>
                <a:schemeClr val="bg1"/>
              </a:solidFill>
              <a:latin typeface="Univers Next Pro Condensed" panose="020B0906030202020203" pitchFamily="34" charset="0"/>
            </a:endParaRPr>
          </a:p>
        </p:txBody>
      </p:sp>
    </p:spTree>
    <p:extLst>
      <p:ext uri="{BB962C8B-B14F-4D97-AF65-F5344CB8AC3E}">
        <p14:creationId xmlns:p14="http://schemas.microsoft.com/office/powerpoint/2010/main" val="3464991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BDD284-2AAF-4D5F-906B-453ACEACE862}"/>
              </a:ext>
            </a:extLst>
          </p:cNvPr>
          <p:cNvSpPr/>
          <p:nvPr/>
        </p:nvSpPr>
        <p:spPr>
          <a:xfrm>
            <a:off x="6124702" y="0"/>
            <a:ext cx="61247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Rectangle 4">
            <a:extLst>
              <a:ext uri="{FF2B5EF4-FFF2-40B4-BE49-F238E27FC236}">
                <a16:creationId xmlns:a16="http://schemas.microsoft.com/office/drawing/2014/main" id="{67ED24EA-6F07-46B6-A2F7-A9DD5527CE3E}"/>
              </a:ext>
            </a:extLst>
          </p:cNvPr>
          <p:cNvSpPr/>
          <p:nvPr/>
        </p:nvSpPr>
        <p:spPr>
          <a:xfrm>
            <a:off x="0" y="0"/>
            <a:ext cx="6096000" cy="785446"/>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FC632ABF-16BD-4B6E-9350-2567916EBF4E}"/>
              </a:ext>
            </a:extLst>
          </p:cNvPr>
          <p:cNvSpPr txBox="1"/>
          <p:nvPr/>
        </p:nvSpPr>
        <p:spPr>
          <a:xfrm>
            <a:off x="352618" y="131113"/>
            <a:ext cx="5693088" cy="523220"/>
          </a:xfrm>
          <a:prstGeom prst="rect">
            <a:avLst/>
          </a:prstGeom>
          <a:noFill/>
        </p:spPr>
        <p:txBody>
          <a:bodyPr wrap="square" rtlCol="0">
            <a:spAutoFit/>
          </a:bodyPr>
          <a:lstStyle/>
          <a:p>
            <a:pPr algn="l"/>
            <a:r>
              <a:rPr lang="en-IE" sz="2800" b="1" dirty="0">
                <a:latin typeface="Arial" panose="020B0604020202020204" pitchFamily="34" charset="0"/>
                <a:cs typeface="Arial" panose="020B0604020202020204" pitchFamily="34" charset="0"/>
              </a:rPr>
              <a:t>Introducing Articles 5 and 18 </a:t>
            </a:r>
          </a:p>
        </p:txBody>
      </p:sp>
      <p:sp>
        <p:nvSpPr>
          <p:cNvPr id="6" name="TextBox 5">
            <a:extLst>
              <a:ext uri="{FF2B5EF4-FFF2-40B4-BE49-F238E27FC236}">
                <a16:creationId xmlns:a16="http://schemas.microsoft.com/office/drawing/2014/main" id="{E82E5AA9-8FAA-B09A-1EB9-533B85DEFC84}"/>
              </a:ext>
            </a:extLst>
          </p:cNvPr>
          <p:cNvSpPr txBox="1"/>
          <p:nvPr/>
        </p:nvSpPr>
        <p:spPr>
          <a:xfrm>
            <a:off x="6652283" y="785446"/>
            <a:ext cx="5205572" cy="6617196"/>
          </a:xfrm>
          <a:prstGeom prst="rect">
            <a:avLst/>
          </a:prstGeom>
          <a:noFill/>
        </p:spPr>
        <p:txBody>
          <a:bodyPr wrap="square" lIns="91440" tIns="45720" rIns="91440" bIns="45720" rtlCol="0" anchor="t">
            <a:spAutoFit/>
          </a:bodyPr>
          <a:lstStyle/>
          <a:p>
            <a:pPr algn="r" rtl="0" fontAlgn="base"/>
            <a:endParaRPr lang="en-GB" b="1" dirty="0">
              <a:solidFill>
                <a:srgbClr val="FFFF00"/>
              </a:solidFill>
              <a:effectLst/>
              <a:latin typeface="Arial" panose="020B0604020202020204" pitchFamily="34" charset="0"/>
              <a:cs typeface="Arial" panose="020B0604020202020204" pitchFamily="34" charset="0"/>
            </a:endParaRPr>
          </a:p>
          <a:p>
            <a:pPr algn="l" rtl="0" fontAlgn="base"/>
            <a:endParaRPr lang="en-GB" sz="1600" b="1" i="0" dirty="0">
              <a:solidFill>
                <a:srgbClr val="33CCFF"/>
              </a:solidFill>
              <a:effectLst/>
              <a:latin typeface="Arial" panose="020B0604020202020204" pitchFamily="34" charset="0"/>
              <a:cs typeface="Arial" panose="020B0604020202020204" pitchFamily="34" charset="0"/>
            </a:endParaRPr>
          </a:p>
          <a:p>
            <a:pPr algn="l" rtl="0" fontAlgn="base"/>
            <a:r>
              <a:rPr lang="en-GB" sz="1600" b="1" i="0" dirty="0">
                <a:solidFill>
                  <a:srgbClr val="33CCFF"/>
                </a:solidFill>
                <a:effectLst/>
                <a:latin typeface="Arial" panose="020B0604020202020204" pitchFamily="34" charset="0"/>
                <a:cs typeface="Arial" panose="020B0604020202020204" pitchFamily="34" charset="0"/>
              </a:rPr>
              <a:t>Article 5 (parental guidance and a child’s evolving capacities): </a:t>
            </a:r>
            <a:r>
              <a:rPr lang="en-GB" sz="1400" i="0" dirty="0">
                <a:effectLst/>
                <a:latin typeface="Arial" panose="020B0604020202020204" pitchFamily="34" charset="0"/>
                <a:cs typeface="Arial" panose="020B0604020202020204" pitchFamily="34" charset="0"/>
              </a:rPr>
              <a:t>Governments must respect the rights and responsibilities of parents and carers to provide guidance and direction to their child as they grow up, so that they fully enjoy their rights. This must be done in a way that recognises the child’s increasing capacity to make their own choices.</a:t>
            </a:r>
          </a:p>
          <a:p>
            <a:pPr algn="l" rtl="0" fontAlgn="base"/>
            <a:endParaRPr lang="en-GB" sz="1400" dirty="0">
              <a:latin typeface="Arial" panose="020B0604020202020204" pitchFamily="34" charset="0"/>
              <a:cs typeface="Arial" panose="020B0604020202020204" pitchFamily="34" charset="0"/>
            </a:endParaRPr>
          </a:p>
          <a:p>
            <a:pPr algn="l" rtl="0" fontAlgn="base"/>
            <a:endParaRPr lang="en-GB" sz="1400" i="0" dirty="0">
              <a:effectLst/>
              <a:latin typeface="Arial" panose="020B0604020202020204" pitchFamily="34" charset="0"/>
              <a:cs typeface="Arial" panose="020B0604020202020204" pitchFamily="34" charset="0"/>
            </a:endParaRPr>
          </a:p>
          <a:p>
            <a:pPr algn="l" rtl="0" fontAlgn="base"/>
            <a:endParaRPr lang="en-GB" sz="1400" dirty="0">
              <a:latin typeface="Arial" panose="020B0604020202020204" pitchFamily="34" charset="0"/>
              <a:cs typeface="Arial" panose="020B0604020202020204" pitchFamily="34" charset="0"/>
            </a:endParaRPr>
          </a:p>
          <a:p>
            <a:pPr algn="l" rtl="0" fontAlgn="base"/>
            <a:endParaRPr lang="en-GB" sz="1400" i="0" dirty="0">
              <a:effectLst/>
              <a:latin typeface="Arial" panose="020B0604020202020204" pitchFamily="34" charset="0"/>
              <a:cs typeface="Arial" panose="020B0604020202020204" pitchFamily="34" charset="0"/>
            </a:endParaRPr>
          </a:p>
          <a:p>
            <a:pPr algn="l" rtl="0" fontAlgn="base"/>
            <a:endParaRPr lang="en-GB" sz="1400" i="0" dirty="0">
              <a:effectLst/>
              <a:latin typeface="Arial" panose="020B0604020202020204" pitchFamily="34" charset="0"/>
              <a:cs typeface="Arial" panose="020B0604020202020204" pitchFamily="34" charset="0"/>
            </a:endParaRPr>
          </a:p>
          <a:p>
            <a:pPr algn="l" rtl="0" fontAlgn="base"/>
            <a:endParaRPr lang="en-GB" sz="1400" dirty="0">
              <a:latin typeface="Arial" panose="020B0604020202020204" pitchFamily="34" charset="0"/>
              <a:cs typeface="Arial" panose="020B0604020202020204" pitchFamily="34" charset="0"/>
            </a:endParaRPr>
          </a:p>
          <a:p>
            <a:pPr algn="l" rtl="0" fontAlgn="base"/>
            <a:endParaRPr lang="en-GB" sz="1600" i="0" dirty="0">
              <a:effectLst/>
              <a:latin typeface="Arial" panose="020B0604020202020204" pitchFamily="34" charset="0"/>
              <a:cs typeface="Arial" panose="020B0604020202020204" pitchFamily="34" charset="0"/>
            </a:endParaRPr>
          </a:p>
          <a:p>
            <a:pPr algn="l" rtl="0" fontAlgn="base"/>
            <a:endParaRPr lang="en-GB" sz="1600" dirty="0">
              <a:latin typeface="Arial" panose="020B0604020202020204" pitchFamily="34" charset="0"/>
              <a:cs typeface="Arial" panose="020B0604020202020204" pitchFamily="34" charset="0"/>
            </a:endParaRPr>
          </a:p>
          <a:p>
            <a:pPr algn="l" rtl="0" fontAlgn="base"/>
            <a:endParaRPr lang="en-GB" sz="1600" i="0" dirty="0">
              <a:effectLst/>
              <a:latin typeface="Arial" panose="020B0604020202020204" pitchFamily="34" charset="0"/>
              <a:cs typeface="Arial" panose="020B0604020202020204" pitchFamily="34" charset="0"/>
            </a:endParaRPr>
          </a:p>
          <a:p>
            <a:pPr algn="l" rtl="0" fontAlgn="base"/>
            <a:endParaRPr lang="en-GB" sz="1600" dirty="0">
              <a:latin typeface="Arial" panose="020B0604020202020204" pitchFamily="34" charset="0"/>
              <a:cs typeface="Arial" panose="020B0604020202020204" pitchFamily="34" charset="0"/>
            </a:endParaRPr>
          </a:p>
          <a:p>
            <a:pPr algn="l" rtl="0" fontAlgn="base"/>
            <a:endParaRPr lang="en-GB" sz="1600" i="0" dirty="0">
              <a:effectLst/>
              <a:latin typeface="Arial" panose="020B0604020202020204" pitchFamily="34" charset="0"/>
              <a:cs typeface="Arial" panose="020B0604020202020204" pitchFamily="34" charset="0"/>
            </a:endParaRPr>
          </a:p>
          <a:p>
            <a:pPr algn="l" rtl="0" fontAlgn="base"/>
            <a:r>
              <a:rPr lang="en-GB" sz="1600" b="1" i="0" dirty="0">
                <a:solidFill>
                  <a:srgbClr val="33CCFF"/>
                </a:solidFill>
                <a:effectLst/>
                <a:latin typeface="Arial" panose="020B0604020202020204" pitchFamily="34" charset="0"/>
                <a:cs typeface="Arial" panose="020B0604020202020204" pitchFamily="34" charset="0"/>
              </a:rPr>
              <a:t>Article 18 (parental responsibilities and state assistance): </a:t>
            </a:r>
            <a:r>
              <a:rPr lang="en-GB" sz="1400" i="0" dirty="0">
                <a:effectLst/>
                <a:latin typeface="Arial" panose="020B0604020202020204" pitchFamily="34" charset="0"/>
                <a:cs typeface="Arial" panose="020B0604020202020204" pitchFamily="34" charset="0"/>
              </a:rPr>
              <a:t>Both parents (or legal guardians) share responsibility for bringing up their child and parents and carers should always consider what is best for the child. Governments must support parents and legal carers by creating support services for children and giving parents the help they need to raise their children.  </a:t>
            </a:r>
          </a:p>
          <a:p>
            <a:pPr algn="r"/>
            <a:endParaRPr lang="en-GB"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r"/>
            <a:r>
              <a:rPr lang="en-GB"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GB"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3121F175-312D-2477-2ADF-1037B59447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442576" y="2930504"/>
            <a:ext cx="1440740" cy="1920986"/>
          </a:xfrm>
          <a:prstGeom prst="rect">
            <a:avLst/>
          </a:prstGeom>
        </p:spPr>
      </p:pic>
      <p:pic>
        <p:nvPicPr>
          <p:cNvPr id="12" name="Graphic 11">
            <a:extLst>
              <a:ext uri="{FF2B5EF4-FFF2-40B4-BE49-F238E27FC236}">
                <a16:creationId xmlns:a16="http://schemas.microsoft.com/office/drawing/2014/main" id="{70B67A7A-6E62-3247-30D5-ED7688F891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409590" y="2930504"/>
            <a:ext cx="1440740" cy="1920986"/>
          </a:xfrm>
          <a:prstGeom prst="rect">
            <a:avLst/>
          </a:prstGeom>
        </p:spPr>
      </p:pic>
      <p:pic>
        <p:nvPicPr>
          <p:cNvPr id="10" name="Picture 9" descr="A group of people holding a child&#10;&#10;Description automatically generated with low confidence">
            <a:extLst>
              <a:ext uri="{FF2B5EF4-FFF2-40B4-BE49-F238E27FC236}">
                <a16:creationId xmlns:a16="http://schemas.microsoft.com/office/drawing/2014/main" id="{A534FDCF-18FB-2C29-8760-1AF9BBA35E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1" y="785446"/>
            <a:ext cx="6095999" cy="4066044"/>
          </a:xfrm>
          <a:prstGeom prst="rect">
            <a:avLst/>
          </a:prstGeom>
        </p:spPr>
      </p:pic>
      <p:sp>
        <p:nvSpPr>
          <p:cNvPr id="11" name="TextBox 10">
            <a:extLst>
              <a:ext uri="{FF2B5EF4-FFF2-40B4-BE49-F238E27FC236}">
                <a16:creationId xmlns:a16="http://schemas.microsoft.com/office/drawing/2014/main" id="{83A53738-B0D0-CE28-D5EF-FFFE16B244AF}"/>
              </a:ext>
            </a:extLst>
          </p:cNvPr>
          <p:cNvSpPr txBox="1"/>
          <p:nvPr/>
        </p:nvSpPr>
        <p:spPr>
          <a:xfrm>
            <a:off x="4878058" y="4620658"/>
            <a:ext cx="2834640" cy="230832"/>
          </a:xfrm>
          <a:prstGeom prst="rect">
            <a:avLst/>
          </a:prstGeom>
          <a:noFill/>
        </p:spPr>
        <p:txBody>
          <a:bodyPr wrap="square" rtlCol="0">
            <a:spAutoFit/>
          </a:bodyPr>
          <a:lstStyle/>
          <a:p>
            <a:r>
              <a:rPr lang="en-IE" sz="900" dirty="0">
                <a:solidFill>
                  <a:schemeClr val="bg1"/>
                </a:solidFill>
              </a:rPr>
              <a:t>UNICEF/UN0312248</a:t>
            </a:r>
          </a:p>
        </p:txBody>
      </p:sp>
      <p:pic>
        <p:nvPicPr>
          <p:cNvPr id="13" name="Picture 12" descr="Graphical user interface, text&#10;&#10;Description automatically generated">
            <a:extLst>
              <a:ext uri="{FF2B5EF4-FFF2-40B4-BE49-F238E27FC236}">
                <a16:creationId xmlns:a16="http://schemas.microsoft.com/office/drawing/2014/main" id="{12391F6C-8946-7931-406A-DA623DF009D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Tree>
    <p:extLst>
      <p:ext uri="{BB962C8B-B14F-4D97-AF65-F5344CB8AC3E}">
        <p14:creationId xmlns:p14="http://schemas.microsoft.com/office/powerpoint/2010/main" val="3817245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BDD284-2AAF-4D5F-906B-453ACEACE862}"/>
              </a:ext>
            </a:extLst>
          </p:cNvPr>
          <p:cNvSpPr/>
          <p:nvPr/>
        </p:nvSpPr>
        <p:spPr>
          <a:xfrm>
            <a:off x="0" y="1167172"/>
            <a:ext cx="5971032" cy="5690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a:extLst>
              <a:ext uri="{FF2B5EF4-FFF2-40B4-BE49-F238E27FC236}">
                <a16:creationId xmlns:a16="http://schemas.microsoft.com/office/drawing/2014/main" id="{67ED24EA-6F07-46B6-A2F7-A9DD5527CE3E}"/>
              </a:ext>
            </a:extLst>
          </p:cNvPr>
          <p:cNvSpPr/>
          <p:nvPr/>
        </p:nvSpPr>
        <p:spPr>
          <a:xfrm>
            <a:off x="0" y="0"/>
            <a:ext cx="5693790" cy="785446"/>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2800" b="1" dirty="0">
                <a:latin typeface="Arial" panose="020B0604020202020204" pitchFamily="34" charset="0"/>
                <a:cs typeface="Arial" panose="020B0604020202020204" pitchFamily="34" charset="0"/>
              </a:rPr>
              <a:t>EXPLORING ARTICLES 5&amp;18</a:t>
            </a:r>
          </a:p>
        </p:txBody>
      </p:sp>
      <p:sp>
        <p:nvSpPr>
          <p:cNvPr id="6" name="TextBox 5">
            <a:extLst>
              <a:ext uri="{FF2B5EF4-FFF2-40B4-BE49-F238E27FC236}">
                <a16:creationId xmlns:a16="http://schemas.microsoft.com/office/drawing/2014/main" id="{D7A9CF8A-2B27-470E-96B3-0F64E7F6619C}"/>
              </a:ext>
            </a:extLst>
          </p:cNvPr>
          <p:cNvSpPr txBox="1"/>
          <p:nvPr/>
        </p:nvSpPr>
        <p:spPr>
          <a:xfrm>
            <a:off x="398819" y="1839935"/>
            <a:ext cx="5462954" cy="3046988"/>
          </a:xfrm>
          <a:prstGeom prst="rect">
            <a:avLst/>
          </a:prstGeom>
          <a:noFill/>
        </p:spPr>
        <p:txBody>
          <a:bodyPr wrap="square" rtlCol="0">
            <a:spAutoFit/>
          </a:bodyPr>
          <a:lstStyle/>
          <a:p>
            <a:r>
              <a:rPr lang="en-GB" sz="2400" b="1" dirty="0">
                <a:effectLst/>
                <a:latin typeface="Arial" panose="020B0604020202020204" pitchFamily="34" charset="0"/>
                <a:ea typeface="Arial" panose="020B0604020202020204" pitchFamily="34" charset="0"/>
                <a:cs typeface="Times New Roman" panose="02020603050405020304" pitchFamily="18" charset="0"/>
              </a:rPr>
              <a:t>Articles 5 and 18 are all about the job of parents and carers in the upbringing of children and young people.</a:t>
            </a:r>
          </a:p>
          <a:p>
            <a:endParaRPr lang="en-GB" sz="2400" b="1" dirty="0">
              <a:effectLst/>
              <a:latin typeface="Arial" panose="020B0604020202020204" pitchFamily="34" charset="0"/>
              <a:ea typeface="Arial" panose="020B0604020202020204" pitchFamily="34" charset="0"/>
              <a:cs typeface="Times New Roman" panose="02020603050405020304" pitchFamily="18" charset="0"/>
            </a:endParaRPr>
          </a:p>
          <a:p>
            <a:r>
              <a:rPr lang="en-GB" sz="2400" b="1" dirty="0">
                <a:effectLst/>
                <a:latin typeface="Arial" panose="020B0604020202020204" pitchFamily="34" charset="0"/>
                <a:ea typeface="Arial" panose="020B0604020202020204" pitchFamily="34" charset="0"/>
                <a:cs typeface="Times New Roman" panose="02020603050405020304" pitchFamily="18" charset="0"/>
              </a:rPr>
              <a:t>What are some of the important things that carers and parents do for children</a:t>
            </a:r>
            <a:r>
              <a:rPr lang="en-GB" sz="2400" b="1" dirty="0">
                <a:latin typeface="Arial" panose="020B0604020202020204" pitchFamily="34" charset="0"/>
                <a:ea typeface="Arial" panose="020B0604020202020204" pitchFamily="34" charset="0"/>
                <a:cs typeface="Times New Roman" panose="02020603050405020304" pitchFamily="18" charset="0"/>
              </a:rPr>
              <a:t>?</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6724939B-CC9C-5E8C-55E7-F78BCB475A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72817" y="1905121"/>
            <a:ext cx="6014793" cy="4009860"/>
          </a:xfrm>
          <a:prstGeom prst="rect">
            <a:avLst/>
          </a:prstGeom>
        </p:spPr>
      </p:pic>
      <p:sp>
        <p:nvSpPr>
          <p:cNvPr id="2" name="TextBox 1">
            <a:extLst>
              <a:ext uri="{FF2B5EF4-FFF2-40B4-BE49-F238E27FC236}">
                <a16:creationId xmlns:a16="http://schemas.microsoft.com/office/drawing/2014/main" id="{32AE0F91-7136-0906-43DD-88FDF169805B}"/>
              </a:ext>
            </a:extLst>
          </p:cNvPr>
          <p:cNvSpPr txBox="1"/>
          <p:nvPr/>
        </p:nvSpPr>
        <p:spPr>
          <a:xfrm>
            <a:off x="398819" y="5268649"/>
            <a:ext cx="5129187" cy="646331"/>
          </a:xfrm>
          <a:prstGeom prst="rect">
            <a:avLst/>
          </a:prstGeom>
          <a:noFill/>
        </p:spPr>
        <p:txBody>
          <a:bodyPr wrap="square" rtlCol="0">
            <a:spAutoFit/>
          </a:bodyPr>
          <a:lstStyle/>
          <a:p>
            <a:r>
              <a:rPr lang="en-US" dirty="0">
                <a:solidFill>
                  <a:srgbClr val="0070C0"/>
                </a:solidFill>
                <a:latin typeface="Arial Black" panose="020B0A04020102020204" pitchFamily="34" charset="0"/>
              </a:rPr>
              <a:t>Have a think and write down some answers!</a:t>
            </a:r>
          </a:p>
        </p:txBody>
      </p:sp>
      <p:pic>
        <p:nvPicPr>
          <p:cNvPr id="3" name="Picture 2" descr="Graphical user interface, text&#10;&#10;Description automatically generated">
            <a:extLst>
              <a:ext uri="{FF2B5EF4-FFF2-40B4-BE49-F238E27FC236}">
                <a16:creationId xmlns:a16="http://schemas.microsoft.com/office/drawing/2014/main" id="{ACB5B893-C6D7-DDA7-C31C-88DA811520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78578" y="0"/>
            <a:ext cx="2813421" cy="1078992"/>
          </a:xfrm>
          <a:prstGeom prst="rect">
            <a:avLst/>
          </a:prstGeom>
        </p:spPr>
      </p:pic>
      <p:sp>
        <p:nvSpPr>
          <p:cNvPr id="10" name="TextBox 9">
            <a:extLst>
              <a:ext uri="{FF2B5EF4-FFF2-40B4-BE49-F238E27FC236}">
                <a16:creationId xmlns:a16="http://schemas.microsoft.com/office/drawing/2014/main" id="{87CBE3DA-66E1-8565-0D88-E1F53D8AF196}"/>
              </a:ext>
            </a:extLst>
          </p:cNvPr>
          <p:cNvSpPr txBox="1"/>
          <p:nvPr/>
        </p:nvSpPr>
        <p:spPr>
          <a:xfrm>
            <a:off x="10112520" y="4952879"/>
            <a:ext cx="2079480" cy="215444"/>
          </a:xfrm>
          <a:prstGeom prst="rect">
            <a:avLst/>
          </a:prstGeom>
          <a:noFill/>
        </p:spPr>
        <p:txBody>
          <a:bodyPr wrap="square">
            <a:spAutoFit/>
          </a:bodyPr>
          <a:lstStyle/>
          <a:p>
            <a:endParaRPr lang="en-IE" sz="800" dirty="0">
              <a:solidFill>
                <a:srgbClr val="FF0000"/>
              </a:solidFill>
            </a:endParaRPr>
          </a:p>
        </p:txBody>
      </p:sp>
      <p:sp>
        <p:nvSpPr>
          <p:cNvPr id="11" name="TextBox 10">
            <a:extLst>
              <a:ext uri="{FF2B5EF4-FFF2-40B4-BE49-F238E27FC236}">
                <a16:creationId xmlns:a16="http://schemas.microsoft.com/office/drawing/2014/main" id="{FD48B5A5-7BC4-74E6-842E-913EF9AA0397}"/>
              </a:ext>
            </a:extLst>
          </p:cNvPr>
          <p:cNvSpPr txBox="1"/>
          <p:nvPr/>
        </p:nvSpPr>
        <p:spPr>
          <a:xfrm>
            <a:off x="10112520" y="5406347"/>
            <a:ext cx="2079480" cy="215444"/>
          </a:xfrm>
          <a:prstGeom prst="rect">
            <a:avLst/>
          </a:prstGeom>
          <a:noFill/>
        </p:spPr>
        <p:txBody>
          <a:bodyPr wrap="square">
            <a:spAutoFit/>
          </a:bodyPr>
          <a:lstStyle/>
          <a:p>
            <a:endParaRPr lang="en-IE" sz="800" dirty="0">
              <a:solidFill>
                <a:srgbClr val="FF0000"/>
              </a:solidFill>
            </a:endParaRPr>
          </a:p>
        </p:txBody>
      </p:sp>
      <p:sp>
        <p:nvSpPr>
          <p:cNvPr id="13" name="TextBox 12">
            <a:extLst>
              <a:ext uri="{FF2B5EF4-FFF2-40B4-BE49-F238E27FC236}">
                <a16:creationId xmlns:a16="http://schemas.microsoft.com/office/drawing/2014/main" id="{86CD146D-1A74-B956-1EAF-D8E7DE28D73B}"/>
              </a:ext>
            </a:extLst>
          </p:cNvPr>
          <p:cNvSpPr txBox="1"/>
          <p:nvPr/>
        </p:nvSpPr>
        <p:spPr>
          <a:xfrm>
            <a:off x="10977976" y="5080896"/>
            <a:ext cx="2219266" cy="230832"/>
          </a:xfrm>
          <a:prstGeom prst="rect">
            <a:avLst/>
          </a:prstGeom>
          <a:noFill/>
        </p:spPr>
        <p:txBody>
          <a:bodyPr wrap="square" rtlCol="0">
            <a:spAutoFit/>
          </a:bodyPr>
          <a:lstStyle/>
          <a:p>
            <a:r>
              <a:rPr lang="en-IE" sz="900" dirty="0">
                <a:solidFill>
                  <a:schemeClr val="bg1"/>
                </a:solidFill>
              </a:rPr>
              <a:t>UNICEF/UN0339584</a:t>
            </a:r>
          </a:p>
        </p:txBody>
      </p:sp>
    </p:spTree>
    <p:extLst>
      <p:ext uri="{BB962C8B-B14F-4D97-AF65-F5344CB8AC3E}">
        <p14:creationId xmlns:p14="http://schemas.microsoft.com/office/powerpoint/2010/main" val="133953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FD2606-B5A0-4252-A2ED-B80ACEFEBAA5}"/>
              </a:ext>
            </a:extLst>
          </p:cNvPr>
          <p:cNvSpPr txBox="1"/>
          <p:nvPr/>
        </p:nvSpPr>
        <p:spPr>
          <a:xfrm>
            <a:off x="327378" y="395111"/>
            <a:ext cx="10148711" cy="646331"/>
          </a:xfrm>
          <a:prstGeom prst="rect">
            <a:avLst/>
          </a:prstGeom>
          <a:noFill/>
        </p:spPr>
        <p:txBody>
          <a:bodyPr wrap="square" rtlCol="0">
            <a:spAutoFit/>
          </a:bodyPr>
          <a:lstStyle/>
          <a:p>
            <a:pPr algn="l"/>
            <a:r>
              <a:rPr lang="en-IE" sz="3600" b="1" dirty="0">
                <a:solidFill>
                  <a:srgbClr val="00ACE9"/>
                </a:solidFill>
                <a:latin typeface="Arial" panose="020B0604020202020204" pitchFamily="34" charset="0"/>
                <a:cs typeface="Arial" panose="020B0604020202020204" pitchFamily="34" charset="0"/>
              </a:rPr>
              <a:t>DID YOU INCLUDE ANY OF THESE?</a:t>
            </a:r>
          </a:p>
        </p:txBody>
      </p:sp>
      <p:sp>
        <p:nvSpPr>
          <p:cNvPr id="3" name="Text Placeholder 1">
            <a:extLst>
              <a:ext uri="{FF2B5EF4-FFF2-40B4-BE49-F238E27FC236}">
                <a16:creationId xmlns:a16="http://schemas.microsoft.com/office/drawing/2014/main" id="{3B4EDB76-0E21-40C2-8DFE-D0505C28D195}"/>
              </a:ext>
            </a:extLst>
          </p:cNvPr>
          <p:cNvSpPr txBox="1">
            <a:spLocks/>
          </p:cNvSpPr>
          <p:nvPr/>
        </p:nvSpPr>
        <p:spPr>
          <a:xfrm>
            <a:off x="233540" y="1181744"/>
            <a:ext cx="6071622" cy="4748220"/>
          </a:xfrm>
          <a:prstGeom prst="rect">
            <a:avLst/>
          </a:prstGeom>
        </p:spPr>
        <p:txBody>
          <a:bodyPr vert="horz" lIns="91440" tIns="18000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cs typeface="Calibri" panose="020F0502020204030204"/>
            </a:endParaRPr>
          </a:p>
        </p:txBody>
      </p:sp>
      <p:sp>
        <p:nvSpPr>
          <p:cNvPr id="5" name="Text Placeholder 1">
            <a:extLst>
              <a:ext uri="{FF2B5EF4-FFF2-40B4-BE49-F238E27FC236}">
                <a16:creationId xmlns:a16="http://schemas.microsoft.com/office/drawing/2014/main" id="{444D4111-E902-4F67-93E4-43F9FBE7E641}"/>
              </a:ext>
            </a:extLst>
          </p:cNvPr>
          <p:cNvSpPr txBox="1">
            <a:spLocks/>
          </p:cNvSpPr>
          <p:nvPr/>
        </p:nvSpPr>
        <p:spPr>
          <a:xfrm>
            <a:off x="422108" y="1491570"/>
            <a:ext cx="11536352" cy="54752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6000" dirty="0">
              <a:latin typeface="Arial" panose="020B0604020202020204" pitchFamily="34" charset="0"/>
              <a:cs typeface="Arial" panose="020B0604020202020204" pitchFamily="34" charset="0"/>
            </a:endParaRPr>
          </a:p>
        </p:txBody>
      </p:sp>
      <p:sp>
        <p:nvSpPr>
          <p:cNvPr id="7" name="Text Placeholder 1">
            <a:extLst>
              <a:ext uri="{FF2B5EF4-FFF2-40B4-BE49-F238E27FC236}">
                <a16:creationId xmlns:a16="http://schemas.microsoft.com/office/drawing/2014/main" id="{7875E455-E3FD-4285-A09A-F20B70D39683}"/>
              </a:ext>
            </a:extLst>
          </p:cNvPr>
          <p:cNvSpPr txBox="1">
            <a:spLocks/>
          </p:cNvSpPr>
          <p:nvPr/>
        </p:nvSpPr>
        <p:spPr>
          <a:xfrm>
            <a:off x="422107" y="1350056"/>
            <a:ext cx="11228025" cy="50801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6600" dirty="0">
                <a:latin typeface="Arial"/>
                <a:cs typeface="Arial"/>
              </a:rPr>
              <a:t> </a:t>
            </a:r>
            <a:endParaRPr lang="en-GB" sz="66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66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6600" dirty="0">
              <a:latin typeface="Arial"/>
              <a:cs typeface="Arial"/>
            </a:endParaRPr>
          </a:p>
        </p:txBody>
      </p:sp>
      <p:sp>
        <p:nvSpPr>
          <p:cNvPr id="9" name="TextBox 8">
            <a:extLst>
              <a:ext uri="{FF2B5EF4-FFF2-40B4-BE49-F238E27FC236}">
                <a16:creationId xmlns:a16="http://schemas.microsoft.com/office/drawing/2014/main" id="{7504E66A-89FF-FB70-B865-B4054E7DECC2}"/>
              </a:ext>
            </a:extLst>
          </p:cNvPr>
          <p:cNvSpPr txBox="1"/>
          <p:nvPr/>
        </p:nvSpPr>
        <p:spPr>
          <a:xfrm>
            <a:off x="8144243" y="5885335"/>
            <a:ext cx="3545557" cy="646331"/>
          </a:xfrm>
          <a:prstGeom prst="rect">
            <a:avLst/>
          </a:prstGeom>
          <a:noFill/>
        </p:spPr>
        <p:txBody>
          <a:bodyPr wrap="square">
            <a:spAutoFit/>
          </a:bodyPr>
          <a:lstStyle/>
          <a:p>
            <a:pPr marL="0" indent="0" fontAlgn="base">
              <a:buFont typeface="Arial" panose="020B0604020202020204" pitchFamily="34" charset="0"/>
              <a:buNone/>
            </a:pPr>
            <a:r>
              <a:rPr lang="en-GB" sz="1800" b="1" dirty="0">
                <a:solidFill>
                  <a:srgbClr val="00ACE9"/>
                </a:solidFill>
                <a:latin typeface="Arial" panose="020B0604020202020204" pitchFamily="34" charset="0"/>
                <a:cs typeface="Arial" panose="020B0604020202020204" pitchFamily="34" charset="0"/>
              </a:rPr>
              <a:t>Did you think of anything else? </a:t>
            </a:r>
            <a:endParaRPr lang="en-GB" sz="1050" b="1" dirty="0">
              <a:solidFill>
                <a:srgbClr val="00ACE9"/>
              </a:solidFill>
              <a:latin typeface="Arial" panose="020B0604020202020204" pitchFamily="34" charset="0"/>
              <a:cs typeface="Arial" panose="020B0604020202020204" pitchFamily="34" charset="0"/>
            </a:endParaRPr>
          </a:p>
        </p:txBody>
      </p:sp>
      <p:sp>
        <p:nvSpPr>
          <p:cNvPr id="8" name="Text Placeholder 4">
            <a:extLst>
              <a:ext uri="{FF2B5EF4-FFF2-40B4-BE49-F238E27FC236}">
                <a16:creationId xmlns:a16="http://schemas.microsoft.com/office/drawing/2014/main" id="{8B62E9CE-E0A3-A460-BDBC-6F0BA113316B}"/>
              </a:ext>
            </a:extLst>
          </p:cNvPr>
          <p:cNvSpPr txBox="1">
            <a:spLocks/>
          </p:cNvSpPr>
          <p:nvPr/>
        </p:nvSpPr>
        <p:spPr>
          <a:xfrm>
            <a:off x="275654" y="1606772"/>
            <a:ext cx="11453814" cy="3898163"/>
          </a:xfrm>
          <a:prstGeom prst="rect">
            <a:avLst/>
          </a:prstGeom>
        </p:spPr>
        <p:txBody>
          <a:bodyPr numCol="2">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7000"/>
              </a:lnSpc>
              <a:buFont typeface="Symbol" panose="05050102010706020507" pitchFamily="18" charset="2"/>
              <a:buChar char=""/>
            </a:pPr>
            <a:r>
              <a:rPr lang="en-GB" sz="1800" dirty="0">
                <a:latin typeface="Arial" panose="020B0604020202020204" pitchFamily="34" charset="0"/>
                <a:ea typeface="Arial" panose="020B0604020202020204" pitchFamily="34" charset="0"/>
                <a:cs typeface="Times New Roman" panose="02020603050405020304" pitchFamily="18" charset="0"/>
              </a:rPr>
              <a:t>Provide you with a home.</a:t>
            </a: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GB" sz="1800" dirty="0">
                <a:latin typeface="Arial" panose="020B0604020202020204" pitchFamily="34" charset="0"/>
                <a:ea typeface="Arial" panose="020B0604020202020204" pitchFamily="34" charset="0"/>
                <a:cs typeface="Times New Roman" panose="02020603050405020304" pitchFamily="18" charset="0"/>
              </a:rPr>
              <a:t>Care for you and show you love.</a:t>
            </a: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GB" sz="1800" dirty="0">
                <a:latin typeface="Arial" panose="020B0604020202020204" pitchFamily="34" charset="0"/>
                <a:ea typeface="Arial" panose="020B0604020202020204" pitchFamily="34" charset="0"/>
                <a:cs typeface="Times New Roman" panose="02020603050405020304" pitchFamily="18" charset="0"/>
              </a:rPr>
              <a:t>Provide food and clothes.</a:t>
            </a: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GB" sz="1800" dirty="0">
                <a:latin typeface="Arial" panose="020B0604020202020204" pitchFamily="34" charset="0"/>
                <a:ea typeface="Arial" panose="020B0604020202020204" pitchFamily="34" charset="0"/>
                <a:cs typeface="Times New Roman" panose="02020603050405020304" pitchFamily="18" charset="0"/>
              </a:rPr>
              <a:t>Set you a good example.</a:t>
            </a: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GB" sz="1800" dirty="0">
                <a:latin typeface="Arial" panose="020B0604020202020204" pitchFamily="34" charset="0"/>
                <a:ea typeface="Arial" panose="020B0604020202020204" pitchFamily="34" charset="0"/>
                <a:cs typeface="Times New Roman" panose="02020603050405020304" pitchFamily="18" charset="0"/>
              </a:rPr>
              <a:t>Help you to become independent.</a:t>
            </a: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GB" sz="1800" dirty="0">
                <a:latin typeface="Arial" panose="020B0604020202020204" pitchFamily="34" charset="0"/>
                <a:ea typeface="Arial" panose="020B0604020202020204" pitchFamily="34" charset="0"/>
                <a:cs typeface="Times New Roman" panose="02020603050405020304" pitchFamily="18" charset="0"/>
              </a:rPr>
              <a:t>Give you emotional support.</a:t>
            </a: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GB" sz="1800" dirty="0">
                <a:latin typeface="Arial" panose="020B0604020202020204" pitchFamily="34" charset="0"/>
                <a:ea typeface="Arial" panose="020B0604020202020204" pitchFamily="34" charset="0"/>
                <a:cs typeface="Times New Roman" panose="02020603050405020304" pitchFamily="18" charset="0"/>
              </a:rPr>
              <a:t>Support your learning and going to school.</a:t>
            </a: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GB" sz="1800" dirty="0">
                <a:latin typeface="Arial" panose="020B0604020202020204" pitchFamily="34" charset="0"/>
                <a:ea typeface="Arial" panose="020B0604020202020204" pitchFamily="34" charset="0"/>
                <a:cs typeface="Times New Roman" panose="02020603050405020304" pitchFamily="18" charset="0"/>
              </a:rPr>
              <a:t>Make sure you have opportunities to be fit and healthy.</a:t>
            </a: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GB" sz="1800" dirty="0">
                <a:latin typeface="Arial" panose="020B0604020202020204" pitchFamily="34" charset="0"/>
                <a:ea typeface="Arial" panose="020B0604020202020204" pitchFamily="34" charset="0"/>
                <a:cs typeface="Times New Roman" panose="02020603050405020304" pitchFamily="18" charset="0"/>
              </a:rPr>
              <a:t>Prepare you for adult life.</a:t>
            </a: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GB" sz="1800" dirty="0">
                <a:latin typeface="Arial" panose="020B0604020202020204" pitchFamily="34" charset="0"/>
                <a:ea typeface="Arial" panose="020B0604020202020204" pitchFamily="34" charset="0"/>
                <a:cs typeface="Times New Roman" panose="02020603050405020304" pitchFamily="18" charset="0"/>
              </a:rPr>
              <a:t>Share their culture and identity and beliefs and values with you.</a:t>
            </a: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GB" sz="1800" dirty="0">
                <a:latin typeface="Arial" panose="020B0604020202020204" pitchFamily="34" charset="0"/>
                <a:ea typeface="Arial" panose="020B0604020202020204" pitchFamily="34" charset="0"/>
                <a:cs typeface="Times New Roman" panose="02020603050405020304" pitchFamily="18" charset="0"/>
              </a:rPr>
              <a:t>Allow you to be yourself.</a:t>
            </a: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800" dirty="0">
                <a:latin typeface="Arial" panose="020B0604020202020204" pitchFamily="34" charset="0"/>
                <a:ea typeface="Arial" panose="020B0604020202020204" pitchFamily="34" charset="0"/>
                <a:cs typeface="Times New Roman" panose="02020603050405020304" pitchFamily="18" charset="0"/>
              </a:rPr>
              <a:t>Help you to enjoy all of your rights!</a:t>
            </a:r>
            <a:endParaRPr lang="en-GB" sz="1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descr="Graphical user interface, text&#10;&#10;Description automatically generated">
            <a:extLst>
              <a:ext uri="{FF2B5EF4-FFF2-40B4-BE49-F238E27FC236}">
                <a16:creationId xmlns:a16="http://schemas.microsoft.com/office/drawing/2014/main" id="{CC3439E1-9D07-BCB5-77FF-15CE53BC80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Tree>
    <p:extLst>
      <p:ext uri="{BB962C8B-B14F-4D97-AF65-F5344CB8AC3E}">
        <p14:creationId xmlns:p14="http://schemas.microsoft.com/office/powerpoint/2010/main" val="246359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FE6CB-9549-435F-808B-9DF9FF0075B2}"/>
              </a:ext>
            </a:extLst>
          </p:cNvPr>
          <p:cNvSpPr/>
          <p:nvPr/>
        </p:nvSpPr>
        <p:spPr>
          <a:xfrm>
            <a:off x="4812144" y="1692548"/>
            <a:ext cx="7379856" cy="21284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0" i="0" dirty="0">
                <a:solidFill>
                  <a:srgbClr val="000000"/>
                </a:solidFill>
                <a:effectLst/>
                <a:latin typeface="Arial" panose="020B0604020202020204" pitchFamily="34" charset="0"/>
                <a:cs typeface="Arial" panose="020B0604020202020204" pitchFamily="34" charset="0"/>
              </a:rPr>
              <a:t>Create a display in class to show how the actions of parents and carers help children to enjoy lots of different rights. You could start with giving them their name and registering their birth, Article 7. </a:t>
            </a:r>
          </a:p>
          <a:p>
            <a:pPr algn="ctr"/>
            <a:r>
              <a:rPr lang="en-GB" sz="1800" b="0" i="0" dirty="0">
                <a:solidFill>
                  <a:srgbClr val="000000"/>
                </a:solidFill>
                <a:effectLst/>
                <a:latin typeface="Arial" panose="020B0604020202020204" pitchFamily="34" charset="0"/>
                <a:cs typeface="Arial" panose="020B0604020202020204" pitchFamily="34" charset="0"/>
              </a:rPr>
              <a:t>What other rights can you think of? </a:t>
            </a:r>
            <a:endParaRPr lang="en-GB" sz="14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A0C9D92-CA60-4F9B-AD40-3BB42220F3B5}"/>
              </a:ext>
            </a:extLst>
          </p:cNvPr>
          <p:cNvSpPr/>
          <p:nvPr/>
        </p:nvSpPr>
        <p:spPr>
          <a:xfrm>
            <a:off x="-1" y="1674560"/>
            <a:ext cx="4862945" cy="5183439"/>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i="0">
                <a:solidFill>
                  <a:schemeClr val="bg1"/>
                </a:solidFill>
                <a:effectLst/>
                <a:latin typeface="Arial" panose="020B0604020202020204" pitchFamily="34" charset="0"/>
                <a:cs typeface="Arial" panose="020B0604020202020204" pitchFamily="34" charset="0"/>
              </a:rPr>
              <a:t>Write a thank you card to a parent or carer who has looked after you and helped you with choices that matter to you</a:t>
            </a:r>
            <a:endPar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6676B77-5CF1-4370-825E-3DB615F94933}"/>
              </a:ext>
            </a:extLst>
          </p:cNvPr>
          <p:cNvSpPr txBox="1"/>
          <p:nvPr/>
        </p:nvSpPr>
        <p:spPr>
          <a:xfrm>
            <a:off x="134447" y="199224"/>
            <a:ext cx="8565408" cy="584775"/>
          </a:xfrm>
          <a:prstGeom prst="rect">
            <a:avLst/>
          </a:prstGeom>
          <a:noFill/>
        </p:spPr>
        <p:txBody>
          <a:bodyPr wrap="square" rtlCol="0">
            <a:spAutoFit/>
          </a:bodyPr>
          <a:lstStyle/>
          <a:p>
            <a:pPr algn="l"/>
            <a:r>
              <a:rPr lang="en-IE" sz="3200" dirty="0">
                <a:latin typeface="Arial" panose="020B0604020202020204" pitchFamily="34" charset="0"/>
                <a:cs typeface="Arial" panose="020B0604020202020204" pitchFamily="34" charset="0"/>
              </a:rPr>
              <a:t>ACTIVITIES FOR THE CLASSROOM</a:t>
            </a:r>
          </a:p>
        </p:txBody>
      </p:sp>
      <p:pic>
        <p:nvPicPr>
          <p:cNvPr id="14" name="Picture 13" descr="Graphical user interface, text&#10;&#10;Description automatically generated">
            <a:extLst>
              <a:ext uri="{FF2B5EF4-FFF2-40B4-BE49-F238E27FC236}">
                <a16:creationId xmlns:a16="http://schemas.microsoft.com/office/drawing/2014/main" id="{4ADD929D-CE7E-4FF5-8BCF-151519AA21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3" name="Text Placeholder 2">
            <a:extLst>
              <a:ext uri="{FF2B5EF4-FFF2-40B4-BE49-F238E27FC236}">
                <a16:creationId xmlns:a16="http://schemas.microsoft.com/office/drawing/2014/main" id="{4919CEE9-7174-33AE-6D9F-A7958A6C72E6}"/>
              </a:ext>
            </a:extLst>
          </p:cNvPr>
          <p:cNvSpPr txBox="1">
            <a:spLocks/>
          </p:cNvSpPr>
          <p:nvPr/>
        </p:nvSpPr>
        <p:spPr>
          <a:xfrm>
            <a:off x="196706" y="938690"/>
            <a:ext cx="6824580" cy="524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pic>
        <p:nvPicPr>
          <p:cNvPr id="5" name="Picture 4" descr="A picture containing person, human face, clothing, indoor&#10;&#10;Description automatically generated">
            <a:extLst>
              <a:ext uri="{FF2B5EF4-FFF2-40B4-BE49-F238E27FC236}">
                <a16:creationId xmlns:a16="http://schemas.microsoft.com/office/drawing/2014/main" id="{40D8B2ED-46A1-516B-C937-FA5BE7F979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2" y="1666010"/>
            <a:ext cx="4862945" cy="3212447"/>
          </a:xfrm>
          <a:prstGeom prst="rect">
            <a:avLst/>
          </a:prstGeom>
        </p:spPr>
      </p:pic>
      <p:sp>
        <p:nvSpPr>
          <p:cNvPr id="6" name="TextBox 5">
            <a:extLst>
              <a:ext uri="{FF2B5EF4-FFF2-40B4-BE49-F238E27FC236}">
                <a16:creationId xmlns:a16="http://schemas.microsoft.com/office/drawing/2014/main" id="{0A858AC0-2878-1D6B-FB96-A8FE13034121}"/>
              </a:ext>
            </a:extLst>
          </p:cNvPr>
          <p:cNvSpPr txBox="1"/>
          <p:nvPr/>
        </p:nvSpPr>
        <p:spPr>
          <a:xfrm>
            <a:off x="115748" y="5281333"/>
            <a:ext cx="4301403" cy="1200329"/>
          </a:xfrm>
          <a:prstGeom prst="rect">
            <a:avLst/>
          </a:prstGeom>
          <a:noFill/>
        </p:spPr>
        <p:txBody>
          <a:bodyPr wrap="square" rtlCol="0">
            <a:spAutoFit/>
          </a:bodyPr>
          <a:lstStyle/>
          <a:p>
            <a:r>
              <a:rPr lang="en-GB" b="1" i="0" dirty="0">
                <a:solidFill>
                  <a:schemeClr val="bg1"/>
                </a:solidFill>
                <a:effectLst/>
                <a:latin typeface="Arial" panose="020B0604020202020204" pitchFamily="34" charset="0"/>
                <a:cs typeface="Arial" panose="020B0604020202020204" pitchFamily="34" charset="0"/>
              </a:rPr>
              <a:t>Write a thank you card to a parent or carer who has looked after you and helped you with choices that matter to you</a:t>
            </a:r>
            <a:endParaRPr lang="en-IE" dirty="0"/>
          </a:p>
        </p:txBody>
      </p:sp>
      <p:pic>
        <p:nvPicPr>
          <p:cNvPr id="8" name="Picture 7" descr="A person and person holding a baby&#10;&#10;Description automatically generated">
            <a:extLst>
              <a:ext uri="{FF2B5EF4-FFF2-40B4-BE49-F238E27FC236}">
                <a16:creationId xmlns:a16="http://schemas.microsoft.com/office/drawing/2014/main" id="{BCED5E24-2BDF-485C-8D07-507DC0400A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8473" y="3820988"/>
            <a:ext cx="4553527" cy="3037011"/>
          </a:xfrm>
          <a:prstGeom prst="rect">
            <a:avLst/>
          </a:prstGeom>
        </p:spPr>
      </p:pic>
      <p:sp>
        <p:nvSpPr>
          <p:cNvPr id="17" name="TextBox 16">
            <a:extLst>
              <a:ext uri="{FF2B5EF4-FFF2-40B4-BE49-F238E27FC236}">
                <a16:creationId xmlns:a16="http://schemas.microsoft.com/office/drawing/2014/main" id="{5C42FC00-7B01-A4AE-D1D5-8B28F95555B9}"/>
              </a:ext>
            </a:extLst>
          </p:cNvPr>
          <p:cNvSpPr txBox="1"/>
          <p:nvPr/>
        </p:nvSpPr>
        <p:spPr>
          <a:xfrm>
            <a:off x="4862944" y="3826872"/>
            <a:ext cx="2775529" cy="3049114"/>
          </a:xfrm>
          <a:prstGeom prst="rect">
            <a:avLst/>
          </a:prstGeom>
          <a:solidFill>
            <a:schemeClr val="accent1">
              <a:lumMod val="50000"/>
            </a:schemeClr>
          </a:solidFill>
        </p:spPr>
        <p:txBody>
          <a:bodyPr wrap="square" rtlCol="0">
            <a:spAutoFit/>
          </a:bodyPr>
          <a:lstStyle/>
          <a:p>
            <a:r>
              <a:rPr lang="en-GB" sz="1700" b="0" i="0" dirty="0">
                <a:solidFill>
                  <a:schemeClr val="bg1"/>
                </a:solidFill>
                <a:effectLst/>
                <a:latin typeface="Arial" panose="020B0604020202020204" pitchFamily="34" charset="0"/>
                <a:cs typeface="Arial" panose="020B0604020202020204" pitchFamily="34" charset="0"/>
              </a:rPr>
              <a:t>Parents and carers are mentioned in a number of other articles. Read over a </a:t>
            </a:r>
            <a:r>
              <a:rPr lang="en-GB" sz="1700" b="1" i="0" dirty="0">
                <a:solidFill>
                  <a:schemeClr val="bg1"/>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summary of the Convention </a:t>
            </a:r>
            <a:r>
              <a:rPr lang="en-GB" sz="1700" b="0" i="0" dirty="0">
                <a:solidFill>
                  <a:schemeClr val="bg1"/>
                </a:solidFill>
                <a:effectLst/>
                <a:latin typeface="Arial" panose="020B0604020202020204" pitchFamily="34" charset="0"/>
                <a:cs typeface="Arial" panose="020B0604020202020204" pitchFamily="34" charset="0"/>
              </a:rPr>
              <a:t>and highlight the words PARENT, CARER and FAMILY. Discuss in class why you think these words occur so often in the CRC.</a:t>
            </a:r>
          </a:p>
          <a:p>
            <a:endParaRPr lang="en-GB" sz="16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A0049A8-477C-805B-E4E1-4EE8AF9CB69D}"/>
              </a:ext>
            </a:extLst>
          </p:cNvPr>
          <p:cNvSpPr txBox="1"/>
          <p:nvPr/>
        </p:nvSpPr>
        <p:spPr>
          <a:xfrm>
            <a:off x="11028219" y="6627167"/>
            <a:ext cx="1228436" cy="230832"/>
          </a:xfrm>
          <a:prstGeom prst="rect">
            <a:avLst/>
          </a:prstGeom>
          <a:noFill/>
        </p:spPr>
        <p:txBody>
          <a:bodyPr wrap="square" rtlCol="0">
            <a:spAutoFit/>
          </a:bodyPr>
          <a:lstStyle/>
          <a:p>
            <a:r>
              <a:rPr lang="en-IE" sz="900" dirty="0">
                <a:solidFill>
                  <a:schemeClr val="bg1"/>
                </a:solidFill>
              </a:rPr>
              <a:t>UNICEF/UN0648689</a:t>
            </a:r>
          </a:p>
        </p:txBody>
      </p:sp>
      <p:sp>
        <p:nvSpPr>
          <p:cNvPr id="20" name="TextBox 19">
            <a:extLst>
              <a:ext uri="{FF2B5EF4-FFF2-40B4-BE49-F238E27FC236}">
                <a16:creationId xmlns:a16="http://schemas.microsoft.com/office/drawing/2014/main" id="{59D30F82-9502-B78A-B2F7-E7F67764EAC3}"/>
              </a:ext>
            </a:extLst>
          </p:cNvPr>
          <p:cNvSpPr txBox="1"/>
          <p:nvPr/>
        </p:nvSpPr>
        <p:spPr>
          <a:xfrm>
            <a:off x="3771478" y="4631512"/>
            <a:ext cx="1253948" cy="230832"/>
          </a:xfrm>
          <a:prstGeom prst="rect">
            <a:avLst/>
          </a:prstGeom>
          <a:noFill/>
        </p:spPr>
        <p:txBody>
          <a:bodyPr wrap="square" rtlCol="0">
            <a:spAutoFit/>
          </a:bodyPr>
          <a:lstStyle/>
          <a:p>
            <a:r>
              <a:rPr lang="en-IE" sz="900" dirty="0">
                <a:solidFill>
                  <a:schemeClr val="bg1"/>
                </a:solidFill>
              </a:rPr>
              <a:t>UNICEF/UNI310404</a:t>
            </a:r>
          </a:p>
        </p:txBody>
      </p:sp>
    </p:spTree>
    <p:extLst>
      <p:ext uri="{BB962C8B-B14F-4D97-AF65-F5344CB8AC3E}">
        <p14:creationId xmlns:p14="http://schemas.microsoft.com/office/powerpoint/2010/main" val="430025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8DA3F-B46B-527B-7E86-8647DB07C3AB}"/>
              </a:ext>
            </a:extLst>
          </p:cNvPr>
          <p:cNvSpPr>
            <a:spLocks noGrp="1"/>
          </p:cNvSpPr>
          <p:nvPr>
            <p:ph type="title"/>
          </p:nvPr>
        </p:nvSpPr>
        <p:spPr>
          <a:xfrm>
            <a:off x="838200" y="365125"/>
            <a:ext cx="7077364" cy="1325563"/>
          </a:xfrm>
        </p:spPr>
        <p:txBody>
          <a:bodyPr>
            <a:normAutofit/>
          </a:bodyPr>
          <a:lstStyle/>
          <a:p>
            <a:r>
              <a:rPr lang="en-IE" sz="3100" dirty="0">
                <a:latin typeface="Arial" panose="020B0604020202020204" pitchFamily="34" charset="0"/>
                <a:cs typeface="Arial" panose="020B0604020202020204" pitchFamily="34" charset="0"/>
              </a:rPr>
              <a:t>ACTIVITIES FOR THE CLASSROOM</a:t>
            </a:r>
            <a:br>
              <a:rPr lang="en-IE" sz="4400" dirty="0">
                <a:latin typeface="Arial" panose="020B0604020202020204" pitchFamily="34" charset="0"/>
                <a:cs typeface="Arial" panose="020B0604020202020204" pitchFamily="34" charset="0"/>
              </a:rPr>
            </a:br>
            <a:endParaRPr lang="en-IE" dirty="0"/>
          </a:p>
        </p:txBody>
      </p:sp>
      <p:sp>
        <p:nvSpPr>
          <p:cNvPr id="4" name="Content Placeholder 3">
            <a:extLst>
              <a:ext uri="{FF2B5EF4-FFF2-40B4-BE49-F238E27FC236}">
                <a16:creationId xmlns:a16="http://schemas.microsoft.com/office/drawing/2014/main" id="{80F7FC49-42C5-3830-5E8E-2D8D4E2F7AE2}"/>
              </a:ext>
            </a:extLst>
          </p:cNvPr>
          <p:cNvSpPr>
            <a:spLocks noGrp="1"/>
          </p:cNvSpPr>
          <p:nvPr>
            <p:ph sz="half" idx="2"/>
          </p:nvPr>
        </p:nvSpPr>
        <p:spPr>
          <a:solidFill>
            <a:srgbClr val="FFFF00"/>
          </a:solidFill>
        </p:spPr>
        <p:txBody>
          <a:bodyPr>
            <a:normAutofit/>
          </a:bodyPr>
          <a:lstStyle/>
          <a:p>
            <a:pPr marL="0" indent="0">
              <a:buNone/>
            </a:pPr>
            <a:endParaRPr lang="en-GB" sz="2000" i="0" dirty="0">
              <a:effectLst/>
              <a:latin typeface="Arial"/>
              <a:cs typeface="Arial"/>
            </a:endParaRPr>
          </a:p>
          <a:p>
            <a:pPr marL="0" indent="0">
              <a:buNone/>
            </a:pPr>
            <a:r>
              <a:rPr lang="en-GB" sz="2000" i="0" dirty="0">
                <a:effectLst/>
                <a:latin typeface="Arial"/>
                <a:cs typeface="Arial"/>
              </a:rPr>
              <a:t>If you have class charters in your school, check to see if all charters have actions for the adults as ‘duty bearers’ as well as for you as the ‘rights holders’. </a:t>
            </a:r>
          </a:p>
          <a:p>
            <a:pPr marL="0" indent="0">
              <a:buNone/>
            </a:pPr>
            <a:endParaRPr lang="en-GB" sz="2000" i="0" dirty="0">
              <a:effectLst/>
              <a:latin typeface="Arial"/>
              <a:cs typeface="Arial"/>
            </a:endParaRPr>
          </a:p>
          <a:p>
            <a:pPr marL="0" indent="0">
              <a:buNone/>
            </a:pPr>
            <a:r>
              <a:rPr lang="en-GB" sz="2000" i="0" dirty="0">
                <a:effectLst/>
                <a:latin typeface="Arial"/>
                <a:cs typeface="Arial"/>
              </a:rPr>
              <a:t>If you had a rights charter at home, what rights would you choose and what actions could be included for parents or carers? Design one for home and share it with your parents or carers.  </a:t>
            </a:r>
            <a:r>
              <a:rPr lang="en-GB" sz="2400" i="0" dirty="0">
                <a:effectLst/>
                <a:latin typeface="Arial"/>
                <a:cs typeface="Arial"/>
              </a:rPr>
              <a:t> </a:t>
            </a:r>
            <a:endParaRPr lang="en-GB" sz="2400" dirty="0">
              <a:latin typeface="Arial"/>
              <a:cs typeface="Arial"/>
            </a:endParaRPr>
          </a:p>
          <a:p>
            <a:endParaRPr lang="en-IE" dirty="0"/>
          </a:p>
        </p:txBody>
      </p:sp>
      <p:sp>
        <p:nvSpPr>
          <p:cNvPr id="5" name="Content Placeholder 4">
            <a:extLst>
              <a:ext uri="{FF2B5EF4-FFF2-40B4-BE49-F238E27FC236}">
                <a16:creationId xmlns:a16="http://schemas.microsoft.com/office/drawing/2014/main" id="{F33C70F7-4A01-E5F8-621E-5F599F7F9B9F}"/>
              </a:ext>
            </a:extLst>
          </p:cNvPr>
          <p:cNvSpPr>
            <a:spLocks noGrp="1"/>
          </p:cNvSpPr>
          <p:nvPr>
            <p:ph sz="half" idx="1"/>
          </p:nvPr>
        </p:nvSpPr>
        <p:spPr>
          <a:xfrm>
            <a:off x="914400" y="1825625"/>
            <a:ext cx="5181600" cy="4351338"/>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sz="1600" b="0" i="0" dirty="0">
              <a:solidFill>
                <a:srgbClr val="000000"/>
              </a:solidFill>
              <a:effectLst/>
              <a:latin typeface="Arial" panose="020B0604020202020204" pitchFamily="34" charset="0"/>
              <a:cs typeface="Arial" panose="020B0604020202020204" pitchFamily="34" charset="0"/>
            </a:endParaRPr>
          </a:p>
          <a:p>
            <a:pPr algn="ctr"/>
            <a:endParaRPr lang="en-GB" sz="1600" dirty="0">
              <a:solidFill>
                <a:srgbClr val="000000"/>
              </a:solidFill>
              <a:latin typeface="Arial" panose="020B0604020202020204" pitchFamily="34" charset="0"/>
              <a:cs typeface="Arial" panose="020B0604020202020204" pitchFamily="34" charset="0"/>
            </a:endParaRPr>
          </a:p>
          <a:p>
            <a:pPr algn="ctr"/>
            <a:endParaRPr lang="en-GB" sz="1600" b="0" i="0" dirty="0">
              <a:solidFill>
                <a:srgbClr val="000000"/>
              </a:solidFill>
              <a:effectLst/>
              <a:latin typeface="Arial" panose="020B0604020202020204" pitchFamily="34" charset="0"/>
              <a:cs typeface="Arial" panose="020B0604020202020204" pitchFamily="34" charset="0"/>
            </a:endParaRPr>
          </a:p>
          <a:p>
            <a:pPr algn="ctr"/>
            <a:endParaRPr lang="en-GB" sz="1600" dirty="0">
              <a:solidFill>
                <a:srgbClr val="000000"/>
              </a:solidFill>
              <a:latin typeface="Arial" panose="020B0604020202020204" pitchFamily="34" charset="0"/>
              <a:cs typeface="Arial" panose="020B0604020202020204" pitchFamily="34" charset="0"/>
            </a:endParaRPr>
          </a:p>
          <a:p>
            <a:pPr algn="ctr"/>
            <a:endParaRPr lang="en-GB" sz="1600" b="0" i="0" dirty="0">
              <a:solidFill>
                <a:srgbClr val="000000"/>
              </a:solidFill>
              <a:effectLst/>
              <a:latin typeface="Arial" panose="020B0604020202020204" pitchFamily="34" charset="0"/>
              <a:cs typeface="Arial" panose="020B0604020202020204" pitchFamily="34" charset="0"/>
            </a:endParaRPr>
          </a:p>
          <a:p>
            <a:pPr algn="ctr"/>
            <a:endParaRPr lang="en-GB" sz="1600" dirty="0">
              <a:solidFill>
                <a:srgbClr val="000000"/>
              </a:solidFill>
              <a:latin typeface="Arial" panose="020B0604020202020204" pitchFamily="34" charset="0"/>
              <a:cs typeface="Arial" panose="020B0604020202020204" pitchFamily="34" charset="0"/>
            </a:endParaRPr>
          </a:p>
          <a:p>
            <a:pPr algn="ctr"/>
            <a:endParaRPr lang="en-GB" sz="1600" b="0" i="0" dirty="0">
              <a:solidFill>
                <a:srgbClr val="000000"/>
              </a:solidFill>
              <a:effectLst/>
              <a:latin typeface="Arial" panose="020B0604020202020204" pitchFamily="34" charset="0"/>
              <a:cs typeface="Arial" panose="020B0604020202020204" pitchFamily="34" charset="0"/>
            </a:endParaRPr>
          </a:p>
          <a:p>
            <a:pPr algn="ctr"/>
            <a:endParaRPr lang="en-GB" sz="1600" dirty="0">
              <a:solidFill>
                <a:srgbClr val="000000"/>
              </a:solidFill>
              <a:latin typeface="Arial" panose="020B0604020202020204" pitchFamily="34" charset="0"/>
              <a:cs typeface="Arial" panose="020B0604020202020204" pitchFamily="34" charset="0"/>
            </a:endParaRPr>
          </a:p>
          <a:p>
            <a:pPr algn="ctr"/>
            <a:endParaRPr lang="en-GB" sz="1600" b="0" i="0" dirty="0">
              <a:solidFill>
                <a:srgbClr val="000000"/>
              </a:solidFill>
              <a:effectLst/>
              <a:latin typeface="Arial" panose="020B0604020202020204" pitchFamily="34" charset="0"/>
              <a:cs typeface="Arial" panose="020B0604020202020204" pitchFamily="34" charset="0"/>
            </a:endParaRPr>
          </a:p>
          <a:p>
            <a:pPr algn="ctr"/>
            <a:endParaRPr lang="en-GB" sz="1600" dirty="0">
              <a:solidFill>
                <a:srgbClr val="000000"/>
              </a:solidFill>
              <a:latin typeface="Arial" panose="020B0604020202020204" pitchFamily="34" charset="0"/>
              <a:cs typeface="Arial" panose="020B0604020202020204" pitchFamily="34" charset="0"/>
            </a:endParaRPr>
          </a:p>
          <a:p>
            <a:pPr algn="ctr"/>
            <a:endParaRPr lang="en-GB" sz="1600" b="0" i="0" dirty="0">
              <a:solidFill>
                <a:srgbClr val="000000"/>
              </a:solidFill>
              <a:effectLst/>
              <a:latin typeface="Arial" panose="020B0604020202020204" pitchFamily="34" charset="0"/>
              <a:cs typeface="Arial" panose="020B0604020202020204" pitchFamily="34" charset="0"/>
            </a:endParaRPr>
          </a:p>
          <a:p>
            <a:pPr algn="ctr"/>
            <a:endParaRPr lang="en-GB" sz="1600" dirty="0">
              <a:solidFill>
                <a:srgbClr val="000000"/>
              </a:solidFill>
              <a:latin typeface="Arial" panose="020B0604020202020204" pitchFamily="34" charset="0"/>
              <a:cs typeface="Arial" panose="020B0604020202020204" pitchFamily="34" charset="0"/>
            </a:endParaRPr>
          </a:p>
          <a:p>
            <a:pPr algn="ctr"/>
            <a:endParaRPr lang="en-GB" sz="1600" b="0" i="0" dirty="0">
              <a:solidFill>
                <a:srgbClr val="000000"/>
              </a:solidFill>
              <a:effectLst/>
              <a:latin typeface="Arial" panose="020B0604020202020204" pitchFamily="34" charset="0"/>
              <a:cs typeface="Arial" panose="020B0604020202020204" pitchFamily="34" charset="0"/>
            </a:endParaRPr>
          </a:p>
          <a:p>
            <a:pPr algn="ctr"/>
            <a:endParaRPr lang="en-GB" sz="1600" dirty="0">
              <a:solidFill>
                <a:srgbClr val="000000"/>
              </a:solidFill>
              <a:latin typeface="Arial" panose="020B0604020202020204" pitchFamily="34" charset="0"/>
              <a:cs typeface="Arial" panose="020B0604020202020204" pitchFamily="34" charset="0"/>
            </a:endParaRPr>
          </a:p>
          <a:p>
            <a:pPr lvl="0" algn="ctr"/>
            <a:endParaRPr lang="en-GB" sz="15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65A04941-1E0E-98D0-130A-FF4F5C80281D}"/>
              </a:ext>
            </a:extLst>
          </p:cNvPr>
          <p:cNvSpPr txBox="1"/>
          <p:nvPr/>
        </p:nvSpPr>
        <p:spPr>
          <a:xfrm>
            <a:off x="1253892" y="2071657"/>
            <a:ext cx="4502615" cy="1323439"/>
          </a:xfrm>
          <a:prstGeom prst="rect">
            <a:avLst/>
          </a:prstGeom>
          <a:noFill/>
        </p:spPr>
        <p:txBody>
          <a:bodyPr wrap="square" lIns="91440" tIns="45720" rIns="91440" bIns="45720" rtlCol="0" anchor="t">
            <a:spAutoFit/>
          </a:bodyPr>
          <a:lstStyle/>
          <a:p>
            <a:pPr algn="ctr" fontAlgn="base"/>
            <a:r>
              <a:rPr lang="en-GB" sz="1600" b="0" i="0" dirty="0">
                <a:solidFill>
                  <a:schemeClr val="bg1"/>
                </a:solidFill>
                <a:effectLst/>
                <a:latin typeface="Arial" panose="020B0604020202020204" pitchFamily="34" charset="0"/>
                <a:cs typeface="Arial" panose="020B0604020202020204" pitchFamily="34" charset="0"/>
              </a:rPr>
              <a:t>Read a book about families from your class library such as </a:t>
            </a:r>
            <a:r>
              <a:rPr lang="en-GB" sz="1600" b="1" i="0" dirty="0">
                <a:solidFill>
                  <a:schemeClr val="bg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‘All About Families’ </a:t>
            </a:r>
            <a:r>
              <a:rPr lang="en-GB" sz="1600" b="0" i="0" dirty="0">
                <a:solidFill>
                  <a:schemeClr val="bg1"/>
                </a:solidFill>
                <a:effectLst/>
                <a:latin typeface="Arial" panose="020B0604020202020204" pitchFamily="34" charset="0"/>
                <a:cs typeface="Arial" panose="020B0604020202020204" pitchFamily="34" charset="0"/>
              </a:rPr>
              <a:t>or watch </a:t>
            </a:r>
            <a:r>
              <a:rPr lang="en-GB" sz="1600" b="1" i="0" dirty="0">
                <a:solidFill>
                  <a:schemeClr val="bg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this video</a:t>
            </a:r>
            <a:r>
              <a:rPr lang="en-GB" sz="1600" b="0" i="0" dirty="0">
                <a:solidFill>
                  <a:schemeClr val="bg1"/>
                </a:solidFill>
                <a:effectLst/>
                <a:latin typeface="Arial" panose="020B0604020202020204" pitchFamily="34" charset="0"/>
                <a:cs typeface="Arial" panose="020B0604020202020204" pitchFamily="34" charset="0"/>
              </a:rPr>
              <a:t> of ‘The Family Book’ and use this as a starter for a conversation about the role of parents and carers in family life. </a:t>
            </a:r>
            <a:endParaRPr lang="en-GB" sz="1600" b="1" i="0" dirty="0">
              <a:solidFill>
                <a:schemeClr val="bg1"/>
              </a:solidFill>
              <a:effectLst/>
              <a:latin typeface="Arial" panose="020B0604020202020204" pitchFamily="34" charset="0"/>
              <a:cs typeface="Arial" panose="020B0604020202020204" pitchFamily="34" charset="0"/>
            </a:endParaRPr>
          </a:p>
        </p:txBody>
      </p:sp>
      <p:pic>
        <p:nvPicPr>
          <p:cNvPr id="7" name="Online Media 12" title="THE FAMILY BOOK | CHILDREN'S BOOK READ ALOUD | STORYTIME READ ALOUD BOOKS">
            <a:hlinkClick r:id="" action="ppaction://media"/>
            <a:extLst>
              <a:ext uri="{FF2B5EF4-FFF2-40B4-BE49-F238E27FC236}">
                <a16:creationId xmlns:a16="http://schemas.microsoft.com/office/drawing/2014/main" id="{589C5357-EDC0-5C30-8D18-B894E37E78E7}"/>
              </a:ext>
            </a:extLst>
          </p:cNvPr>
          <p:cNvPicPr>
            <a:picLocks noRot="1" noChangeAspect="1"/>
          </p:cNvPicPr>
          <p:nvPr>
            <a:videoFile r:link="rId1"/>
          </p:nvPr>
        </p:nvPicPr>
        <p:blipFill>
          <a:blip r:embed="rId5"/>
          <a:stretch>
            <a:fillRect/>
          </a:stretch>
        </p:blipFill>
        <p:spPr>
          <a:xfrm>
            <a:off x="1393189" y="3743272"/>
            <a:ext cx="4015286" cy="2268638"/>
          </a:xfrm>
          <a:prstGeom prst="rect">
            <a:avLst/>
          </a:prstGeom>
        </p:spPr>
      </p:pic>
      <p:sp>
        <p:nvSpPr>
          <p:cNvPr id="8" name="Text Placeholder 2">
            <a:extLst>
              <a:ext uri="{FF2B5EF4-FFF2-40B4-BE49-F238E27FC236}">
                <a16:creationId xmlns:a16="http://schemas.microsoft.com/office/drawing/2014/main" id="{1B916B2D-172C-54A4-141D-E3FC90762D85}"/>
              </a:ext>
            </a:extLst>
          </p:cNvPr>
          <p:cNvSpPr txBox="1">
            <a:spLocks/>
          </p:cNvSpPr>
          <p:nvPr/>
        </p:nvSpPr>
        <p:spPr>
          <a:xfrm>
            <a:off x="838200" y="956037"/>
            <a:ext cx="6824580" cy="524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pic>
        <p:nvPicPr>
          <p:cNvPr id="9" name="Picture 8" descr="Graphical user interface, text&#10;&#10;Description automatically generated">
            <a:extLst>
              <a:ext uri="{FF2B5EF4-FFF2-40B4-BE49-F238E27FC236}">
                <a16:creationId xmlns:a16="http://schemas.microsoft.com/office/drawing/2014/main" id="{32ECD0CC-B482-F25B-6EB0-5696E9CF805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Tree>
    <p:extLst>
      <p:ext uri="{BB962C8B-B14F-4D97-AF65-F5344CB8AC3E}">
        <p14:creationId xmlns:p14="http://schemas.microsoft.com/office/powerpoint/2010/main" val="209529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FE6CB-9549-435F-808B-9DF9FF0075B2}"/>
              </a:ext>
            </a:extLst>
          </p:cNvPr>
          <p:cNvSpPr/>
          <p:nvPr/>
        </p:nvSpPr>
        <p:spPr>
          <a:xfrm>
            <a:off x="0" y="2220686"/>
            <a:ext cx="5962650" cy="212271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00000"/>
                </a:solidFill>
                <a:effectLst/>
                <a:latin typeface="Arial" panose="020B0604020202020204" pitchFamily="34" charset="0"/>
                <a:cs typeface="Arial" panose="020B0604020202020204" pitchFamily="34" charset="0"/>
              </a:rPr>
              <a:t>It is important that parents and carers know and understand your rights, but also their role in helping you access your rights appropriately. Create an information leaflet for parents and carers to share your knowledge of rights and to help them understand what they should be doing to respect and protect your rights. </a:t>
            </a:r>
            <a:endParaRPr lang="en-GB" b="1" dirty="0">
              <a:solidFill>
                <a:srgbClr val="00AEEF"/>
              </a:solidFill>
              <a:latin typeface="Arial" panose="020B0604020202020204" pitchFamily="34" charset="0"/>
              <a:cs typeface="Arial" panose="020B0604020202020204" pitchFamily="34" charset="0"/>
            </a:endParaRPr>
          </a:p>
          <a:p>
            <a:pPr algn="ctr"/>
            <a:endParaRPr lang="en-GB" sz="14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A0C9D92-CA60-4F9B-AD40-3BB42220F3B5}"/>
              </a:ext>
            </a:extLst>
          </p:cNvPr>
          <p:cNvSpPr/>
          <p:nvPr/>
        </p:nvSpPr>
        <p:spPr>
          <a:xfrm>
            <a:off x="0" y="4343400"/>
            <a:ext cx="5962650" cy="2514599"/>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bg1"/>
                </a:solidFill>
                <a:effectLst/>
                <a:latin typeface="Arial" panose="020B0604020202020204" pitchFamily="34" charset="0"/>
                <a:cs typeface="Arial" panose="020B0604020202020204" pitchFamily="34" charset="0"/>
              </a:rPr>
              <a:t>If you felt that your parents or carers were not protecting and upholding your rights – do you know what you should do and who you can contact to get help? With your class, discuss all the different things you can do and people you can contact for help. Create a display or a short presentation (or video) to share at an assembly to make sure everyone in your school knows who the trusted adults are in and out of school.  </a:t>
            </a:r>
            <a:endParaRPr lang="en-GB"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6676B77-5CF1-4370-825E-3DB615F94933}"/>
              </a:ext>
            </a:extLst>
          </p:cNvPr>
          <p:cNvSpPr txBox="1"/>
          <p:nvPr/>
        </p:nvSpPr>
        <p:spPr>
          <a:xfrm>
            <a:off x="115748" y="246506"/>
            <a:ext cx="8565408" cy="646331"/>
          </a:xfrm>
          <a:prstGeom prst="rect">
            <a:avLst/>
          </a:prstGeom>
          <a:noFill/>
        </p:spPr>
        <p:txBody>
          <a:bodyPr wrap="square" rtlCol="0">
            <a:spAutoFit/>
          </a:bodyPr>
          <a:lstStyle/>
          <a:p>
            <a:pPr algn="l"/>
            <a:r>
              <a:rPr lang="en-IE" sz="3600" dirty="0">
                <a:latin typeface="Arial" panose="020B0604020202020204" pitchFamily="34" charset="0"/>
                <a:cs typeface="Arial" panose="020B0604020202020204" pitchFamily="34" charset="0"/>
              </a:rPr>
              <a:t>ACTIVITIES FOR THE CLASSROOM</a:t>
            </a:r>
          </a:p>
        </p:txBody>
      </p:sp>
      <p:pic>
        <p:nvPicPr>
          <p:cNvPr id="14" name="Picture 13" descr="Graphical user interface, text&#10;&#10;Description automatically generated">
            <a:extLst>
              <a:ext uri="{FF2B5EF4-FFF2-40B4-BE49-F238E27FC236}">
                <a16:creationId xmlns:a16="http://schemas.microsoft.com/office/drawing/2014/main" id="{4ADD929D-CE7E-4FF5-8BCF-151519AA21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3" name="Text Placeholder 2">
            <a:extLst>
              <a:ext uri="{FF2B5EF4-FFF2-40B4-BE49-F238E27FC236}">
                <a16:creationId xmlns:a16="http://schemas.microsoft.com/office/drawing/2014/main" id="{4919CEE9-7174-33AE-6D9F-A7958A6C72E6}"/>
              </a:ext>
            </a:extLst>
          </p:cNvPr>
          <p:cNvSpPr txBox="1">
            <a:spLocks/>
          </p:cNvSpPr>
          <p:nvPr/>
        </p:nvSpPr>
        <p:spPr>
          <a:xfrm>
            <a:off x="196706" y="938690"/>
            <a:ext cx="6824580" cy="524708"/>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pic>
        <p:nvPicPr>
          <p:cNvPr id="5" name="Picture 4" descr="A person and two children reading a book&#10;&#10;Description automatically generated with medium confidence">
            <a:extLst>
              <a:ext uri="{FF2B5EF4-FFF2-40B4-BE49-F238E27FC236}">
                <a16:creationId xmlns:a16="http://schemas.microsoft.com/office/drawing/2014/main" id="{3AC3B784-00B0-6E0A-3C5C-B18AA0EB31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2650" y="2705359"/>
            <a:ext cx="6229350" cy="4152642"/>
          </a:xfrm>
          <a:prstGeom prst="rect">
            <a:avLst/>
          </a:prstGeom>
        </p:spPr>
      </p:pic>
      <p:sp>
        <p:nvSpPr>
          <p:cNvPr id="6" name="TextBox 5">
            <a:extLst>
              <a:ext uri="{FF2B5EF4-FFF2-40B4-BE49-F238E27FC236}">
                <a16:creationId xmlns:a16="http://schemas.microsoft.com/office/drawing/2014/main" id="{1B35D56C-38CD-D135-1A9A-FEA7E4365910}"/>
              </a:ext>
            </a:extLst>
          </p:cNvPr>
          <p:cNvSpPr txBox="1"/>
          <p:nvPr/>
        </p:nvSpPr>
        <p:spPr>
          <a:xfrm>
            <a:off x="11124112" y="6550923"/>
            <a:ext cx="1236664" cy="230832"/>
          </a:xfrm>
          <a:prstGeom prst="rect">
            <a:avLst/>
          </a:prstGeom>
          <a:noFill/>
        </p:spPr>
        <p:txBody>
          <a:bodyPr wrap="square" rtlCol="0">
            <a:spAutoFit/>
          </a:bodyPr>
          <a:lstStyle/>
          <a:p>
            <a:r>
              <a:rPr lang="en-IE" sz="900" dirty="0">
                <a:solidFill>
                  <a:schemeClr val="bg1"/>
                </a:solidFill>
              </a:rPr>
              <a:t>UNICEF/UN0705549</a:t>
            </a:r>
          </a:p>
        </p:txBody>
      </p:sp>
    </p:spTree>
    <p:extLst>
      <p:ext uri="{BB962C8B-B14F-4D97-AF65-F5344CB8AC3E}">
        <p14:creationId xmlns:p14="http://schemas.microsoft.com/office/powerpoint/2010/main" val="2414433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A0C9D92-CA60-4F9B-AD40-3BB42220F3B5}"/>
              </a:ext>
            </a:extLst>
          </p:cNvPr>
          <p:cNvSpPr/>
          <p:nvPr/>
        </p:nvSpPr>
        <p:spPr>
          <a:xfrm>
            <a:off x="5440218" y="3231189"/>
            <a:ext cx="6751782" cy="3626811"/>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dirty="0">
                <a:solidFill>
                  <a:schemeClr val="bg1"/>
                </a:solidFill>
                <a:effectLst/>
                <a:latin typeface="Arial" panose="020B0604020202020204" pitchFamily="34" charset="0"/>
                <a:cs typeface="Arial" panose="020B0604020202020204" pitchFamily="34" charset="0"/>
              </a:rPr>
              <a:t>Parents and carers have a right to support from the government to help them bring up their children. Governments often provide this help through local councils or through charities. </a:t>
            </a:r>
            <a:r>
              <a:rPr lang="en-GB" sz="1600" b="0" i="0" dirty="0" err="1">
                <a:solidFill>
                  <a:schemeClr val="bg1"/>
                </a:solidFill>
                <a:effectLst/>
                <a:latin typeface="Arial" panose="020B0604020202020204" pitchFamily="34" charset="0"/>
                <a:cs typeface="Arial" panose="020B0604020202020204" pitchFamily="34" charset="0"/>
                <a:hlinkClick r:id="rId3"/>
              </a:rPr>
              <a:t>Barnardos</a:t>
            </a:r>
            <a:r>
              <a:rPr lang="en-GB" sz="1600" b="0" i="0" dirty="0">
                <a:solidFill>
                  <a:schemeClr val="bg1"/>
                </a:solidFill>
                <a:effectLst/>
                <a:latin typeface="Arial" panose="020B0604020202020204" pitchFamily="34" charset="0"/>
                <a:cs typeface="Arial" panose="020B0604020202020204" pitchFamily="34" charset="0"/>
              </a:rPr>
              <a:t> </a:t>
            </a:r>
            <a:r>
              <a:rPr lang="en-GB" sz="1600" dirty="0">
                <a:solidFill>
                  <a:schemeClr val="bg1"/>
                </a:solidFill>
                <a:latin typeface="Arial" panose="020B0604020202020204" pitchFamily="34" charset="0"/>
                <a:cs typeface="Arial" panose="020B0604020202020204" pitchFamily="34" charset="0"/>
              </a:rPr>
              <a:t>i</a:t>
            </a:r>
            <a:r>
              <a:rPr lang="en-GB" sz="1600" i="0" dirty="0">
                <a:solidFill>
                  <a:schemeClr val="bg1"/>
                </a:solidFill>
                <a:effectLst/>
                <a:latin typeface="Arial" panose="020B0604020202020204" pitchFamily="34" charset="0"/>
                <a:cs typeface="Arial" panose="020B0604020202020204" pitchFamily="34" charset="0"/>
              </a:rPr>
              <a:t>s </a:t>
            </a:r>
            <a:r>
              <a:rPr lang="en-GB" sz="1600" b="0" i="0" dirty="0">
                <a:solidFill>
                  <a:schemeClr val="bg1"/>
                </a:solidFill>
                <a:effectLst/>
                <a:latin typeface="Arial" panose="020B0604020202020204" pitchFamily="34" charset="0"/>
                <a:cs typeface="Arial" panose="020B0604020202020204" pitchFamily="34" charset="0"/>
              </a:rPr>
              <a:t>one example of a charity that supports families. </a:t>
            </a:r>
          </a:p>
          <a:p>
            <a:pPr algn="ctr"/>
            <a:endParaRPr lang="en-GB" sz="1600" b="0" i="0" dirty="0">
              <a:solidFill>
                <a:schemeClr val="bg1"/>
              </a:solidFill>
              <a:effectLst/>
              <a:latin typeface="Arial" panose="020B0604020202020204" pitchFamily="34" charset="0"/>
              <a:cs typeface="Arial" panose="020B0604020202020204" pitchFamily="34" charset="0"/>
            </a:endParaRPr>
          </a:p>
          <a:p>
            <a:pPr algn="ctr"/>
            <a:r>
              <a:rPr lang="en-GB" sz="1600" b="0" i="0" dirty="0">
                <a:solidFill>
                  <a:schemeClr val="bg1"/>
                </a:solidFill>
                <a:effectLst/>
                <a:latin typeface="Arial" panose="020B0604020202020204" pitchFamily="34" charset="0"/>
                <a:cs typeface="Arial" panose="020B0604020202020204" pitchFamily="34" charset="0"/>
              </a:rPr>
              <a:t>Do some research about this or another charity or organisation that supports families in your area (a teacher or other staff members may have useful information on this!) Create a short presentation on your findings to make sure all parents and carers in your school community know where they can access support.  </a:t>
            </a:r>
            <a:endParaRPr lang="en-GB" sz="1600" b="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6676B77-5CF1-4370-825E-3DB615F94933}"/>
              </a:ext>
            </a:extLst>
          </p:cNvPr>
          <p:cNvSpPr txBox="1"/>
          <p:nvPr/>
        </p:nvSpPr>
        <p:spPr>
          <a:xfrm>
            <a:off x="115748" y="246506"/>
            <a:ext cx="8565408" cy="646331"/>
          </a:xfrm>
          <a:prstGeom prst="rect">
            <a:avLst/>
          </a:prstGeom>
          <a:noFill/>
        </p:spPr>
        <p:txBody>
          <a:bodyPr wrap="square" rtlCol="0">
            <a:spAutoFit/>
          </a:bodyPr>
          <a:lstStyle/>
          <a:p>
            <a:pPr algn="l"/>
            <a:r>
              <a:rPr lang="en-IE" sz="3600" dirty="0">
                <a:latin typeface="Arial" panose="020B0604020202020204" pitchFamily="34" charset="0"/>
                <a:cs typeface="Arial" panose="020B0604020202020204" pitchFamily="34" charset="0"/>
              </a:rPr>
              <a:t>ACTIVITIES FOR THE CLASSROOM</a:t>
            </a:r>
          </a:p>
        </p:txBody>
      </p:sp>
      <p:pic>
        <p:nvPicPr>
          <p:cNvPr id="14" name="Picture 13" descr="Graphical user interface, text&#10;&#10;Description automatically generated">
            <a:extLst>
              <a:ext uri="{FF2B5EF4-FFF2-40B4-BE49-F238E27FC236}">
                <a16:creationId xmlns:a16="http://schemas.microsoft.com/office/drawing/2014/main" id="{4ADD929D-CE7E-4FF5-8BCF-151519AA21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3" name="Text Placeholder 2">
            <a:extLst>
              <a:ext uri="{FF2B5EF4-FFF2-40B4-BE49-F238E27FC236}">
                <a16:creationId xmlns:a16="http://schemas.microsoft.com/office/drawing/2014/main" id="{4919CEE9-7174-33AE-6D9F-A7958A6C72E6}"/>
              </a:ext>
            </a:extLst>
          </p:cNvPr>
          <p:cNvSpPr txBox="1">
            <a:spLocks/>
          </p:cNvSpPr>
          <p:nvPr/>
        </p:nvSpPr>
        <p:spPr>
          <a:xfrm>
            <a:off x="196706" y="938690"/>
            <a:ext cx="6824580" cy="524708"/>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TextBox 3">
            <a:extLst>
              <a:ext uri="{FF2B5EF4-FFF2-40B4-BE49-F238E27FC236}">
                <a16:creationId xmlns:a16="http://schemas.microsoft.com/office/drawing/2014/main" id="{722F4BC6-5DD4-F499-D4DE-62B1EAFDC7A8}"/>
              </a:ext>
            </a:extLst>
          </p:cNvPr>
          <p:cNvSpPr txBox="1"/>
          <p:nvPr/>
        </p:nvSpPr>
        <p:spPr>
          <a:xfrm>
            <a:off x="0" y="1876972"/>
            <a:ext cx="5440218" cy="1354217"/>
          </a:xfrm>
          <a:prstGeom prst="rect">
            <a:avLst/>
          </a:prstGeom>
          <a:solidFill>
            <a:srgbClr val="FFFF00"/>
          </a:solidFill>
        </p:spPr>
        <p:txBody>
          <a:bodyPr wrap="square" rtlCol="0">
            <a:spAutoFit/>
          </a:bodyPr>
          <a:lstStyle/>
          <a:p>
            <a:pPr algn="ctr"/>
            <a:r>
              <a:rPr lang="en-GB" sz="1600" i="0" dirty="0">
                <a:effectLst/>
                <a:latin typeface="Arial" panose="020B0604020202020204" pitchFamily="34" charset="0"/>
                <a:cs typeface="Arial" panose="020B0604020202020204" pitchFamily="34" charset="0"/>
              </a:rPr>
              <a:t>The Scottish charity, Children’s Parliament, created a </a:t>
            </a:r>
            <a:r>
              <a:rPr lang="en-GB" sz="1600" b="1" i="0" dirty="0">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leaflet</a:t>
            </a:r>
            <a:r>
              <a:rPr lang="en-GB" sz="1600" i="0" dirty="0">
                <a:effectLst/>
                <a:latin typeface="Arial" panose="020B0604020202020204" pitchFamily="34" charset="0"/>
                <a:cs typeface="Arial" panose="020B0604020202020204" pitchFamily="34" charset="0"/>
              </a:rPr>
              <a:t> to show what rights-based homes, communities and schools might look like. What do you think? Does this reflect your home, community and school? Is there anything else you would add? Discuss in small groups. </a:t>
            </a:r>
            <a:r>
              <a:rPr lang="en-GB" i="0" dirty="0">
                <a:effectLst/>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p:txBody>
      </p:sp>
      <p:pic>
        <p:nvPicPr>
          <p:cNvPr id="6" name="Picture 5" descr="A person and child looking at a book&#10;&#10;Description automatically generated with medium confidence">
            <a:extLst>
              <a:ext uri="{FF2B5EF4-FFF2-40B4-BE49-F238E27FC236}">
                <a16:creationId xmlns:a16="http://schemas.microsoft.com/office/drawing/2014/main" id="{C01CB3C8-1543-4A9D-7674-4489CBC3C5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231189"/>
            <a:ext cx="5440218" cy="3626812"/>
          </a:xfrm>
          <a:prstGeom prst="rect">
            <a:avLst/>
          </a:prstGeom>
        </p:spPr>
      </p:pic>
      <p:sp>
        <p:nvSpPr>
          <p:cNvPr id="7" name="TextBox 6">
            <a:extLst>
              <a:ext uri="{FF2B5EF4-FFF2-40B4-BE49-F238E27FC236}">
                <a16:creationId xmlns:a16="http://schemas.microsoft.com/office/drawing/2014/main" id="{04F3BD56-F8FE-A7D1-1618-B82052321C2D}"/>
              </a:ext>
            </a:extLst>
          </p:cNvPr>
          <p:cNvSpPr txBox="1"/>
          <p:nvPr/>
        </p:nvSpPr>
        <p:spPr>
          <a:xfrm>
            <a:off x="4398452" y="6627169"/>
            <a:ext cx="1477818" cy="230832"/>
          </a:xfrm>
          <a:prstGeom prst="rect">
            <a:avLst/>
          </a:prstGeom>
          <a:noFill/>
        </p:spPr>
        <p:txBody>
          <a:bodyPr wrap="square" rtlCol="0">
            <a:spAutoFit/>
          </a:bodyPr>
          <a:lstStyle/>
          <a:p>
            <a:r>
              <a:rPr lang="en-IE" sz="900" dirty="0">
                <a:solidFill>
                  <a:schemeClr val="bg1"/>
                </a:solidFill>
              </a:rPr>
              <a:t>UNICEF/UN0654851</a:t>
            </a:r>
          </a:p>
        </p:txBody>
      </p:sp>
    </p:spTree>
    <p:extLst>
      <p:ext uri="{BB962C8B-B14F-4D97-AF65-F5344CB8AC3E}">
        <p14:creationId xmlns:p14="http://schemas.microsoft.com/office/powerpoint/2010/main" val="3362487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2328</TotalTime>
  <Words>1661</Words>
  <Application>Microsoft Office PowerPoint</Application>
  <PresentationFormat>Widescreen</PresentationFormat>
  <Paragraphs>138</Paragraphs>
  <Slides>12</Slides>
  <Notes>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Arial Black</vt:lpstr>
      <vt:lpstr>Calibri</vt:lpstr>
      <vt:lpstr>Calibri Light</vt:lpstr>
      <vt:lpstr>Symbol</vt:lpstr>
      <vt:lpstr>Univers Next Pro Condensed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ACTIVITIES FOR THE CLASSROOM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Aibhlin O'Leary</dc:creator>
  <cp:lastModifiedBy>Aibhlin O'Leary</cp:lastModifiedBy>
  <cp:revision>5</cp:revision>
  <dcterms:created xsi:type="dcterms:W3CDTF">2023-04-18T14:57:46Z</dcterms:created>
  <dcterms:modified xsi:type="dcterms:W3CDTF">2023-05-30T12:09:52Z</dcterms:modified>
</cp:coreProperties>
</file>