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98" r:id="rId2"/>
    <p:sldId id="297" r:id="rId3"/>
    <p:sldId id="312" r:id="rId4"/>
    <p:sldId id="300" r:id="rId5"/>
    <p:sldId id="301" r:id="rId6"/>
    <p:sldId id="302" r:id="rId7"/>
    <p:sldId id="285" r:id="rId8"/>
    <p:sldId id="309" r:id="rId9"/>
    <p:sldId id="311" r:id="rId10"/>
    <p:sldId id="310" r:id="rId11"/>
    <p:sldId id="305" r:id="rId12"/>
    <p:sldId id="306" r:id="rId13"/>
    <p:sldId id="30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2D942-AFB0-4568-9EE8-D2E24CA9DCD9}" type="datetimeFigureOut">
              <a:rPr lang="en-IE" smtClean="0"/>
              <a:t>14/06/2023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2A3B0-F826-4647-AF57-7C1F4F47B060}" type="slidenum">
              <a:rPr lang="en-IE" smtClean="0"/>
              <a:t>‹#›</a:t>
            </a:fld>
            <a:endParaRPr lang="en-IE"/>
          </a:p>
        </p:txBody>
      </p:sp>
    </p:spTree>
    <p:extLst>
      <p:ext uri="{BB962C8B-B14F-4D97-AF65-F5344CB8AC3E}">
        <p14:creationId xmlns:p14="http://schemas.microsoft.com/office/powerpoint/2010/main" val="11252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Three friends in a child friendly space at a temporary accommodation shelter in </a:t>
            </a:r>
            <a:r>
              <a:rPr lang="en-IE" dirty="0" err="1"/>
              <a:t>Hatay</a:t>
            </a:r>
            <a:r>
              <a:rPr lang="en-IE" dirty="0"/>
              <a:t>, after two devastating earthquakes hit south-east Türkiye on 6 February 2023.</a:t>
            </a:r>
          </a:p>
          <a:p>
            <a:endParaRPr lang="en-IE" dirty="0"/>
          </a:p>
          <a:p>
            <a:r>
              <a:rPr lang="en-IE" dirty="0"/>
              <a:t>Thousands of children and families lost their homes and are now living in temporary shelters after 7.7 and 7.5 magnitude earthquakes and dozens of aftershocks hit 11 provinces in south-east Türkiye and Syria on 6 February 2023.The earthquakes affected 13.5 million Turkish citizens and 1.7 million registered refugees, including 5.4 million children – 811,000 of whom are refugees.</a:t>
            </a:r>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692002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632A3B0-F826-4647-AF57-7C1F4F47B060}" type="slidenum">
              <a:rPr lang="en-IE" smtClean="0"/>
              <a:t>13</a:t>
            </a:fld>
            <a:endParaRPr lang="en-IE"/>
          </a:p>
        </p:txBody>
      </p:sp>
    </p:spTree>
    <p:extLst>
      <p:ext uri="{BB962C8B-B14F-4D97-AF65-F5344CB8AC3E}">
        <p14:creationId xmlns:p14="http://schemas.microsoft.com/office/powerpoint/2010/main" val="2588758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Delicia, eight years old, is a refugee from Angola, and one of the beneficiaries of a project implemented by UNICEF in partnership with the Moldovan Football Federation regarding integrating children into the community. Her passion is football, and she is very inspired by the activity of football players from Moldova and not only. On World Children's Day, Delicia appeals to everyone to respect children's right to equality.</a:t>
            </a:r>
          </a:p>
        </p:txBody>
      </p:sp>
      <p:sp>
        <p:nvSpPr>
          <p:cNvPr id="4" name="Slide Number Placeholder 3"/>
          <p:cNvSpPr>
            <a:spLocks noGrp="1"/>
          </p:cNvSpPr>
          <p:nvPr>
            <p:ph type="sldNum" sz="quarter" idx="5"/>
          </p:nvPr>
        </p:nvSpPr>
        <p:spPr/>
        <p:txBody>
          <a:bodyPr/>
          <a:lstStyle/>
          <a:p>
            <a:fld id="{2632A3B0-F826-4647-AF57-7C1F4F47B060}" type="slidenum">
              <a:rPr lang="en-IE" smtClean="0"/>
              <a:t>3</a:t>
            </a:fld>
            <a:endParaRPr lang="en-IE"/>
          </a:p>
        </p:txBody>
      </p:sp>
    </p:spTree>
    <p:extLst>
      <p:ext uri="{BB962C8B-B14F-4D97-AF65-F5344CB8AC3E}">
        <p14:creationId xmlns:p14="http://schemas.microsoft.com/office/powerpoint/2010/main" val="1507381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67007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Juba, South Sudan, A few days after the family reunification the family is getting used to each others presence again. After being apart for years now Deng (14, blue blocked shirt), Mami (16, brown/blue dress),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Achuei</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(25, blue and black dress) and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Alew</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(19, pink shirt) are playing games together and they go for a walk in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Lologo</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2, the area in Juba where they live. Since December 2013, UNICEF and partners have reunited over 5,600 children across South Sudan.</a:t>
            </a:r>
          </a:p>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5</a:t>
            </a:fld>
            <a:endParaRPr lang="en-GB"/>
          </a:p>
        </p:txBody>
      </p:sp>
    </p:spTree>
    <p:extLst>
      <p:ext uri="{BB962C8B-B14F-4D97-AF65-F5344CB8AC3E}">
        <p14:creationId xmlns:p14="http://schemas.microsoft.com/office/powerpoint/2010/main" val="2483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 16th June 2022, Mohammed walks through Herat with his 13 year old son, Ashraf*, following their reunification at the UNICEF and EU-supported </a:t>
            </a:r>
            <a:r>
              <a:rPr lang="en-IE" dirty="0" err="1"/>
              <a:t>Gazargah</a:t>
            </a:r>
            <a:r>
              <a:rPr lang="en-IE" dirty="0"/>
              <a:t> Transit Centre in Herat, Afghanistan. </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Rohingya refugee boy raises his hand at a UNICEF learning centre. Over 866,000 Rohingya refugees are living in Cox’s Bazar, 54.2 % of whom are children.  UNICEF is implementing the Myanmar formal education curriculum in the camps. Education offers Rohingya children stability and structure to help them cope with trauma and gives them a sense of hope. It also protects them from child marriage, child labour, sexual exploitation and other social ills.</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223419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Family reunification. Nelda (</a:t>
            </a:r>
            <a:r>
              <a:rPr lang="en-IE" dirty="0" err="1"/>
              <a:t>haitian</a:t>
            </a:r>
            <a:r>
              <a:rPr lang="en-IE" dirty="0"/>
              <a:t>) reunites with her daughter, </a:t>
            </a:r>
            <a:r>
              <a:rPr lang="en-IE" dirty="0" err="1"/>
              <a:t>Neldaisha</a:t>
            </a:r>
            <a:r>
              <a:rPr lang="en-IE" dirty="0"/>
              <a:t>, after being separated for several days. Nelda and her husband got sick in the fifth day and handled their oldest daughter to a friend , who crossed her </a:t>
            </a:r>
            <a:r>
              <a:rPr lang="en-IE" dirty="0" err="1"/>
              <a:t>safley</a:t>
            </a:r>
            <a:r>
              <a:rPr lang="en-IE" dirty="0"/>
              <a:t> and handled her to the </a:t>
            </a:r>
            <a:r>
              <a:rPr lang="en-IE" dirty="0" err="1"/>
              <a:t>panamanian</a:t>
            </a:r>
            <a:r>
              <a:rPr lang="en-IE" dirty="0"/>
              <a:t> authorities. UNICEF, together with its implementing partner ALDEAS SOS are providing a safe place, "La Casita" where unaccompanied children are being taken care of until their families arrive.</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4171542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12</a:t>
            </a:fld>
            <a:endParaRPr lang="en-GB"/>
          </a:p>
        </p:txBody>
      </p:sp>
    </p:spTree>
    <p:extLst>
      <p:ext uri="{BB962C8B-B14F-4D97-AF65-F5344CB8AC3E}">
        <p14:creationId xmlns:p14="http://schemas.microsoft.com/office/powerpoint/2010/main" val="2999596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C291-21CC-3BFC-4D84-9FA5E611AD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B176B9D-D4BB-0EBF-06F9-99D0056E3B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1D7C29C-0200-C25C-056F-4EFE5F8F11F6}"/>
              </a:ext>
            </a:extLst>
          </p:cNvPr>
          <p:cNvSpPr>
            <a:spLocks noGrp="1"/>
          </p:cNvSpPr>
          <p:nvPr>
            <p:ph type="dt" sz="half" idx="10"/>
          </p:nvPr>
        </p:nvSpPr>
        <p:spPr/>
        <p:txBody>
          <a:bodyPr/>
          <a:lstStyle/>
          <a:p>
            <a:fld id="{DE9F273E-74CC-40D0-BA7F-0D54B893E467}" type="datetimeFigureOut">
              <a:rPr lang="en-IE" smtClean="0"/>
              <a:t>14/06/2023</a:t>
            </a:fld>
            <a:endParaRPr lang="en-IE"/>
          </a:p>
        </p:txBody>
      </p:sp>
      <p:sp>
        <p:nvSpPr>
          <p:cNvPr id="5" name="Footer Placeholder 4">
            <a:extLst>
              <a:ext uri="{FF2B5EF4-FFF2-40B4-BE49-F238E27FC236}">
                <a16:creationId xmlns:a16="http://schemas.microsoft.com/office/drawing/2014/main" id="{EBE8A561-ADC2-E72B-4810-B9812B8BB94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1C0F453-18FD-FF3D-1DFD-97C6E4953904}"/>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884458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EC39-243B-8BF6-5758-7F5841880F35}"/>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14B3222-889B-D9A5-06FA-9F4AA55D0D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6BB3208-E8CC-5586-CF2B-D6B2943D119A}"/>
              </a:ext>
            </a:extLst>
          </p:cNvPr>
          <p:cNvSpPr>
            <a:spLocks noGrp="1"/>
          </p:cNvSpPr>
          <p:nvPr>
            <p:ph type="dt" sz="half" idx="10"/>
          </p:nvPr>
        </p:nvSpPr>
        <p:spPr/>
        <p:txBody>
          <a:bodyPr/>
          <a:lstStyle/>
          <a:p>
            <a:fld id="{DE9F273E-74CC-40D0-BA7F-0D54B893E467}" type="datetimeFigureOut">
              <a:rPr lang="en-IE" smtClean="0"/>
              <a:t>14/06/2023</a:t>
            </a:fld>
            <a:endParaRPr lang="en-IE"/>
          </a:p>
        </p:txBody>
      </p:sp>
      <p:sp>
        <p:nvSpPr>
          <p:cNvPr id="5" name="Footer Placeholder 4">
            <a:extLst>
              <a:ext uri="{FF2B5EF4-FFF2-40B4-BE49-F238E27FC236}">
                <a16:creationId xmlns:a16="http://schemas.microsoft.com/office/drawing/2014/main" id="{57674EE5-1A6B-E16F-E258-AF71F7B7195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CF02917-CC9D-377B-B056-1B006212D7E9}"/>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1432118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E89CFD-CC78-B200-9C44-A19D9632D8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88975D6-8DC3-2D90-6C00-23658A5E37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DE82E5B-0174-AA25-4E03-DC2D8E7E5D4E}"/>
              </a:ext>
            </a:extLst>
          </p:cNvPr>
          <p:cNvSpPr>
            <a:spLocks noGrp="1"/>
          </p:cNvSpPr>
          <p:nvPr>
            <p:ph type="dt" sz="half" idx="10"/>
          </p:nvPr>
        </p:nvSpPr>
        <p:spPr/>
        <p:txBody>
          <a:bodyPr/>
          <a:lstStyle/>
          <a:p>
            <a:fld id="{DE9F273E-74CC-40D0-BA7F-0D54B893E467}" type="datetimeFigureOut">
              <a:rPr lang="en-IE" smtClean="0"/>
              <a:t>14/06/2023</a:t>
            </a:fld>
            <a:endParaRPr lang="en-IE"/>
          </a:p>
        </p:txBody>
      </p:sp>
      <p:sp>
        <p:nvSpPr>
          <p:cNvPr id="5" name="Footer Placeholder 4">
            <a:extLst>
              <a:ext uri="{FF2B5EF4-FFF2-40B4-BE49-F238E27FC236}">
                <a16:creationId xmlns:a16="http://schemas.microsoft.com/office/drawing/2014/main" id="{A65A0ADB-1ED8-67C5-A540-791267DF322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19EB0ED-EEA0-75BB-6503-3B829B4147B1}"/>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2469817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468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88016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484D-467A-B280-1E6C-71F280D7D14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9507068-2230-F72F-8C76-A237A7DB35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7E09F4E-B672-1C6B-6CD6-A690A9C6D28C}"/>
              </a:ext>
            </a:extLst>
          </p:cNvPr>
          <p:cNvSpPr>
            <a:spLocks noGrp="1"/>
          </p:cNvSpPr>
          <p:nvPr>
            <p:ph type="dt" sz="half" idx="10"/>
          </p:nvPr>
        </p:nvSpPr>
        <p:spPr/>
        <p:txBody>
          <a:bodyPr/>
          <a:lstStyle/>
          <a:p>
            <a:fld id="{DE9F273E-74CC-40D0-BA7F-0D54B893E467}" type="datetimeFigureOut">
              <a:rPr lang="en-IE" smtClean="0"/>
              <a:t>14/06/2023</a:t>
            </a:fld>
            <a:endParaRPr lang="en-IE"/>
          </a:p>
        </p:txBody>
      </p:sp>
      <p:sp>
        <p:nvSpPr>
          <p:cNvPr id="5" name="Footer Placeholder 4">
            <a:extLst>
              <a:ext uri="{FF2B5EF4-FFF2-40B4-BE49-F238E27FC236}">
                <a16:creationId xmlns:a16="http://schemas.microsoft.com/office/drawing/2014/main" id="{C03D182A-AFDD-D090-3A03-013D144CD95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17F07DF-68B6-2276-7950-104214E3151C}"/>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360773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7EF26-B6F8-0EA1-E94F-E6BD54521D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FDC60C8-6068-7B13-FBD5-1F00CA6B51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B29F7C-8D46-E5CC-9F9B-FAE90F477C72}"/>
              </a:ext>
            </a:extLst>
          </p:cNvPr>
          <p:cNvSpPr>
            <a:spLocks noGrp="1"/>
          </p:cNvSpPr>
          <p:nvPr>
            <p:ph type="dt" sz="half" idx="10"/>
          </p:nvPr>
        </p:nvSpPr>
        <p:spPr/>
        <p:txBody>
          <a:bodyPr/>
          <a:lstStyle/>
          <a:p>
            <a:fld id="{DE9F273E-74CC-40D0-BA7F-0D54B893E467}" type="datetimeFigureOut">
              <a:rPr lang="en-IE" smtClean="0"/>
              <a:t>14/06/2023</a:t>
            </a:fld>
            <a:endParaRPr lang="en-IE"/>
          </a:p>
        </p:txBody>
      </p:sp>
      <p:sp>
        <p:nvSpPr>
          <p:cNvPr id="5" name="Footer Placeholder 4">
            <a:extLst>
              <a:ext uri="{FF2B5EF4-FFF2-40B4-BE49-F238E27FC236}">
                <a16:creationId xmlns:a16="http://schemas.microsoft.com/office/drawing/2014/main" id="{C7173607-2158-7FC4-0CFC-7270B459219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25FC35-D856-4E1B-3B98-D587354B517C}"/>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206292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54508-A55B-E6AC-897C-FD3C49191D80}"/>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74C935B-904B-E99A-29FB-71B1CED4F2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71B0AD43-3558-CADD-BC1A-F58BC53C2D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3E34472F-85FE-71A2-846E-14867A6863B2}"/>
              </a:ext>
            </a:extLst>
          </p:cNvPr>
          <p:cNvSpPr>
            <a:spLocks noGrp="1"/>
          </p:cNvSpPr>
          <p:nvPr>
            <p:ph type="dt" sz="half" idx="10"/>
          </p:nvPr>
        </p:nvSpPr>
        <p:spPr/>
        <p:txBody>
          <a:bodyPr/>
          <a:lstStyle/>
          <a:p>
            <a:fld id="{DE9F273E-74CC-40D0-BA7F-0D54B893E467}" type="datetimeFigureOut">
              <a:rPr lang="en-IE" smtClean="0"/>
              <a:t>14/06/2023</a:t>
            </a:fld>
            <a:endParaRPr lang="en-IE"/>
          </a:p>
        </p:txBody>
      </p:sp>
      <p:sp>
        <p:nvSpPr>
          <p:cNvPr id="6" name="Footer Placeholder 5">
            <a:extLst>
              <a:ext uri="{FF2B5EF4-FFF2-40B4-BE49-F238E27FC236}">
                <a16:creationId xmlns:a16="http://schemas.microsoft.com/office/drawing/2014/main" id="{31D27989-70D4-FC13-854A-D16CC0BD648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4D16777-279E-1667-8062-D314E107F8E4}"/>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1906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96F1-5690-2EEF-75B2-6F85A68B0595}"/>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4962E67-0EB9-6945-1691-1D3DAB0B71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8DC4A-2EA6-FEF1-4998-5D5783C46D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D07974FD-4B42-8C78-A979-2050DFDA0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F7EF82-9652-4FD1-3A6F-38E3C3447A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BB1368FA-7DFC-71CA-110C-8D5DC32FC5EB}"/>
              </a:ext>
            </a:extLst>
          </p:cNvPr>
          <p:cNvSpPr>
            <a:spLocks noGrp="1"/>
          </p:cNvSpPr>
          <p:nvPr>
            <p:ph type="dt" sz="half" idx="10"/>
          </p:nvPr>
        </p:nvSpPr>
        <p:spPr/>
        <p:txBody>
          <a:bodyPr/>
          <a:lstStyle/>
          <a:p>
            <a:fld id="{DE9F273E-74CC-40D0-BA7F-0D54B893E467}" type="datetimeFigureOut">
              <a:rPr lang="en-IE" smtClean="0"/>
              <a:t>14/06/2023</a:t>
            </a:fld>
            <a:endParaRPr lang="en-IE"/>
          </a:p>
        </p:txBody>
      </p:sp>
      <p:sp>
        <p:nvSpPr>
          <p:cNvPr id="8" name="Footer Placeholder 7">
            <a:extLst>
              <a:ext uri="{FF2B5EF4-FFF2-40B4-BE49-F238E27FC236}">
                <a16:creationId xmlns:a16="http://schemas.microsoft.com/office/drawing/2014/main" id="{66E1D483-3444-0874-5BAD-BBB32A2934B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16107754-BD98-C547-B30C-3627AC7347AD}"/>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182507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AF37-4636-CC7C-218B-0262DEA2B558}"/>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6AAE37FF-C249-000A-E39C-8AABB0AEA3AF}"/>
              </a:ext>
            </a:extLst>
          </p:cNvPr>
          <p:cNvSpPr>
            <a:spLocks noGrp="1"/>
          </p:cNvSpPr>
          <p:nvPr>
            <p:ph type="dt" sz="half" idx="10"/>
          </p:nvPr>
        </p:nvSpPr>
        <p:spPr/>
        <p:txBody>
          <a:bodyPr/>
          <a:lstStyle/>
          <a:p>
            <a:fld id="{DE9F273E-74CC-40D0-BA7F-0D54B893E467}" type="datetimeFigureOut">
              <a:rPr lang="en-IE" smtClean="0"/>
              <a:t>14/06/2023</a:t>
            </a:fld>
            <a:endParaRPr lang="en-IE"/>
          </a:p>
        </p:txBody>
      </p:sp>
      <p:sp>
        <p:nvSpPr>
          <p:cNvPr id="4" name="Footer Placeholder 3">
            <a:extLst>
              <a:ext uri="{FF2B5EF4-FFF2-40B4-BE49-F238E27FC236}">
                <a16:creationId xmlns:a16="http://schemas.microsoft.com/office/drawing/2014/main" id="{A929BB00-2B57-EFD9-EFC7-4EF7C260BBD8}"/>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BD093D5-DFDE-BE14-A1F0-4971768F4C5D}"/>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239839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F5D290-00E3-DA50-5F34-AED4E95E0D57}"/>
              </a:ext>
            </a:extLst>
          </p:cNvPr>
          <p:cNvSpPr>
            <a:spLocks noGrp="1"/>
          </p:cNvSpPr>
          <p:nvPr>
            <p:ph type="dt" sz="half" idx="10"/>
          </p:nvPr>
        </p:nvSpPr>
        <p:spPr/>
        <p:txBody>
          <a:bodyPr/>
          <a:lstStyle/>
          <a:p>
            <a:fld id="{DE9F273E-74CC-40D0-BA7F-0D54B893E467}" type="datetimeFigureOut">
              <a:rPr lang="en-IE" smtClean="0"/>
              <a:t>14/06/2023</a:t>
            </a:fld>
            <a:endParaRPr lang="en-IE"/>
          </a:p>
        </p:txBody>
      </p:sp>
      <p:sp>
        <p:nvSpPr>
          <p:cNvPr id="3" name="Footer Placeholder 2">
            <a:extLst>
              <a:ext uri="{FF2B5EF4-FFF2-40B4-BE49-F238E27FC236}">
                <a16:creationId xmlns:a16="http://schemas.microsoft.com/office/drawing/2014/main" id="{3D353A61-4BB9-B429-CAB9-1D511052B1B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0C05411-C982-868A-2248-6750BCA4E785}"/>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3848148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2B806-B6A4-71F8-FCFD-119A5D5633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7A81719-C917-113A-FDF3-0FED05F969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D20A489F-433B-EF30-1632-F3DC5B585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29F19-9FD2-E683-8FE3-7E1C523D7DFD}"/>
              </a:ext>
            </a:extLst>
          </p:cNvPr>
          <p:cNvSpPr>
            <a:spLocks noGrp="1"/>
          </p:cNvSpPr>
          <p:nvPr>
            <p:ph type="dt" sz="half" idx="10"/>
          </p:nvPr>
        </p:nvSpPr>
        <p:spPr/>
        <p:txBody>
          <a:bodyPr/>
          <a:lstStyle/>
          <a:p>
            <a:fld id="{DE9F273E-74CC-40D0-BA7F-0D54B893E467}" type="datetimeFigureOut">
              <a:rPr lang="en-IE" smtClean="0"/>
              <a:t>14/06/2023</a:t>
            </a:fld>
            <a:endParaRPr lang="en-IE"/>
          </a:p>
        </p:txBody>
      </p:sp>
      <p:sp>
        <p:nvSpPr>
          <p:cNvPr id="6" name="Footer Placeholder 5">
            <a:extLst>
              <a:ext uri="{FF2B5EF4-FFF2-40B4-BE49-F238E27FC236}">
                <a16:creationId xmlns:a16="http://schemas.microsoft.com/office/drawing/2014/main" id="{26C1F50E-5F94-9799-31D4-0F5E75328B4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9FE9FC8-5A28-9A8E-204C-A8D26C66B866}"/>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88693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185C-E150-F0EA-22B0-0B8BAFF111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0888132-782F-6389-88AB-B9D4F0F3D5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700A2F8-F640-2007-B183-F4DCB3CD6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D02735-19E3-C7B0-6CD0-5A2BE23E83C0}"/>
              </a:ext>
            </a:extLst>
          </p:cNvPr>
          <p:cNvSpPr>
            <a:spLocks noGrp="1"/>
          </p:cNvSpPr>
          <p:nvPr>
            <p:ph type="dt" sz="half" idx="10"/>
          </p:nvPr>
        </p:nvSpPr>
        <p:spPr/>
        <p:txBody>
          <a:bodyPr/>
          <a:lstStyle/>
          <a:p>
            <a:fld id="{DE9F273E-74CC-40D0-BA7F-0D54B893E467}" type="datetimeFigureOut">
              <a:rPr lang="en-IE" smtClean="0"/>
              <a:t>14/06/2023</a:t>
            </a:fld>
            <a:endParaRPr lang="en-IE"/>
          </a:p>
        </p:txBody>
      </p:sp>
      <p:sp>
        <p:nvSpPr>
          <p:cNvPr id="6" name="Footer Placeholder 5">
            <a:extLst>
              <a:ext uri="{FF2B5EF4-FFF2-40B4-BE49-F238E27FC236}">
                <a16:creationId xmlns:a16="http://schemas.microsoft.com/office/drawing/2014/main" id="{59FA7E00-803A-F187-E8BD-E56A9D453C4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64B7DAF-A5A6-C37B-3AEF-AFD85EF070D6}"/>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200280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243F30-46AA-BDC2-3B6F-0931319D66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704DAED-C663-333E-A540-27324E9E03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31301CE-DA45-EC22-BF49-7482C52CF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F273E-74CC-40D0-BA7F-0D54B893E467}" type="datetimeFigureOut">
              <a:rPr lang="en-IE" smtClean="0"/>
              <a:t>14/06/2023</a:t>
            </a:fld>
            <a:endParaRPr lang="en-IE"/>
          </a:p>
        </p:txBody>
      </p:sp>
      <p:sp>
        <p:nvSpPr>
          <p:cNvPr id="5" name="Footer Placeholder 4">
            <a:extLst>
              <a:ext uri="{FF2B5EF4-FFF2-40B4-BE49-F238E27FC236}">
                <a16:creationId xmlns:a16="http://schemas.microsoft.com/office/drawing/2014/main" id="{B0E63CF2-3D3C-26A1-A592-BB21261673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408C527-852A-21FB-8E50-A4EBFA85D5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E4012-F1DA-411C-ADA3-DD7CAAA17F6F}" type="slidenum">
              <a:rPr lang="en-IE" smtClean="0"/>
              <a:t>‹#›</a:t>
            </a:fld>
            <a:endParaRPr lang="en-IE"/>
          </a:p>
        </p:txBody>
      </p:sp>
    </p:spTree>
    <p:extLst>
      <p:ext uri="{BB962C8B-B14F-4D97-AF65-F5344CB8AC3E}">
        <p14:creationId xmlns:p14="http://schemas.microsoft.com/office/powerpoint/2010/main" val="819311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hyperlink" Target="https://doras.org/" TargetMode="External"/><Relationship Id="rId3" Type="http://schemas.openxmlformats.org/officeDocument/2006/relationships/image" Target="../media/image3.jpeg"/><Relationship Id="rId7" Type="http://schemas.openxmlformats.org/officeDocument/2006/relationships/hyperlink" Target="https://nascireland.org/"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ww.redcross.ie/" TargetMode="External"/><Relationship Id="rId5" Type="http://schemas.openxmlformats.org/officeDocument/2006/relationships/hyperlink" Target="https://www.irishrefugeecouncil.ie/" TargetMode="External"/><Relationship Id="rId4" Type="http://schemas.openxmlformats.org/officeDocument/2006/relationships/hyperlink" Target="https://refugeeweek.org.uk/refugee-week-ireland/" TargetMode="External"/><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hyperlink" Target="https://youtu.be/q9n1plse2K4" TargetMode="External"/><Relationship Id="rId3" Type="http://schemas.openxmlformats.org/officeDocument/2006/relationships/slideLayout" Target="../slideLayouts/slideLayout12.xml"/><Relationship Id="rId7" Type="http://schemas.openxmlformats.org/officeDocument/2006/relationships/image" Target="../media/image8.jpeg"/><Relationship Id="rId2" Type="http://schemas.openxmlformats.org/officeDocument/2006/relationships/video" Target="https://www.youtube.com/embed/lmizwPXjcSQ?feature=oembed" TargetMode="External"/><Relationship Id="rId1" Type="http://schemas.openxmlformats.org/officeDocument/2006/relationships/video" Target="https://www.youtube.com/embed/q9n1plse2K4?feature=oembed" TargetMode="External"/><Relationship Id="rId6" Type="http://schemas.openxmlformats.org/officeDocument/2006/relationships/image" Target="../media/image3.jpeg"/><Relationship Id="rId11" Type="http://schemas.openxmlformats.org/officeDocument/2006/relationships/image" Target="../media/image10.jpeg"/><Relationship Id="rId5" Type="http://schemas.openxmlformats.org/officeDocument/2006/relationships/hyperlink" Target="https://www.paddington.com/us/heritage/paddington/" TargetMode="External"/><Relationship Id="rId10" Type="http://schemas.openxmlformats.org/officeDocument/2006/relationships/image" Target="../media/image9.jpeg"/><Relationship Id="rId4" Type="http://schemas.openxmlformats.org/officeDocument/2006/relationships/notesSlide" Target="../notesSlides/notesSlide5.xml"/><Relationship Id="rId9" Type="http://schemas.openxmlformats.org/officeDocument/2006/relationships/hyperlink" Target="https://youtu.be/lmizwPXjcSQ"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hyperlink" Target="https://www.walkwithamal.org/" TargetMode="External"/><Relationship Id="rId2" Type="http://schemas.openxmlformats.org/officeDocument/2006/relationships/slideLayout" Target="../slideLayouts/slideLayout4.xml"/><Relationship Id="rId1" Type="http://schemas.openxmlformats.org/officeDocument/2006/relationships/video" Target="https://www.youtube.com/embed/CRk8eaW3X1Y?feature=oembed" TargetMode="External"/><Relationship Id="rId6" Type="http://schemas.openxmlformats.org/officeDocument/2006/relationships/image" Target="../media/image12.jpeg"/><Relationship Id="rId5" Type="http://schemas.openxmlformats.org/officeDocument/2006/relationships/image" Target="../media/image3.jpeg"/><Relationship Id="rId4" Type="http://schemas.openxmlformats.org/officeDocument/2006/relationships/hyperlink" Target="https://www.youtube.com/watch?v=CRk8eaW3X1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03A0AA-0B49-41F7-A054-5F9DF321F02D}"/>
              </a:ext>
            </a:extLst>
          </p:cNvPr>
          <p:cNvSpPr txBox="1"/>
          <p:nvPr/>
        </p:nvSpPr>
        <p:spPr>
          <a:xfrm>
            <a:off x="11007091" y="6627168"/>
            <a:ext cx="4691256" cy="230832"/>
          </a:xfrm>
          <a:prstGeom prst="rect">
            <a:avLst/>
          </a:prstGeom>
          <a:noFill/>
        </p:spPr>
        <p:txBody>
          <a:bodyPr wrap="square" rtlCol="0">
            <a:spAutoFit/>
          </a:bodyPr>
          <a:lstStyle/>
          <a:p>
            <a:pPr algn="l"/>
            <a:r>
              <a:rPr lang="en-GB" sz="800" b="0" i="0" dirty="0">
                <a:solidFill>
                  <a:schemeClr val="bg1"/>
                </a:solidFill>
                <a:effectLst/>
                <a:latin typeface="Arial" panose="020B0604020202020204" pitchFamily="34" charset="0"/>
                <a:cs typeface="Arial" panose="020B0604020202020204" pitchFamily="34" charset="0"/>
              </a:rPr>
              <a:t>UNICEF/ </a:t>
            </a:r>
            <a:r>
              <a:rPr lang="en-GB" sz="900" b="0" i="0" dirty="0">
                <a:solidFill>
                  <a:schemeClr val="bg1"/>
                </a:solidFill>
                <a:effectLst/>
                <a:latin typeface="Arial" panose="020B0604020202020204" pitchFamily="34" charset="0"/>
                <a:cs typeface="Arial" panose="020B0604020202020204" pitchFamily="34" charset="0"/>
              </a:rPr>
              <a:t>UN0841967</a:t>
            </a:r>
            <a:endParaRPr lang="en-GB" sz="900" dirty="0">
              <a:solidFill>
                <a:schemeClr val="bg1"/>
              </a:solidFill>
              <a:latin typeface="Arial" panose="020B0604020202020204" pitchFamily="34" charset="0"/>
              <a:cs typeface="Arial" panose="020B0604020202020204" pitchFamily="34" charset="0"/>
            </a:endParaRPr>
          </a:p>
        </p:txBody>
      </p:sp>
      <p:pic>
        <p:nvPicPr>
          <p:cNvPr id="3" name="Picture 2" descr="Graphical user interface, text&#10;&#10;Description automatically generated">
            <a:extLst>
              <a:ext uri="{FF2B5EF4-FFF2-40B4-BE49-F238E27FC236}">
                <a16:creationId xmlns:a16="http://schemas.microsoft.com/office/drawing/2014/main" id="{103F4880-4440-73FA-C303-308DD5569B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0C9D92-CA60-4F9B-AD40-3BB42220F3B5}"/>
              </a:ext>
            </a:extLst>
          </p:cNvPr>
          <p:cNvSpPr/>
          <p:nvPr/>
        </p:nvSpPr>
        <p:spPr>
          <a:xfrm>
            <a:off x="5440218" y="4719704"/>
            <a:ext cx="6751782" cy="213829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effectLst/>
                <a:latin typeface="Arial" panose="020B0604020202020204" pitchFamily="34" charset="0"/>
                <a:cs typeface="Arial" panose="020B0604020202020204" pitchFamily="34" charset="0"/>
              </a:rPr>
              <a:t>Who do you think of as family? Is it the people who share your home? Anyone else? Do any of your family live in different countries? How often do you get to see them? Think about how you would feel if the Government stopped you from seeing any of those people?   </a:t>
            </a:r>
            <a:endParaRPr lang="en-GB" dirty="0">
              <a:solidFill>
                <a:schemeClr val="bg1"/>
              </a:solidFill>
              <a:latin typeface="Arial" panose="020B0604020202020204" pitchFamily="34" charset="0"/>
              <a:cs typeface="Arial" panose="020B0604020202020204" pitchFamily="34" charset="0"/>
            </a:endParaRPr>
          </a:p>
          <a:p>
            <a:pPr algn="ctr"/>
            <a:endParaRPr lang="en-GB" sz="16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676B77-5CF1-4370-825E-3DB615F94933}"/>
              </a:ext>
            </a:extLst>
          </p:cNvPr>
          <p:cNvSpPr txBox="1"/>
          <p:nvPr/>
        </p:nvSpPr>
        <p:spPr>
          <a:xfrm>
            <a:off x="0" y="87432"/>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3" name="Text Placeholder 2">
            <a:extLst>
              <a:ext uri="{FF2B5EF4-FFF2-40B4-BE49-F238E27FC236}">
                <a16:creationId xmlns:a16="http://schemas.microsoft.com/office/drawing/2014/main" id="{4919CEE9-7174-33AE-6D9F-A7958A6C72E6}"/>
              </a:ext>
            </a:extLst>
          </p:cNvPr>
          <p:cNvSpPr txBox="1">
            <a:spLocks/>
          </p:cNvSpPr>
          <p:nvPr/>
        </p:nvSpPr>
        <p:spPr>
          <a:xfrm>
            <a:off x="153163" y="733763"/>
            <a:ext cx="6824580" cy="52470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TextBox 3">
            <a:extLst>
              <a:ext uri="{FF2B5EF4-FFF2-40B4-BE49-F238E27FC236}">
                <a16:creationId xmlns:a16="http://schemas.microsoft.com/office/drawing/2014/main" id="{722F4BC6-5DD4-F499-D4DE-62B1EAFDC7A8}"/>
              </a:ext>
            </a:extLst>
          </p:cNvPr>
          <p:cNvSpPr txBox="1"/>
          <p:nvPr/>
        </p:nvSpPr>
        <p:spPr>
          <a:xfrm>
            <a:off x="4884" y="1795670"/>
            <a:ext cx="5440218" cy="1446550"/>
          </a:xfrm>
          <a:prstGeom prst="rect">
            <a:avLst/>
          </a:prstGeom>
          <a:solidFill>
            <a:srgbClr val="FFFF00"/>
          </a:solidFill>
        </p:spPr>
        <p:txBody>
          <a:bodyPr wrap="square" rtlCol="0">
            <a:spAutoFit/>
          </a:bodyPr>
          <a:lstStyle/>
          <a:p>
            <a:pPr algn="ctr"/>
            <a:r>
              <a:rPr lang="en-GB" sz="2200" dirty="0">
                <a:latin typeface="Arial" panose="020B0604020202020204" pitchFamily="34" charset="0"/>
                <a:cs typeface="Arial" panose="020B0604020202020204" pitchFamily="34" charset="0"/>
              </a:rPr>
              <a:t>Check out what is happening around </a:t>
            </a:r>
            <a:r>
              <a:rPr lang="en-GB" sz="2200" dirty="0">
                <a:latin typeface="Arial" panose="020B0604020202020204" pitchFamily="34" charset="0"/>
                <a:cs typeface="Arial" panose="020B0604020202020204" pitchFamily="34" charset="0"/>
                <a:hlinkClick r:id="rId4"/>
              </a:rPr>
              <a:t>Ireland</a:t>
            </a:r>
            <a:r>
              <a:rPr lang="en-GB" sz="2200" dirty="0">
                <a:latin typeface="Arial" panose="020B0604020202020204" pitchFamily="34" charset="0"/>
                <a:cs typeface="Arial" panose="020B0604020202020204" pitchFamily="34" charset="0"/>
              </a:rPr>
              <a:t> for Refugee week! What could your school community do to show your support for refugees? </a:t>
            </a:r>
          </a:p>
        </p:txBody>
      </p:sp>
      <p:sp>
        <p:nvSpPr>
          <p:cNvPr id="2" name="TextBox 1">
            <a:extLst>
              <a:ext uri="{FF2B5EF4-FFF2-40B4-BE49-F238E27FC236}">
                <a16:creationId xmlns:a16="http://schemas.microsoft.com/office/drawing/2014/main" id="{C119D776-89A0-6F3D-513C-0A6026308A5D}"/>
              </a:ext>
            </a:extLst>
          </p:cNvPr>
          <p:cNvSpPr txBox="1"/>
          <p:nvPr/>
        </p:nvSpPr>
        <p:spPr>
          <a:xfrm>
            <a:off x="6751783" y="2800302"/>
            <a:ext cx="5440218" cy="1938992"/>
          </a:xfrm>
          <a:prstGeom prst="rect">
            <a:avLst/>
          </a:prstGeom>
          <a:solidFill>
            <a:schemeClr val="accent1">
              <a:lumMod val="40000"/>
              <a:lumOff val="60000"/>
            </a:schemeClr>
          </a:solidFill>
        </p:spPr>
        <p:txBody>
          <a:bodyPr wrap="square" rtlCol="0">
            <a:spAutoFit/>
          </a:bodyPr>
          <a:lstStyle/>
          <a:p>
            <a:pPr algn="ctr"/>
            <a:r>
              <a:rPr lang="en-IE" sz="2000" dirty="0"/>
              <a:t>Research the work of charities in Ireland who support refugees and asylum seekers, including the </a:t>
            </a:r>
            <a:r>
              <a:rPr lang="en-IE" sz="2000" dirty="0">
                <a:hlinkClick r:id="rId5"/>
              </a:rPr>
              <a:t>Irish Refugee Council</a:t>
            </a:r>
            <a:r>
              <a:rPr lang="en-IE" sz="2000" dirty="0"/>
              <a:t>, </a:t>
            </a:r>
            <a:r>
              <a:rPr lang="en-IE" sz="2000" dirty="0">
                <a:hlinkClick r:id="rId6"/>
              </a:rPr>
              <a:t>Irish Red Cross</a:t>
            </a:r>
            <a:r>
              <a:rPr lang="en-IE" sz="2000" dirty="0"/>
              <a:t>, </a:t>
            </a:r>
            <a:r>
              <a:rPr lang="en-IE" sz="2000" dirty="0" err="1">
                <a:hlinkClick r:id="rId7"/>
              </a:rPr>
              <a:t>Nasc</a:t>
            </a:r>
            <a:r>
              <a:rPr lang="en-IE" sz="2000" dirty="0">
                <a:hlinkClick r:id="rId7"/>
              </a:rPr>
              <a:t> </a:t>
            </a:r>
            <a:r>
              <a:rPr lang="en-IE" sz="2000" dirty="0"/>
              <a:t>and </a:t>
            </a:r>
            <a:r>
              <a:rPr lang="en-IE" sz="2000" dirty="0">
                <a:hlinkClick r:id="rId8"/>
              </a:rPr>
              <a:t>Doras</a:t>
            </a:r>
            <a:r>
              <a:rPr lang="en-IE" sz="2000" dirty="0"/>
              <a:t>, to name a few. Are there organisations near your school that support refugees? Can you support their work in any way? </a:t>
            </a:r>
          </a:p>
        </p:txBody>
      </p:sp>
      <p:pic>
        <p:nvPicPr>
          <p:cNvPr id="8" name="Picture 7" descr="A person hugging a child&#10;&#10;Description automatically generated with medium confidence">
            <a:extLst>
              <a:ext uri="{FF2B5EF4-FFF2-40B4-BE49-F238E27FC236}">
                <a16:creationId xmlns:a16="http://schemas.microsoft.com/office/drawing/2014/main" id="{77B45CFB-5E89-0772-D5C7-8C790531B1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2" y="3211286"/>
            <a:ext cx="5470071" cy="3646714"/>
          </a:xfrm>
          <a:prstGeom prst="rect">
            <a:avLst/>
          </a:prstGeom>
        </p:spPr>
      </p:pic>
      <p:sp>
        <p:nvSpPr>
          <p:cNvPr id="9" name="TextBox 8">
            <a:extLst>
              <a:ext uri="{FF2B5EF4-FFF2-40B4-BE49-F238E27FC236}">
                <a16:creationId xmlns:a16="http://schemas.microsoft.com/office/drawing/2014/main" id="{22963743-3D8C-84CB-6CE4-D5E7B19FF41C}"/>
              </a:ext>
            </a:extLst>
          </p:cNvPr>
          <p:cNvSpPr txBox="1"/>
          <p:nvPr/>
        </p:nvSpPr>
        <p:spPr>
          <a:xfrm>
            <a:off x="0" y="6524347"/>
            <a:ext cx="1926008" cy="246221"/>
          </a:xfrm>
          <a:prstGeom prst="rect">
            <a:avLst/>
          </a:prstGeom>
          <a:noFill/>
        </p:spPr>
        <p:txBody>
          <a:bodyPr wrap="square" rtlCol="0">
            <a:spAutoFit/>
          </a:bodyPr>
          <a:lstStyle/>
          <a:p>
            <a:r>
              <a:rPr lang="en-IE" sz="1000" dirty="0">
                <a:solidFill>
                  <a:schemeClr val="bg1"/>
                </a:solidFill>
              </a:rPr>
              <a:t>UNICEF/UN0560258</a:t>
            </a:r>
          </a:p>
        </p:txBody>
      </p:sp>
    </p:spTree>
    <p:extLst>
      <p:ext uri="{BB962C8B-B14F-4D97-AF65-F5344CB8AC3E}">
        <p14:creationId xmlns:p14="http://schemas.microsoft.com/office/powerpoint/2010/main" val="336248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dirty="0"/>
          </a:p>
        </p:txBody>
      </p:sp>
      <p:sp>
        <p:nvSpPr>
          <p:cNvPr id="2" name="TextBox 1">
            <a:extLst>
              <a:ext uri="{FF2B5EF4-FFF2-40B4-BE49-F238E27FC236}">
                <a16:creationId xmlns:a16="http://schemas.microsoft.com/office/drawing/2014/main" id="{99CD66AC-46D6-4F8A-810F-F3415CD421FE}"/>
              </a:ext>
            </a:extLst>
          </p:cNvPr>
          <p:cNvSpPr txBox="1"/>
          <p:nvPr/>
        </p:nvSpPr>
        <p:spPr>
          <a:xfrm>
            <a:off x="329376" y="399459"/>
            <a:ext cx="6521986" cy="707886"/>
          </a:xfrm>
          <a:prstGeom prst="rect">
            <a:avLst/>
          </a:prstGeom>
          <a:noFill/>
        </p:spPr>
        <p:txBody>
          <a:bodyPr wrap="square" rtlCol="0">
            <a:spAutoFit/>
          </a:bodyPr>
          <a:lstStyle/>
          <a:p>
            <a:pPr algn="l"/>
            <a:r>
              <a:rPr lang="en-GB" sz="4000" b="1" dirty="0">
                <a:solidFill>
                  <a:schemeClr val="bg1"/>
                </a:solidFill>
                <a:latin typeface="Arial" panose="020B0604020202020204" pitchFamily="34" charset="0"/>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6" name="TextBox 5">
            <a:extLst>
              <a:ext uri="{FF2B5EF4-FFF2-40B4-BE49-F238E27FC236}">
                <a16:creationId xmlns:a16="http://schemas.microsoft.com/office/drawing/2014/main" id="{B3BE43D5-0CA3-4E2C-87CC-4E755E542DF1}"/>
              </a:ext>
            </a:extLst>
          </p:cNvPr>
          <p:cNvSpPr txBox="1"/>
          <p:nvPr/>
        </p:nvSpPr>
        <p:spPr>
          <a:xfrm>
            <a:off x="4840805" y="5384012"/>
            <a:ext cx="1569156" cy="215444"/>
          </a:xfrm>
          <a:prstGeom prst="rect">
            <a:avLst/>
          </a:prstGeom>
          <a:noFill/>
        </p:spPr>
        <p:txBody>
          <a:bodyPr wrap="square" rtlCol="0">
            <a:spAutoFit/>
          </a:bodyPr>
          <a:lstStyle/>
          <a:p>
            <a:pPr algn="l"/>
            <a:r>
              <a:rPr lang="en-IE" sz="800" dirty="0">
                <a:solidFill>
                  <a:schemeClr val="bg1"/>
                </a:solidFill>
                <a:latin typeface="Arial" panose="020B0604020202020204" pitchFamily="34" charset="0"/>
                <a:cs typeface="Arial" panose="020B0604020202020204" pitchFamily="34" charset="0"/>
              </a:rPr>
              <a:t>UNICEF/UN0850319</a:t>
            </a:r>
          </a:p>
        </p:txBody>
      </p:sp>
      <p:sp>
        <p:nvSpPr>
          <p:cNvPr id="3" name="TextBox 2">
            <a:extLst>
              <a:ext uri="{FF2B5EF4-FFF2-40B4-BE49-F238E27FC236}">
                <a16:creationId xmlns:a16="http://schemas.microsoft.com/office/drawing/2014/main" id="{7392744D-226F-1C1B-12E0-2285AD4DD314}"/>
              </a:ext>
            </a:extLst>
          </p:cNvPr>
          <p:cNvSpPr txBox="1"/>
          <p:nvPr/>
        </p:nvSpPr>
        <p:spPr>
          <a:xfrm>
            <a:off x="6409961" y="2828510"/>
            <a:ext cx="5305425" cy="2118529"/>
          </a:xfrm>
          <a:prstGeom prst="rect">
            <a:avLst/>
          </a:prstGeom>
          <a:noFill/>
        </p:spPr>
        <p:txBody>
          <a:bodyPr wrap="square" lIns="91440" tIns="45720" rIns="91440" bIns="45720" rtlCol="0" anchor="t">
            <a:spAutoFit/>
          </a:bodyPr>
          <a:lstStyle/>
          <a:p>
            <a:pPr marL="742950" indent="-285750">
              <a:lnSpc>
                <a:spcPct val="107000"/>
              </a:lnSpc>
              <a:buFont typeface="Arial" panose="020B0604020202020204" pitchFamily="34" charset="0"/>
              <a:buChar char="•"/>
            </a:pPr>
            <a:r>
              <a:rPr lang="en-GB" sz="2000" dirty="0">
                <a:solidFill>
                  <a:srgbClr val="000000"/>
                </a:solidFill>
                <a:latin typeface="Arial" panose="020B0604020202020204" pitchFamily="34" charset="0"/>
                <a:ea typeface="Arial" panose="020B0604020202020204" pitchFamily="34" charset="0"/>
                <a:cs typeface="Times New Roman" panose="02020603050405020304" pitchFamily="18" charset="0"/>
              </a:rPr>
              <a:t>Think about people in your community who have been in this situation:</a:t>
            </a:r>
          </a:p>
          <a:p>
            <a:pPr marL="742950" indent="-285750">
              <a:lnSpc>
                <a:spcPct val="107000"/>
              </a:lnSpc>
              <a:buFont typeface="Arial" panose="020B0604020202020204" pitchFamily="34" charset="0"/>
              <a:buChar char="•"/>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spcAft>
                <a:spcPts val="800"/>
              </a:spcAft>
              <a:buFont typeface="Arial" panose="020B0604020202020204" pitchFamily="34" charset="0"/>
              <a:buChar char="•"/>
            </a:pPr>
            <a:r>
              <a:rPr lang="en-GB" sz="2000" dirty="0">
                <a:solidFill>
                  <a:srgbClr val="000000"/>
                </a:solidFill>
                <a:latin typeface="Arial" panose="020B0604020202020204" pitchFamily="34" charset="0"/>
                <a:ea typeface="Arial" panose="020B0604020202020204" pitchFamily="34" charset="0"/>
                <a:cs typeface="Times New Roman" panose="02020603050405020304" pitchFamily="18" charset="0"/>
              </a:rPr>
              <a:t>How can we make sure that people feel welcomed and supported?</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GB" dirty="0">
              <a:solidFill>
                <a:srgbClr val="00000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C2B4366-A44A-2267-4381-95F1F5E1CC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2097" y="1600477"/>
            <a:ext cx="5672466" cy="3783535"/>
          </a:xfrm>
          <a:prstGeom prst="rect">
            <a:avLst/>
          </a:prstGeom>
        </p:spPr>
      </p:pic>
      <p:sp>
        <p:nvSpPr>
          <p:cNvPr id="5" name="Text Placeholder 2">
            <a:extLst>
              <a:ext uri="{FF2B5EF4-FFF2-40B4-BE49-F238E27FC236}">
                <a16:creationId xmlns:a16="http://schemas.microsoft.com/office/drawing/2014/main" id="{375A6F13-0743-CC49-F935-6913CA02DC28}"/>
              </a:ext>
            </a:extLst>
          </p:cNvPr>
          <p:cNvSpPr txBox="1">
            <a:spLocks/>
          </p:cNvSpPr>
          <p:nvPr/>
        </p:nvSpPr>
        <p:spPr>
          <a:xfrm>
            <a:off x="6535896" y="1526397"/>
            <a:ext cx="5305425" cy="890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33CCFF"/>
                </a:solidFill>
                <a:latin typeface="Arial" panose="020B0604020202020204" pitchFamily="34" charset="0"/>
                <a:cs typeface="Arial" panose="020B0604020202020204" pitchFamily="34" charset="0"/>
              </a:rPr>
              <a:t>Imagine how you would feel if you were forced to leave your home.</a:t>
            </a:r>
          </a:p>
          <a:p>
            <a:pPr marL="0" indent="0">
              <a:buNone/>
            </a:pPr>
            <a:endParaRPr lang="en-US" sz="1800" b="1" dirty="0">
              <a:solidFill>
                <a:srgbClr val="33CC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7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970318"/>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whole school community, including with parents and carers.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414743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4709CFC-460E-45D5-84BD-8EE553BD07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24388" y="5056769"/>
            <a:ext cx="2067612" cy="1801232"/>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B330E8F1-1DF2-47F8-8D4C-19C32C79B8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6191" y="0"/>
            <a:ext cx="3065809" cy="1175787"/>
          </a:xfrm>
          <a:prstGeom prst="rect">
            <a:avLst/>
          </a:prstGeom>
        </p:spPr>
      </p:pic>
      <p:sp>
        <p:nvSpPr>
          <p:cNvPr id="5" name="TextBox 4">
            <a:extLst>
              <a:ext uri="{FF2B5EF4-FFF2-40B4-BE49-F238E27FC236}">
                <a16:creationId xmlns:a16="http://schemas.microsoft.com/office/drawing/2014/main" id="{39E2CC6E-8CF1-41E8-8861-CB1A10ED14C2}"/>
              </a:ext>
            </a:extLst>
          </p:cNvPr>
          <p:cNvSpPr txBox="1"/>
          <p:nvPr/>
        </p:nvSpPr>
        <p:spPr>
          <a:xfrm>
            <a:off x="4256717" y="5928179"/>
            <a:ext cx="8636000" cy="769441"/>
          </a:xfrm>
          <a:prstGeom prst="rect">
            <a:avLst/>
          </a:prstGeom>
          <a:noFill/>
        </p:spPr>
        <p:txBody>
          <a:bodyPr wrap="square" rtlCol="0">
            <a:spAutoFit/>
          </a:bodyPr>
          <a:lstStyle/>
          <a:p>
            <a:pPr algn="l"/>
            <a:r>
              <a:rPr lang="en-IE" sz="4400" b="1" dirty="0">
                <a:solidFill>
                  <a:schemeClr val="bg1"/>
                </a:solidFill>
                <a:latin typeface="Arial" panose="020B0604020202020204" pitchFamily="34" charset="0"/>
                <a:cs typeface="Arial" panose="020B0604020202020204" pitchFamily="34" charset="0"/>
              </a:rPr>
              <a:t>THANK YOU</a:t>
            </a:r>
          </a:p>
        </p:txBody>
      </p:sp>
      <p:sp>
        <p:nvSpPr>
          <p:cNvPr id="2" name="TextBox 1">
            <a:extLst>
              <a:ext uri="{FF2B5EF4-FFF2-40B4-BE49-F238E27FC236}">
                <a16:creationId xmlns:a16="http://schemas.microsoft.com/office/drawing/2014/main" id="{7FFC13B5-BA2B-D6F2-30F5-7980736658DF}"/>
              </a:ext>
            </a:extLst>
          </p:cNvPr>
          <p:cNvSpPr txBox="1"/>
          <p:nvPr/>
        </p:nvSpPr>
        <p:spPr>
          <a:xfrm>
            <a:off x="197963" y="6466788"/>
            <a:ext cx="2067612" cy="246221"/>
          </a:xfrm>
          <a:prstGeom prst="rect">
            <a:avLst/>
          </a:prstGeom>
          <a:noFill/>
        </p:spPr>
        <p:txBody>
          <a:bodyPr wrap="square" rtlCol="0">
            <a:spAutoFit/>
          </a:bodyPr>
          <a:lstStyle/>
          <a:p>
            <a:r>
              <a:rPr lang="en-IE" sz="1000" dirty="0">
                <a:solidFill>
                  <a:schemeClr val="bg1"/>
                </a:solidFill>
              </a:rPr>
              <a:t>UNICEF/UN0714803</a:t>
            </a:r>
          </a:p>
        </p:txBody>
      </p:sp>
    </p:spTree>
    <p:extLst>
      <p:ext uri="{BB962C8B-B14F-4D97-AF65-F5344CB8AC3E}">
        <p14:creationId xmlns:p14="http://schemas.microsoft.com/office/powerpoint/2010/main" val="126029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747656" cy="5509200"/>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86183AFF-5A0F-4F8D-BF26-A709681517FA}"/>
              </a:ext>
            </a:extLst>
          </p:cNvPr>
          <p:cNvSpPr txBox="1"/>
          <p:nvPr/>
        </p:nvSpPr>
        <p:spPr>
          <a:xfrm>
            <a:off x="7051523" y="1738489"/>
            <a:ext cx="4944533" cy="4647426"/>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 3 – Introducing World Refugee Day</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4 – Linked Articles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5 – Exploring World Refugee Day</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6 – Some Possible Answers</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7 – 10  – Classroom Activities</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11– Reflection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12 – </a:t>
            </a:r>
            <a:r>
              <a:rPr lang="en-IE" sz="2000">
                <a:latin typeface="Arial" panose="020B0604020202020204" pitchFamily="34" charset="0"/>
                <a:cs typeface="Arial" panose="020B0604020202020204" pitchFamily="34" charset="0"/>
              </a:rPr>
              <a:t>Further Support </a:t>
            </a:r>
            <a:endParaRPr lang="en-IE" sz="2000" dirty="0">
              <a:latin typeface="Arial" panose="020B0604020202020204" pitchFamily="34" charset="0"/>
              <a:cs typeface="Arial" panose="020B0604020202020204" pitchFamily="34" charset="0"/>
            </a:endParaRP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4649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4572000" y="0"/>
            <a:ext cx="7793599"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extBox 1">
            <a:extLst>
              <a:ext uri="{FF2B5EF4-FFF2-40B4-BE49-F238E27FC236}">
                <a16:creationId xmlns:a16="http://schemas.microsoft.com/office/drawing/2014/main" id="{1F49A0E1-F3FF-42AA-9755-3D0781A56712}"/>
              </a:ext>
            </a:extLst>
          </p:cNvPr>
          <p:cNvSpPr txBox="1"/>
          <p:nvPr/>
        </p:nvSpPr>
        <p:spPr>
          <a:xfrm>
            <a:off x="5374837" y="250535"/>
            <a:ext cx="5747656" cy="830997"/>
          </a:xfrm>
          <a:prstGeom prst="rect">
            <a:avLst/>
          </a:prstGeom>
          <a:noFill/>
        </p:spPr>
        <p:txBody>
          <a:bodyPr wrap="square" rtlCol="0">
            <a:spAutoFit/>
          </a:bodyPr>
          <a:lstStyle/>
          <a:p>
            <a:pPr algn="l"/>
            <a:r>
              <a:rPr lang="en-IE" sz="2800" b="1" dirty="0">
                <a:solidFill>
                  <a:schemeClr val="bg1"/>
                </a:solidFill>
                <a:latin typeface="Arial" panose="020B0604020202020204" pitchFamily="34" charset="0"/>
                <a:cs typeface="Arial" panose="020B0604020202020204" pitchFamily="34" charset="0"/>
              </a:rPr>
              <a:t>Introducing World Refugee Day</a:t>
            </a:r>
          </a:p>
          <a:p>
            <a:pPr algn="l"/>
            <a:endParaRPr lang="en-IE" sz="20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6183AFF-5A0F-4F8D-BF26-A709681517FA}"/>
              </a:ext>
            </a:extLst>
          </p:cNvPr>
          <p:cNvSpPr txBox="1"/>
          <p:nvPr/>
        </p:nvSpPr>
        <p:spPr>
          <a:xfrm>
            <a:off x="5290521" y="1268233"/>
            <a:ext cx="6095935" cy="4462760"/>
          </a:xfrm>
          <a:prstGeom prst="rect">
            <a:avLst/>
          </a:prstGeom>
          <a:noFill/>
        </p:spPr>
        <p:txBody>
          <a:bodyPr wrap="square" rtlCol="0">
            <a:spAutoFit/>
          </a:bodyPr>
          <a:lstStyle/>
          <a:p>
            <a:pPr algn="l" rtl="0" fontAlgn="base"/>
            <a:r>
              <a:rPr lang="en-GB" sz="2200" i="0" dirty="0">
                <a:solidFill>
                  <a:schemeClr val="bg1"/>
                </a:solidFill>
                <a:effectLst/>
                <a:latin typeface="Arial" panose="020B0604020202020204" pitchFamily="34" charset="0"/>
                <a:cs typeface="Arial" panose="020B0604020202020204" pitchFamily="34" charset="0"/>
              </a:rPr>
              <a:t>World Refugee Day is an international day designated by the United Nations to honour refugees around the globe. </a:t>
            </a:r>
          </a:p>
          <a:p>
            <a:pPr algn="l" rtl="0" fontAlgn="base"/>
            <a:r>
              <a:rPr lang="en-GB" sz="2200" i="0" dirty="0">
                <a:solidFill>
                  <a:schemeClr val="bg1"/>
                </a:solidFill>
                <a:effectLst/>
                <a:latin typeface="Arial" panose="020B0604020202020204" pitchFamily="34" charset="0"/>
                <a:cs typeface="Arial" panose="020B0604020202020204" pitchFamily="34" charset="0"/>
              </a:rPr>
              <a:t>It falls each year on June 20 and celebrates the strength and courage of people who have been forced to flee their home country to escape conflict or persecution. </a:t>
            </a:r>
          </a:p>
          <a:p>
            <a:pPr algn="l" rtl="0" fontAlgn="base"/>
            <a:endParaRPr lang="en-GB" sz="2200" i="0" dirty="0">
              <a:solidFill>
                <a:schemeClr val="bg1"/>
              </a:solidFill>
              <a:effectLst/>
              <a:latin typeface="Arial" panose="020B0604020202020204" pitchFamily="34" charset="0"/>
              <a:cs typeface="Arial" panose="020B0604020202020204" pitchFamily="34" charset="0"/>
            </a:endParaRPr>
          </a:p>
          <a:p>
            <a:pPr algn="l" rtl="0" fontAlgn="base"/>
            <a:r>
              <a:rPr lang="en-GB" sz="2200" i="0" dirty="0">
                <a:solidFill>
                  <a:schemeClr val="bg1"/>
                </a:solidFill>
                <a:effectLst/>
                <a:latin typeface="Arial" panose="020B0604020202020204" pitchFamily="34" charset="0"/>
                <a:cs typeface="Arial" panose="020B0604020202020204" pitchFamily="34" charset="0"/>
              </a:rPr>
              <a:t>The first ever Irish Refugee Week is taking place this year from 19-25 of June. Refugee week is a festival of welcome, with creativity and compassion at its core.   </a:t>
            </a:r>
          </a:p>
          <a:p>
            <a:pPr algn="l"/>
            <a:endParaRPr lang="en-IE" sz="2000" dirty="0">
              <a:latin typeface="Arial" panose="020B0604020202020204" pitchFamily="34" charset="0"/>
              <a:cs typeface="Arial" panose="020B0604020202020204" pitchFamily="34" charset="0"/>
            </a:endParaRPr>
          </a:p>
        </p:txBody>
      </p:sp>
      <p:pic>
        <p:nvPicPr>
          <p:cNvPr id="7" name="Picture 6" descr="A person carrying a child on his shoulders&#10;&#10;Description automatically generated with medium confidence">
            <a:extLst>
              <a:ext uri="{FF2B5EF4-FFF2-40B4-BE49-F238E27FC236}">
                <a16:creationId xmlns:a16="http://schemas.microsoft.com/office/drawing/2014/main" id="{639E3E8F-8967-0EDB-13CB-1B6C41932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68275" y="5637521"/>
            <a:ext cx="2897324" cy="1111170"/>
          </a:xfrm>
          <a:prstGeom prst="rect">
            <a:avLst/>
          </a:prstGeom>
        </p:spPr>
      </p:pic>
      <p:sp>
        <p:nvSpPr>
          <p:cNvPr id="8" name="TextBox 7">
            <a:extLst>
              <a:ext uri="{FF2B5EF4-FFF2-40B4-BE49-F238E27FC236}">
                <a16:creationId xmlns:a16="http://schemas.microsoft.com/office/drawing/2014/main" id="{D82A6EE6-3118-82AF-6151-364C3A127E79}"/>
              </a:ext>
            </a:extLst>
          </p:cNvPr>
          <p:cNvSpPr txBox="1"/>
          <p:nvPr/>
        </p:nvSpPr>
        <p:spPr>
          <a:xfrm rot="16200000">
            <a:off x="3641185" y="5940721"/>
            <a:ext cx="1586607" cy="246221"/>
          </a:xfrm>
          <a:prstGeom prst="rect">
            <a:avLst/>
          </a:prstGeom>
          <a:noFill/>
        </p:spPr>
        <p:txBody>
          <a:bodyPr wrap="square" rtlCol="0">
            <a:spAutoFit/>
          </a:bodyPr>
          <a:lstStyle/>
          <a:p>
            <a:r>
              <a:rPr lang="en-IE" sz="1000" dirty="0">
                <a:solidFill>
                  <a:schemeClr val="bg1"/>
                </a:solidFill>
              </a:rPr>
              <a:t>UNICEF/UN0735559</a:t>
            </a:r>
          </a:p>
        </p:txBody>
      </p:sp>
    </p:spTree>
    <p:extLst>
      <p:ext uri="{BB962C8B-B14F-4D97-AF65-F5344CB8AC3E}">
        <p14:creationId xmlns:p14="http://schemas.microsoft.com/office/powerpoint/2010/main" val="378252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124702" y="0"/>
            <a:ext cx="61247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Rectangle 4">
            <a:extLst>
              <a:ext uri="{FF2B5EF4-FFF2-40B4-BE49-F238E27FC236}">
                <a16:creationId xmlns:a16="http://schemas.microsoft.com/office/drawing/2014/main" id="{67ED24EA-6F07-46B6-A2F7-A9DD5527CE3E}"/>
              </a:ext>
            </a:extLst>
          </p:cNvPr>
          <p:cNvSpPr/>
          <p:nvPr/>
        </p:nvSpPr>
        <p:spPr>
          <a:xfrm>
            <a:off x="0" y="0"/>
            <a:ext cx="609600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FC632ABF-16BD-4B6E-9350-2567916EBF4E}"/>
              </a:ext>
            </a:extLst>
          </p:cNvPr>
          <p:cNvSpPr txBox="1"/>
          <p:nvPr/>
        </p:nvSpPr>
        <p:spPr>
          <a:xfrm>
            <a:off x="352618" y="131113"/>
            <a:ext cx="5693088" cy="523220"/>
          </a:xfrm>
          <a:prstGeom prst="rect">
            <a:avLst/>
          </a:prstGeom>
          <a:noFill/>
        </p:spPr>
        <p:txBody>
          <a:bodyPr wrap="square" rtlCol="0">
            <a:spAutoFit/>
          </a:bodyPr>
          <a:lstStyle/>
          <a:p>
            <a:pPr algn="l"/>
            <a:r>
              <a:rPr lang="en-IE" sz="2800" b="1" dirty="0">
                <a:latin typeface="Arial" panose="020B0604020202020204" pitchFamily="34" charset="0"/>
                <a:cs typeface="Arial" panose="020B0604020202020204" pitchFamily="34" charset="0"/>
              </a:rPr>
              <a:t>Linked Articles 10 and 22 </a:t>
            </a:r>
          </a:p>
        </p:txBody>
      </p:sp>
      <p:sp>
        <p:nvSpPr>
          <p:cNvPr id="6" name="TextBox 5">
            <a:extLst>
              <a:ext uri="{FF2B5EF4-FFF2-40B4-BE49-F238E27FC236}">
                <a16:creationId xmlns:a16="http://schemas.microsoft.com/office/drawing/2014/main" id="{E82E5AA9-8FAA-B09A-1EB9-533B85DEFC84}"/>
              </a:ext>
            </a:extLst>
          </p:cNvPr>
          <p:cNvSpPr txBox="1"/>
          <p:nvPr/>
        </p:nvSpPr>
        <p:spPr>
          <a:xfrm>
            <a:off x="2924842" y="4026456"/>
            <a:ext cx="9022723" cy="2462213"/>
          </a:xfrm>
          <a:prstGeom prst="rect">
            <a:avLst/>
          </a:prstGeom>
          <a:noFill/>
        </p:spPr>
        <p:txBody>
          <a:bodyPr wrap="square" lIns="91440" tIns="45720" rIns="91440" bIns="45720" rtlCol="0" anchor="t">
            <a:spAutoFit/>
          </a:bodyPr>
          <a:lstStyle/>
          <a:p>
            <a:pPr algn="l" rtl="0" fontAlgn="base"/>
            <a:endParaRPr lang="en-GB" sz="1600" i="0" dirty="0">
              <a:effectLst/>
              <a:latin typeface="Arial" panose="020B0604020202020204" pitchFamily="34" charset="0"/>
              <a:cs typeface="Arial" panose="020B0604020202020204" pitchFamily="34" charset="0"/>
            </a:endParaRPr>
          </a:p>
          <a:p>
            <a:pPr fontAlgn="base"/>
            <a:r>
              <a:rPr lang="en-GB" sz="2400" b="1" i="0" dirty="0">
                <a:solidFill>
                  <a:srgbClr val="33CCFF"/>
                </a:solidFill>
                <a:effectLst/>
                <a:latin typeface="Arial" panose="020B0604020202020204" pitchFamily="34" charset="0"/>
                <a:cs typeface="Arial" panose="020B0604020202020204" pitchFamily="34" charset="0"/>
              </a:rPr>
              <a:t>Article </a:t>
            </a:r>
            <a:r>
              <a:rPr lang="en-GB" sz="2400" b="1" dirty="0">
                <a:solidFill>
                  <a:srgbClr val="33CCFF"/>
                </a:solidFill>
                <a:latin typeface="Arial" panose="020B0604020202020204" pitchFamily="34" charset="0"/>
                <a:cs typeface="Arial" panose="020B0604020202020204" pitchFamily="34" charset="0"/>
              </a:rPr>
              <a:t>22</a:t>
            </a:r>
            <a:r>
              <a:rPr lang="en-GB" sz="2400" b="1" i="0" dirty="0">
                <a:solidFill>
                  <a:srgbClr val="33CCFF"/>
                </a:solidFill>
                <a:effectLst/>
                <a:latin typeface="Arial" panose="020B0604020202020204" pitchFamily="34" charset="0"/>
                <a:cs typeface="Arial" panose="020B0604020202020204" pitchFamily="34" charset="0"/>
              </a:rPr>
              <a:t> (</a:t>
            </a:r>
            <a:r>
              <a:rPr lang="en-GB" sz="2400" b="1" dirty="0">
                <a:solidFill>
                  <a:srgbClr val="33CCFF"/>
                </a:solidFill>
                <a:latin typeface="Arial" panose="020B0604020202020204" pitchFamily="34" charset="0"/>
                <a:cs typeface="Arial" panose="020B0604020202020204" pitchFamily="34" charset="0"/>
              </a:rPr>
              <a:t>refugee children</a:t>
            </a:r>
            <a:r>
              <a:rPr lang="en-GB" sz="2400" b="1" i="0" dirty="0">
                <a:solidFill>
                  <a:srgbClr val="33CCFF"/>
                </a:solidFill>
                <a:effectLst/>
                <a:latin typeface="Arial" panose="020B0604020202020204" pitchFamily="34" charset="0"/>
                <a:cs typeface="Arial" panose="020B0604020202020204" pitchFamily="34" charset="0"/>
              </a:rPr>
              <a:t>):</a:t>
            </a:r>
            <a:r>
              <a:rPr lang="en-GB" sz="2400" dirty="0">
                <a:effectLst/>
                <a:latin typeface="Arial" panose="020B0604020202020204" pitchFamily="34" charset="0"/>
                <a:ea typeface="Arial" panose="020B0604020202020204" pitchFamily="34" charset="0"/>
                <a:cs typeface="Arial" panose="020B0604020202020204" pitchFamily="34" charset="0"/>
              </a:rPr>
              <a:t>If a child is seeking refuge or has refugee status, governments must provide them with appropriate protection and assistance to help them enjoy all the rights in the Convention. Governments must help refugee children who are separated from their parents to be reunited with them.</a:t>
            </a:r>
            <a:endParaRPr lang="en-GB" sz="2400" dirty="0">
              <a:effectLst/>
              <a:latin typeface="Arial" panose="020B0604020202020204" pitchFamily="34" charset="0"/>
              <a:ea typeface="Calibri" panose="020F0502020204030204" pitchFamily="34" charset="0"/>
              <a:cs typeface="Arial" panose="020B0604020202020204" pitchFamily="34" charset="0"/>
            </a:endParaRPr>
          </a:p>
          <a:p>
            <a:pPr algn="r"/>
            <a:r>
              <a:rPr lang="en-GB"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3121F175-312D-2477-2ADF-1037B59447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94676" y="1353486"/>
            <a:ext cx="2061980" cy="2749791"/>
          </a:xfrm>
          <a:prstGeom prst="rect">
            <a:avLst/>
          </a:prstGeom>
        </p:spPr>
      </p:pic>
      <p:pic>
        <p:nvPicPr>
          <p:cNvPr id="12" name="Graphic 11">
            <a:extLst>
              <a:ext uri="{FF2B5EF4-FFF2-40B4-BE49-F238E27FC236}">
                <a16:creationId xmlns:a16="http://schemas.microsoft.com/office/drawing/2014/main" id="{70B67A7A-6E62-3247-30D5-ED7688F891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4435" y="3832193"/>
            <a:ext cx="2061981" cy="2749792"/>
          </a:xfrm>
          <a:prstGeom prst="rect">
            <a:avLst/>
          </a:prstGeom>
        </p:spPr>
      </p:pic>
      <p:pic>
        <p:nvPicPr>
          <p:cNvPr id="13" name="Picture 12" descr="Graphical user interface, text&#10;&#10;Description automatically generated">
            <a:extLst>
              <a:ext uri="{FF2B5EF4-FFF2-40B4-BE49-F238E27FC236}">
                <a16:creationId xmlns:a16="http://schemas.microsoft.com/office/drawing/2014/main" id="{12391F6C-8946-7931-406A-DA623DF009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3" name="TextBox 2">
            <a:extLst>
              <a:ext uri="{FF2B5EF4-FFF2-40B4-BE49-F238E27FC236}">
                <a16:creationId xmlns:a16="http://schemas.microsoft.com/office/drawing/2014/main" id="{B0F7CADC-1186-3857-BA17-1C251646A08E}"/>
              </a:ext>
            </a:extLst>
          </p:cNvPr>
          <p:cNvSpPr txBox="1"/>
          <p:nvPr/>
        </p:nvSpPr>
        <p:spPr>
          <a:xfrm>
            <a:off x="141927" y="1422311"/>
            <a:ext cx="8704893" cy="2154436"/>
          </a:xfrm>
          <a:prstGeom prst="rect">
            <a:avLst/>
          </a:prstGeom>
          <a:noFill/>
        </p:spPr>
        <p:txBody>
          <a:bodyPr wrap="square" rtlCol="0">
            <a:spAutoFit/>
          </a:bodyPr>
          <a:lstStyle/>
          <a:p>
            <a:pPr fontAlgn="base"/>
            <a:r>
              <a:rPr lang="en-GB" sz="2400" b="1" i="0" dirty="0">
                <a:solidFill>
                  <a:srgbClr val="33CCFF"/>
                </a:solidFill>
                <a:effectLst/>
                <a:latin typeface="Arial" panose="020B0604020202020204" pitchFamily="34" charset="0"/>
                <a:cs typeface="Arial" panose="020B0604020202020204" pitchFamily="34" charset="0"/>
              </a:rPr>
              <a:t>Article 10 (</a:t>
            </a:r>
            <a:r>
              <a:rPr lang="en-GB" sz="2400" b="1" dirty="0">
                <a:solidFill>
                  <a:srgbClr val="33CCFF"/>
                </a:solidFill>
                <a:latin typeface="Arial" panose="020B0604020202020204" pitchFamily="34" charset="0"/>
                <a:cs typeface="Arial" panose="020B0604020202020204" pitchFamily="34" charset="0"/>
              </a:rPr>
              <a:t>family reunification</a:t>
            </a:r>
            <a:r>
              <a:rPr lang="en-GB" sz="2400" b="1" i="0" dirty="0">
                <a:solidFill>
                  <a:srgbClr val="33CCFF"/>
                </a:solidFill>
                <a:effectLst/>
                <a:latin typeface="Arial" panose="020B0604020202020204" pitchFamily="34" charset="0"/>
                <a:cs typeface="Arial" panose="020B0604020202020204" pitchFamily="34" charset="0"/>
              </a:rPr>
              <a:t>):</a:t>
            </a:r>
            <a:r>
              <a:rPr lang="en-GB" sz="2400" dirty="0">
                <a:effectLst/>
                <a:latin typeface="Arial" panose="020B0604020202020204" pitchFamily="34" charset="0"/>
                <a:ea typeface="Arial" panose="020B0604020202020204" pitchFamily="34" charset="0"/>
                <a:cs typeface="Arial" panose="020B0604020202020204" pitchFamily="34" charset="0"/>
              </a:rPr>
              <a:t>Governments must respond quickly and sympathetically if a child or their parents apply to live together in the same country. If a child’s parents live apart in different countries, the child has the right to visit and keep in contact with both of them.</a:t>
            </a:r>
          </a:p>
          <a:p>
            <a:pPr algn="l" rtl="0" fontAlgn="base"/>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724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around a table with a board game&#10;&#10;Description automatically generated with low confidence">
            <a:extLst>
              <a:ext uri="{FF2B5EF4-FFF2-40B4-BE49-F238E27FC236}">
                <a16:creationId xmlns:a16="http://schemas.microsoft.com/office/drawing/2014/main" id="{1D6439BA-8702-3DEE-F440-07EF9C84C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571" y="0"/>
            <a:ext cx="9960428" cy="6858000"/>
          </a:xfrm>
          <a:prstGeom prst="rect">
            <a:avLst/>
          </a:prstGeom>
        </p:spPr>
      </p:pic>
      <p:sp>
        <p:nvSpPr>
          <p:cNvPr id="4" name="Rectangle 3">
            <a:extLst>
              <a:ext uri="{FF2B5EF4-FFF2-40B4-BE49-F238E27FC236}">
                <a16:creationId xmlns:a16="http://schemas.microsoft.com/office/drawing/2014/main" id="{DEBDD284-2AAF-4D5F-906B-453ACEACE862}"/>
              </a:ext>
            </a:extLst>
          </p:cNvPr>
          <p:cNvSpPr/>
          <p:nvPr/>
        </p:nvSpPr>
        <p:spPr>
          <a:xfrm>
            <a:off x="0" y="1167172"/>
            <a:ext cx="5971032" cy="569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67ED24EA-6F07-46B6-A2F7-A9DD5527CE3E}"/>
              </a:ext>
            </a:extLst>
          </p:cNvPr>
          <p:cNvSpPr/>
          <p:nvPr/>
        </p:nvSpPr>
        <p:spPr>
          <a:xfrm>
            <a:off x="0" y="0"/>
            <a:ext cx="662940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latin typeface="Arial" panose="020B0604020202020204" pitchFamily="34" charset="0"/>
                <a:cs typeface="Arial" panose="020B0604020202020204" pitchFamily="34" charset="0"/>
              </a:rPr>
              <a:t>EXPLORING WORLD REFUGEE DAY</a:t>
            </a:r>
          </a:p>
        </p:txBody>
      </p:sp>
      <p:sp>
        <p:nvSpPr>
          <p:cNvPr id="6" name="TextBox 5">
            <a:extLst>
              <a:ext uri="{FF2B5EF4-FFF2-40B4-BE49-F238E27FC236}">
                <a16:creationId xmlns:a16="http://schemas.microsoft.com/office/drawing/2014/main" id="{D7A9CF8A-2B27-470E-96B3-0F64E7F6619C}"/>
              </a:ext>
            </a:extLst>
          </p:cNvPr>
          <p:cNvSpPr txBox="1"/>
          <p:nvPr/>
        </p:nvSpPr>
        <p:spPr>
          <a:xfrm>
            <a:off x="65052" y="1328733"/>
            <a:ext cx="1970577" cy="2492990"/>
          </a:xfrm>
          <a:prstGeom prst="rect">
            <a:avLst/>
          </a:prstGeom>
          <a:noFill/>
        </p:spPr>
        <p:txBody>
          <a:bodyPr wrap="square" rtlCol="0">
            <a:spAutoFit/>
          </a:bodyPr>
          <a:lstStyle/>
          <a:p>
            <a:r>
              <a:rPr lang="en-GB" sz="2200" b="1" dirty="0">
                <a:solidFill>
                  <a:srgbClr val="33CCFF"/>
                </a:solidFill>
                <a:latin typeface="Arial" panose="020B0604020202020204" pitchFamily="34" charset="0"/>
                <a:ea typeface="Arial" panose="020B0604020202020204" pitchFamily="34" charset="0"/>
                <a:cs typeface="Times New Roman" panose="02020603050405020304" pitchFamily="18" charset="0"/>
              </a:rPr>
              <a:t>What events may lead to children and their families becoming refugees?</a:t>
            </a:r>
            <a:endParaRPr lang="en-GB" sz="2200" dirty="0">
              <a:solidFill>
                <a:srgbClr val="33CCFF"/>
              </a:solidFill>
              <a:latin typeface="Calibri" panose="020F0502020204030204" pitchFamily="34" charset="0"/>
              <a:ea typeface="Calibri" panose="020F0502020204030204" pitchFamily="34" charset="0"/>
              <a:cs typeface="Times New Roman" panose="02020603050405020304" pitchFamily="18" charset="0"/>
            </a:endParaRPr>
          </a:p>
          <a:p>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2AE0F91-7136-0906-43DD-88FDF169805B}"/>
              </a:ext>
            </a:extLst>
          </p:cNvPr>
          <p:cNvSpPr txBox="1"/>
          <p:nvPr/>
        </p:nvSpPr>
        <p:spPr>
          <a:xfrm>
            <a:off x="65052" y="4516914"/>
            <a:ext cx="1741977" cy="1477328"/>
          </a:xfrm>
          <a:prstGeom prst="rect">
            <a:avLst/>
          </a:prstGeom>
          <a:noFill/>
        </p:spPr>
        <p:txBody>
          <a:bodyPr wrap="square" rtlCol="0">
            <a:spAutoFit/>
          </a:bodyPr>
          <a:lstStyle/>
          <a:p>
            <a:r>
              <a:rPr lang="en-US" dirty="0">
                <a:solidFill>
                  <a:srgbClr val="33CCFF"/>
                </a:solidFill>
                <a:latin typeface="Arial Black" panose="020B0A04020102020204" pitchFamily="34" charset="0"/>
              </a:rPr>
              <a:t>Have a think and write down some answers!</a:t>
            </a:r>
          </a:p>
        </p:txBody>
      </p:sp>
      <p:pic>
        <p:nvPicPr>
          <p:cNvPr id="3" name="Picture 2" descr="Graphical user interface, text&#10;&#10;Description automatically generated">
            <a:extLst>
              <a:ext uri="{FF2B5EF4-FFF2-40B4-BE49-F238E27FC236}">
                <a16:creationId xmlns:a16="http://schemas.microsoft.com/office/drawing/2014/main" id="{ACB5B893-C6D7-DDA7-C31C-88DA811520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8579" y="5779008"/>
            <a:ext cx="2813421" cy="1078992"/>
          </a:xfrm>
          <a:prstGeom prst="rect">
            <a:avLst/>
          </a:prstGeom>
        </p:spPr>
      </p:pic>
      <p:sp>
        <p:nvSpPr>
          <p:cNvPr id="10" name="TextBox 9">
            <a:extLst>
              <a:ext uri="{FF2B5EF4-FFF2-40B4-BE49-F238E27FC236}">
                <a16:creationId xmlns:a16="http://schemas.microsoft.com/office/drawing/2014/main" id="{87CBE3DA-66E1-8565-0D88-E1F53D8AF196}"/>
              </a:ext>
            </a:extLst>
          </p:cNvPr>
          <p:cNvSpPr txBox="1"/>
          <p:nvPr/>
        </p:nvSpPr>
        <p:spPr>
          <a:xfrm>
            <a:off x="10112520" y="4952879"/>
            <a:ext cx="2079480" cy="215444"/>
          </a:xfrm>
          <a:prstGeom prst="rect">
            <a:avLst/>
          </a:prstGeom>
          <a:noFill/>
        </p:spPr>
        <p:txBody>
          <a:bodyPr wrap="square">
            <a:spAutoFit/>
          </a:bodyPr>
          <a:lstStyle/>
          <a:p>
            <a:endParaRPr lang="en-IE" sz="800" dirty="0">
              <a:solidFill>
                <a:srgbClr val="FF0000"/>
              </a:solidFill>
            </a:endParaRPr>
          </a:p>
        </p:txBody>
      </p:sp>
      <p:sp>
        <p:nvSpPr>
          <p:cNvPr id="11" name="TextBox 10">
            <a:extLst>
              <a:ext uri="{FF2B5EF4-FFF2-40B4-BE49-F238E27FC236}">
                <a16:creationId xmlns:a16="http://schemas.microsoft.com/office/drawing/2014/main" id="{FD48B5A5-7BC4-74E6-842E-913EF9AA0397}"/>
              </a:ext>
            </a:extLst>
          </p:cNvPr>
          <p:cNvSpPr txBox="1"/>
          <p:nvPr/>
        </p:nvSpPr>
        <p:spPr>
          <a:xfrm>
            <a:off x="10112520" y="5406347"/>
            <a:ext cx="2079480" cy="215444"/>
          </a:xfrm>
          <a:prstGeom prst="rect">
            <a:avLst/>
          </a:prstGeom>
          <a:noFill/>
        </p:spPr>
        <p:txBody>
          <a:bodyPr wrap="square">
            <a:spAutoFit/>
          </a:bodyPr>
          <a:lstStyle/>
          <a:p>
            <a:endParaRPr lang="en-IE" sz="800" dirty="0">
              <a:solidFill>
                <a:srgbClr val="FF0000"/>
              </a:solidFill>
            </a:endParaRPr>
          </a:p>
        </p:txBody>
      </p:sp>
      <p:sp>
        <p:nvSpPr>
          <p:cNvPr id="12" name="TextBox 11">
            <a:extLst>
              <a:ext uri="{FF2B5EF4-FFF2-40B4-BE49-F238E27FC236}">
                <a16:creationId xmlns:a16="http://schemas.microsoft.com/office/drawing/2014/main" id="{C3BFE14A-4F73-1143-1CA4-FF7B1760C6EB}"/>
              </a:ext>
            </a:extLst>
          </p:cNvPr>
          <p:cNvSpPr txBox="1"/>
          <p:nvPr/>
        </p:nvSpPr>
        <p:spPr>
          <a:xfrm>
            <a:off x="2231570" y="6488668"/>
            <a:ext cx="2645228" cy="246221"/>
          </a:xfrm>
          <a:prstGeom prst="rect">
            <a:avLst/>
          </a:prstGeom>
          <a:noFill/>
        </p:spPr>
        <p:txBody>
          <a:bodyPr wrap="square" rtlCol="0">
            <a:spAutoFit/>
          </a:bodyPr>
          <a:lstStyle/>
          <a:p>
            <a:r>
              <a:rPr lang="en-IE" sz="1000" dirty="0">
                <a:solidFill>
                  <a:schemeClr val="bg1"/>
                </a:solidFill>
              </a:rPr>
              <a:t>UNICEF/UN0231842</a:t>
            </a:r>
          </a:p>
        </p:txBody>
      </p:sp>
    </p:spTree>
    <p:extLst>
      <p:ext uri="{BB962C8B-B14F-4D97-AF65-F5344CB8AC3E}">
        <p14:creationId xmlns:p14="http://schemas.microsoft.com/office/powerpoint/2010/main" val="13395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FD2606-B5A0-4252-A2ED-B80ACEFEBAA5}"/>
              </a:ext>
            </a:extLst>
          </p:cNvPr>
          <p:cNvSpPr txBox="1"/>
          <p:nvPr/>
        </p:nvSpPr>
        <p:spPr>
          <a:xfrm>
            <a:off x="327378" y="395111"/>
            <a:ext cx="10148711" cy="646331"/>
          </a:xfrm>
          <a:prstGeom prst="rect">
            <a:avLst/>
          </a:prstGeom>
          <a:noFill/>
        </p:spPr>
        <p:txBody>
          <a:bodyPr wrap="square" rtlCol="0">
            <a:spAutoFit/>
          </a:bodyPr>
          <a:lstStyle/>
          <a:p>
            <a:pPr algn="l"/>
            <a:r>
              <a:rPr lang="en-IE" sz="3600" b="1" dirty="0">
                <a:solidFill>
                  <a:srgbClr val="00ACE9"/>
                </a:solidFill>
                <a:latin typeface="Arial" panose="020B0604020202020204" pitchFamily="34" charset="0"/>
                <a:cs typeface="Arial" panose="020B0604020202020204" pitchFamily="34" charset="0"/>
              </a:rPr>
              <a:t>DID YOU INCLUDE ANY OF THESE?</a:t>
            </a:r>
          </a:p>
        </p:txBody>
      </p:sp>
      <p:sp>
        <p:nvSpPr>
          <p:cNvPr id="3" name="Text Placeholder 1">
            <a:extLst>
              <a:ext uri="{FF2B5EF4-FFF2-40B4-BE49-F238E27FC236}">
                <a16:creationId xmlns:a16="http://schemas.microsoft.com/office/drawing/2014/main" id="{3B4EDB76-0E21-40C2-8DFE-D0505C28D195}"/>
              </a:ext>
            </a:extLst>
          </p:cNvPr>
          <p:cNvSpPr txBox="1">
            <a:spLocks/>
          </p:cNvSpPr>
          <p:nvPr/>
        </p:nvSpPr>
        <p:spPr>
          <a:xfrm>
            <a:off x="233540" y="1181744"/>
            <a:ext cx="6071622" cy="4748220"/>
          </a:xfrm>
          <a:prstGeom prst="rect">
            <a:avLst/>
          </a:prstGeom>
        </p:spPr>
        <p:txBody>
          <a:bodyPr vert="horz" lIns="91440" tIns="18000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cs typeface="Calibri" panose="020F0502020204030204"/>
            </a:endParaRPr>
          </a:p>
        </p:txBody>
      </p:sp>
      <p:sp>
        <p:nvSpPr>
          <p:cNvPr id="5" name="Text Placeholder 1">
            <a:extLst>
              <a:ext uri="{FF2B5EF4-FFF2-40B4-BE49-F238E27FC236}">
                <a16:creationId xmlns:a16="http://schemas.microsoft.com/office/drawing/2014/main" id="{444D4111-E902-4F67-93E4-43F9FBE7E641}"/>
              </a:ext>
            </a:extLst>
          </p:cNvPr>
          <p:cNvSpPr txBox="1">
            <a:spLocks/>
          </p:cNvSpPr>
          <p:nvPr/>
        </p:nvSpPr>
        <p:spPr>
          <a:xfrm>
            <a:off x="422108" y="1491570"/>
            <a:ext cx="11536352" cy="54752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6000" dirty="0">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7875E455-E3FD-4285-A09A-F20B70D39683}"/>
              </a:ext>
            </a:extLst>
          </p:cNvPr>
          <p:cNvSpPr txBox="1">
            <a:spLocks/>
          </p:cNvSpPr>
          <p:nvPr/>
        </p:nvSpPr>
        <p:spPr>
          <a:xfrm>
            <a:off x="422107" y="1350056"/>
            <a:ext cx="11228025" cy="50801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6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6600" dirty="0">
              <a:latin typeface="Arial"/>
              <a:cs typeface="Arial"/>
            </a:endParaRPr>
          </a:p>
        </p:txBody>
      </p:sp>
      <p:sp>
        <p:nvSpPr>
          <p:cNvPr id="9" name="TextBox 8">
            <a:extLst>
              <a:ext uri="{FF2B5EF4-FFF2-40B4-BE49-F238E27FC236}">
                <a16:creationId xmlns:a16="http://schemas.microsoft.com/office/drawing/2014/main" id="{7504E66A-89FF-FB70-B865-B4054E7DECC2}"/>
              </a:ext>
            </a:extLst>
          </p:cNvPr>
          <p:cNvSpPr txBox="1"/>
          <p:nvPr/>
        </p:nvSpPr>
        <p:spPr>
          <a:xfrm>
            <a:off x="8144243" y="5885335"/>
            <a:ext cx="3545557" cy="646331"/>
          </a:xfrm>
          <a:prstGeom prst="rect">
            <a:avLst/>
          </a:prstGeom>
          <a:noFill/>
        </p:spPr>
        <p:txBody>
          <a:bodyPr wrap="square">
            <a:spAutoFit/>
          </a:bodyPr>
          <a:lstStyle/>
          <a:p>
            <a:pPr marL="0" indent="0" fontAlgn="base">
              <a:buFont typeface="Arial" panose="020B0604020202020204" pitchFamily="34" charset="0"/>
              <a:buNone/>
            </a:pPr>
            <a:r>
              <a:rPr lang="en-GB" sz="1800" b="1" dirty="0">
                <a:solidFill>
                  <a:srgbClr val="00ACE9"/>
                </a:solidFill>
                <a:latin typeface="Arial" panose="020B0604020202020204" pitchFamily="34" charset="0"/>
                <a:cs typeface="Arial" panose="020B0604020202020204" pitchFamily="34" charset="0"/>
              </a:rPr>
              <a:t>Did you think of anything else? </a:t>
            </a:r>
            <a:endParaRPr lang="en-GB" sz="1050" b="1" dirty="0">
              <a:solidFill>
                <a:srgbClr val="00ACE9"/>
              </a:solidFill>
              <a:latin typeface="Arial" panose="020B0604020202020204" pitchFamily="34" charset="0"/>
              <a:cs typeface="Arial" panose="020B0604020202020204" pitchFamily="34" charset="0"/>
            </a:endParaRPr>
          </a:p>
        </p:txBody>
      </p:sp>
      <p:sp>
        <p:nvSpPr>
          <p:cNvPr id="8" name="Text Placeholder 4">
            <a:extLst>
              <a:ext uri="{FF2B5EF4-FFF2-40B4-BE49-F238E27FC236}">
                <a16:creationId xmlns:a16="http://schemas.microsoft.com/office/drawing/2014/main" id="{8B62E9CE-E0A3-A460-BDBC-6F0BA113316B}"/>
              </a:ext>
            </a:extLst>
          </p:cNvPr>
          <p:cNvSpPr txBox="1">
            <a:spLocks/>
          </p:cNvSpPr>
          <p:nvPr/>
        </p:nvSpPr>
        <p:spPr>
          <a:xfrm>
            <a:off x="275654" y="1606772"/>
            <a:ext cx="11536352" cy="4177129"/>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buFont typeface="Symbol" panose="05050102010706020507" pitchFamily="18" charset="2"/>
              <a:buChar char=""/>
            </a:pPr>
            <a:r>
              <a:rPr lang="en-GB" sz="2000" dirty="0">
                <a:latin typeface="Arial" panose="020B0604020202020204" pitchFamily="34" charset="0"/>
                <a:ea typeface="Arial" panose="020B0604020202020204" pitchFamily="34" charset="0"/>
                <a:cs typeface="Times New Roman" panose="02020603050405020304" pitchFamily="18" charset="0"/>
              </a:rPr>
              <a:t>Natural disasters like floods, hurricanes, earthquakes, tsunamis, volcanic activity, snow storms or bushfires.</a:t>
            </a:r>
          </a:p>
          <a:p>
            <a:pPr marL="342900" lvl="0" indent="-342900">
              <a:lnSpc>
                <a:spcPct val="107000"/>
              </a:lnSpc>
              <a:buFont typeface="Symbol" panose="05050102010706020507" pitchFamily="18" charset="2"/>
              <a:buChar char=""/>
            </a:pPr>
            <a:r>
              <a:rPr lang="en-GB" sz="2000" dirty="0">
                <a:latin typeface="Arial" panose="020B0604020202020204" pitchFamily="34" charset="0"/>
                <a:ea typeface="Arial" panose="020B0604020202020204" pitchFamily="34" charset="0"/>
                <a:cs typeface="Times New Roman" panose="02020603050405020304" pitchFamily="18" charset="0"/>
              </a:rPr>
              <a:t>Drought or famine which leads to lack of food and water.</a:t>
            </a:r>
          </a:p>
          <a:p>
            <a:pPr marL="342900" lvl="0" indent="-342900">
              <a:lnSpc>
                <a:spcPct val="107000"/>
              </a:lnSpc>
              <a:buFont typeface="Symbol" panose="05050102010706020507" pitchFamily="18" charset="2"/>
              <a:buChar char=""/>
            </a:pPr>
            <a:r>
              <a:rPr lang="en-GB" sz="2000" dirty="0">
                <a:latin typeface="Arial" panose="020B0604020202020204" pitchFamily="34" charset="0"/>
                <a:ea typeface="Arial" panose="020B0604020202020204" pitchFamily="34" charset="0"/>
                <a:cs typeface="Times New Roman" panose="02020603050405020304" pitchFamily="18" charset="0"/>
              </a:rPr>
              <a:t>War and conflict.</a:t>
            </a:r>
          </a:p>
          <a:p>
            <a:pPr marL="342900" lvl="0" indent="-342900">
              <a:lnSpc>
                <a:spcPct val="107000"/>
              </a:lnSpc>
              <a:buFont typeface="Symbol" panose="05050102010706020507" pitchFamily="18" charset="2"/>
              <a:buChar char=""/>
            </a:pPr>
            <a:r>
              <a:rPr lang="en-GB" sz="2000" dirty="0">
                <a:latin typeface="Arial" panose="020B0604020202020204" pitchFamily="34" charset="0"/>
                <a:ea typeface="Arial" panose="020B0604020202020204" pitchFamily="34" charset="0"/>
                <a:cs typeface="Times New Roman" panose="02020603050405020304" pitchFamily="18" charset="0"/>
              </a:rPr>
              <a:t>Climate change. Changes in weather may affect children’s access to food, water and education.</a:t>
            </a:r>
          </a:p>
          <a:p>
            <a:pPr marL="342900" lvl="0" indent="-342900">
              <a:lnSpc>
                <a:spcPct val="107000"/>
              </a:lnSpc>
              <a:buFont typeface="Symbol" panose="05050102010706020507" pitchFamily="18" charset="2"/>
              <a:buChar char=""/>
            </a:pPr>
            <a:r>
              <a:rPr lang="en-GB" sz="2000" dirty="0">
                <a:latin typeface="Arial" panose="020B0604020202020204" pitchFamily="34" charset="0"/>
                <a:ea typeface="Arial" panose="020B0604020202020204" pitchFamily="34" charset="0"/>
                <a:cs typeface="Times New Roman" panose="02020603050405020304" pitchFamily="18" charset="0"/>
              </a:rPr>
              <a:t>Discrimination around race, religious beliefs, sex, nationality, or political beliefs.</a:t>
            </a:r>
          </a:p>
          <a:p>
            <a:pPr marL="342900" lvl="0" indent="-342900">
              <a:lnSpc>
                <a:spcPct val="107000"/>
              </a:lnSpc>
              <a:buFont typeface="Symbol" panose="05050102010706020507" pitchFamily="18" charset="2"/>
              <a:buChar char=""/>
            </a:pPr>
            <a:endParaRPr lang="en-GB" sz="18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000" dirty="0">
                <a:latin typeface="Arial" panose="020B0604020202020204" pitchFamily="34" charset="0"/>
                <a:ea typeface="Arial" panose="020B0604020202020204" pitchFamily="34" charset="0"/>
                <a:cs typeface="Times New Roman" panose="02020603050405020304" pitchFamily="18" charset="0"/>
              </a:rPr>
              <a:t>Civil unrest in a country making people feel unsafe.</a:t>
            </a:r>
          </a:p>
          <a:p>
            <a:pPr marL="342900" lvl="0" indent="-342900">
              <a:lnSpc>
                <a:spcPct val="107000"/>
              </a:lnSpc>
              <a:buFont typeface="Symbol" panose="05050102010706020507" pitchFamily="18" charset="2"/>
              <a:buChar char=""/>
            </a:pPr>
            <a:r>
              <a:rPr lang="en-GB" sz="2000" dirty="0">
                <a:latin typeface="Arial" panose="020B0604020202020204" pitchFamily="34" charset="0"/>
                <a:ea typeface="Arial" panose="020B0604020202020204" pitchFamily="34" charset="0"/>
                <a:cs typeface="Times New Roman" panose="02020603050405020304" pitchFamily="18" charset="0"/>
              </a:rPr>
              <a:t>Poverty or loss of income.</a:t>
            </a:r>
          </a:p>
          <a:p>
            <a:pPr marL="342900" lvl="0" indent="-342900">
              <a:lnSpc>
                <a:spcPct val="107000"/>
              </a:lnSpc>
              <a:buFont typeface="Symbol" panose="05050102010706020507" pitchFamily="18" charset="2"/>
              <a:buChar char=""/>
            </a:pPr>
            <a:r>
              <a:rPr lang="en-GB" sz="2000" dirty="0">
                <a:latin typeface="Arial" panose="020B0604020202020204" pitchFamily="34" charset="0"/>
                <a:ea typeface="Arial" panose="020B0604020202020204" pitchFamily="34" charset="0"/>
                <a:cs typeface="Times New Roman" panose="02020603050405020304" pitchFamily="18" charset="0"/>
              </a:rPr>
              <a:t>Family disputes or problems.</a:t>
            </a:r>
          </a:p>
          <a:p>
            <a:pPr marL="0" lvl="0" indent="0">
              <a:lnSpc>
                <a:spcPct val="107000"/>
              </a:lnSpc>
              <a:buNone/>
            </a:pPr>
            <a:endParaRPr lang="en-GB" sz="1800" dirty="0">
              <a:latin typeface="Arial" panose="020B0604020202020204" pitchFamily="34" charset="0"/>
              <a:ea typeface="Arial" panose="020B0604020202020204" pitchFamily="34" charset="0"/>
              <a:cs typeface="Times New Roman" panose="02020603050405020304" pitchFamily="18" charset="0"/>
            </a:endParaRPr>
          </a:p>
        </p:txBody>
      </p:sp>
      <p:pic>
        <p:nvPicPr>
          <p:cNvPr id="10" name="Picture 9" descr="Graphical user interface, text&#10;&#10;Description automatically generated">
            <a:extLst>
              <a:ext uri="{FF2B5EF4-FFF2-40B4-BE49-F238E27FC236}">
                <a16:creationId xmlns:a16="http://schemas.microsoft.com/office/drawing/2014/main" id="{CC3439E1-9D07-BCB5-77FF-15CE53BC80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Tree>
    <p:extLst>
      <p:ext uri="{BB962C8B-B14F-4D97-AF65-F5344CB8AC3E}">
        <p14:creationId xmlns:p14="http://schemas.microsoft.com/office/powerpoint/2010/main" val="246359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4812144" y="1692548"/>
            <a:ext cx="7379856" cy="21284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00000"/>
                </a:solidFill>
                <a:effectLst/>
                <a:latin typeface="Arial" panose="020B0604020202020204" pitchFamily="34" charset="0"/>
                <a:cs typeface="Arial" panose="020B0604020202020204" pitchFamily="34" charset="0"/>
              </a:rPr>
              <a:t>Paddington Bear was a refugee. </a:t>
            </a:r>
            <a:r>
              <a:rPr lang="en-GB" b="0" i="0" dirty="0">
                <a:solidFill>
                  <a:srgbClr val="000000"/>
                </a:solidFill>
                <a:effectLst/>
                <a:latin typeface="Arial" panose="020B0604020202020204" pitchFamily="34" charset="0"/>
                <a:cs typeface="Arial" panose="020B0604020202020204" pitchFamily="34" charset="0"/>
                <a:hlinkClick r:id="rId5"/>
              </a:rPr>
              <a:t>Read some of his story </a:t>
            </a:r>
            <a:r>
              <a:rPr lang="en-GB" b="0" i="0" dirty="0">
                <a:solidFill>
                  <a:srgbClr val="000000"/>
                </a:solidFill>
                <a:effectLst/>
                <a:latin typeface="Arial" panose="020B0604020202020204" pitchFamily="34" charset="0"/>
                <a:cs typeface="Arial" panose="020B0604020202020204" pitchFamily="34" charset="0"/>
              </a:rPr>
              <a:t>or watch the Paddington film and then discuss how you think Paddington felt when he was in the lifeboat after leaving Aunt Lucy in Peru or how he felt being at the train station on his own. How do you think he felt when he met the Brown family? </a:t>
            </a:r>
            <a:endParaRPr lang="en-GB" dirty="0">
              <a:latin typeface="Arial" panose="020B0604020202020204" pitchFamily="34" charset="0"/>
              <a:cs typeface="Arial" panose="020B0604020202020204" pitchFamily="34" charset="0"/>
            </a:endParaRPr>
          </a:p>
          <a:p>
            <a:pPr algn="ctr"/>
            <a:endParaRPr lang="en-GB"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A0C9D92-CA60-4F9B-AD40-3BB42220F3B5}"/>
              </a:ext>
            </a:extLst>
          </p:cNvPr>
          <p:cNvSpPr/>
          <p:nvPr/>
        </p:nvSpPr>
        <p:spPr>
          <a:xfrm>
            <a:off x="-1" y="1674560"/>
            <a:ext cx="4862945" cy="5183439"/>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a:solidFill>
                  <a:schemeClr val="bg1"/>
                </a:solidFill>
                <a:effectLst/>
                <a:latin typeface="Arial" panose="020B0604020202020204" pitchFamily="34" charset="0"/>
                <a:cs typeface="Arial" panose="020B0604020202020204" pitchFamily="34" charset="0"/>
              </a:rPr>
              <a:t>Write a thank you card to a parent or carer who has looked after you and helped you with choices that matter to you</a:t>
            </a: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676B77-5CF1-4370-825E-3DB615F94933}"/>
              </a:ext>
            </a:extLst>
          </p:cNvPr>
          <p:cNvSpPr txBox="1"/>
          <p:nvPr/>
        </p:nvSpPr>
        <p:spPr>
          <a:xfrm>
            <a:off x="134447" y="199224"/>
            <a:ext cx="8565408" cy="584775"/>
          </a:xfrm>
          <a:prstGeom prst="rect">
            <a:avLst/>
          </a:prstGeom>
          <a:noFill/>
        </p:spPr>
        <p:txBody>
          <a:bodyPr wrap="square" rtlCol="0">
            <a:spAutoFit/>
          </a:bodyPr>
          <a:lstStyle/>
          <a:p>
            <a:pPr algn="l"/>
            <a:r>
              <a:rPr lang="en-IE" sz="32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3" name="Text Placeholder 2">
            <a:extLst>
              <a:ext uri="{FF2B5EF4-FFF2-40B4-BE49-F238E27FC236}">
                <a16:creationId xmlns:a16="http://schemas.microsoft.com/office/drawing/2014/main" id="{4919CEE9-7174-33AE-6D9F-A7958A6C72E6}"/>
              </a:ext>
            </a:extLst>
          </p:cNvPr>
          <p:cNvSpPr txBox="1">
            <a:spLocks/>
          </p:cNvSpPr>
          <p:nvPr/>
        </p:nvSpPr>
        <p:spPr>
          <a:xfrm>
            <a:off x="196706" y="938690"/>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pic>
        <p:nvPicPr>
          <p:cNvPr id="5" name="Picture 4">
            <a:extLst>
              <a:ext uri="{FF2B5EF4-FFF2-40B4-BE49-F238E27FC236}">
                <a16:creationId xmlns:a16="http://schemas.microsoft.com/office/drawing/2014/main" id="{40D8B2ED-46A1-516B-C937-FA5BE7F9797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7402" y="1666010"/>
            <a:ext cx="4819065" cy="3212447"/>
          </a:xfrm>
          <a:prstGeom prst="rect">
            <a:avLst/>
          </a:prstGeom>
        </p:spPr>
      </p:pic>
      <p:sp>
        <p:nvSpPr>
          <p:cNvPr id="6" name="TextBox 5">
            <a:extLst>
              <a:ext uri="{FF2B5EF4-FFF2-40B4-BE49-F238E27FC236}">
                <a16:creationId xmlns:a16="http://schemas.microsoft.com/office/drawing/2014/main" id="{0A858AC0-2878-1D6B-FB96-A8FE13034121}"/>
              </a:ext>
            </a:extLst>
          </p:cNvPr>
          <p:cNvSpPr txBox="1"/>
          <p:nvPr/>
        </p:nvSpPr>
        <p:spPr>
          <a:xfrm>
            <a:off x="97049" y="4887007"/>
            <a:ext cx="4301403" cy="2308324"/>
          </a:xfrm>
          <a:prstGeom prst="rect">
            <a:avLst/>
          </a:prstGeom>
          <a:noFill/>
        </p:spPr>
        <p:txBody>
          <a:bodyPr wrap="square" rtlCol="0">
            <a:spAutoFit/>
          </a:bodyPr>
          <a:lstStyle/>
          <a:p>
            <a:r>
              <a:rPr lang="en-GB" sz="1800" b="0" i="0" dirty="0">
                <a:solidFill>
                  <a:schemeClr val="bg1"/>
                </a:solidFill>
                <a:effectLst/>
                <a:latin typeface="Arial" panose="020B0604020202020204" pitchFamily="34" charset="0"/>
                <a:cs typeface="Arial" panose="020B0604020202020204" pitchFamily="34" charset="0"/>
              </a:rPr>
              <a:t>There are many rights related to being kept safe and protected from harm. Do you have a special place where you feel really safe? Maybe at home or a grandparent’s home, or somewhere else? Draw a picture of where you feel safe. </a:t>
            </a:r>
            <a:endParaRPr lang="en-GB" sz="1600" dirty="0">
              <a:solidFill>
                <a:schemeClr val="bg1"/>
              </a:solidFill>
              <a:latin typeface="Arial" panose="020B0604020202020204" pitchFamily="34" charset="0"/>
              <a:cs typeface="Arial" panose="020B0604020202020204" pitchFamily="34" charset="0"/>
            </a:endParaRPr>
          </a:p>
          <a:p>
            <a:endParaRPr lang="en-IE" dirty="0"/>
          </a:p>
        </p:txBody>
      </p:sp>
      <p:sp>
        <p:nvSpPr>
          <p:cNvPr id="17" name="TextBox 16">
            <a:extLst>
              <a:ext uri="{FF2B5EF4-FFF2-40B4-BE49-F238E27FC236}">
                <a16:creationId xmlns:a16="http://schemas.microsoft.com/office/drawing/2014/main" id="{5C42FC00-7B01-A4AE-D1D5-8B28F95555B9}"/>
              </a:ext>
            </a:extLst>
          </p:cNvPr>
          <p:cNvSpPr txBox="1"/>
          <p:nvPr/>
        </p:nvSpPr>
        <p:spPr>
          <a:xfrm>
            <a:off x="4873870" y="3826871"/>
            <a:ext cx="7312668" cy="3031599"/>
          </a:xfrm>
          <a:prstGeom prst="rect">
            <a:avLst/>
          </a:prstGeom>
          <a:solidFill>
            <a:schemeClr val="accent1">
              <a:lumMod val="60000"/>
              <a:lumOff val="40000"/>
            </a:schemeClr>
          </a:solidFill>
        </p:spPr>
        <p:txBody>
          <a:bodyPr wrap="square" rtlCol="0">
            <a:spAutoFit/>
          </a:bodyPr>
          <a:lstStyle/>
          <a:p>
            <a:endParaRPr lang="en-GB" dirty="0">
              <a:solidFill>
                <a:schemeClr val="bg1"/>
              </a:solidFill>
              <a:latin typeface="Arial" panose="020B0604020202020204" pitchFamily="34" charset="0"/>
              <a:cs typeface="Arial" panose="020B0604020202020204" pitchFamily="34" charset="0"/>
            </a:endParaRPr>
          </a:p>
          <a:p>
            <a:pPr algn="ctr"/>
            <a:r>
              <a:rPr lang="en-GB" b="0" i="0" dirty="0">
                <a:effectLst/>
                <a:latin typeface="Arial" panose="020B0604020202020204" pitchFamily="34" charset="0"/>
                <a:cs typeface="Arial" panose="020B0604020202020204" pitchFamily="34" charset="0"/>
              </a:rPr>
              <a:t>Watch or read </a:t>
            </a:r>
            <a:r>
              <a:rPr lang="en-GB" b="0" i="0" dirty="0">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My Name is Not Refugee </a:t>
            </a:r>
            <a:r>
              <a:rPr lang="en-GB" b="0" i="0" dirty="0">
                <a:effectLst/>
                <a:latin typeface="Arial" panose="020B0604020202020204" pitchFamily="34" charset="0"/>
                <a:cs typeface="Arial" panose="020B0604020202020204" pitchFamily="34" charset="0"/>
              </a:rPr>
              <a:t>or </a:t>
            </a:r>
            <a:r>
              <a:rPr lang="en-GB" b="0" i="0" dirty="0">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The Suitcase</a:t>
            </a:r>
            <a:r>
              <a:rPr lang="en-GB" b="0" i="0" dirty="0">
                <a:effectLst/>
                <a:latin typeface="Arial" panose="020B0604020202020204" pitchFamily="34" charset="0"/>
                <a:cs typeface="Arial" panose="020B0604020202020204" pitchFamily="34" charset="0"/>
              </a:rPr>
              <a:t>. </a:t>
            </a:r>
          </a:p>
          <a:p>
            <a:pPr algn="ctr"/>
            <a:endParaRPr lang="en-GB" dirty="0">
              <a:latin typeface="Arial" panose="020B0604020202020204" pitchFamily="34" charset="0"/>
              <a:cs typeface="Arial" panose="020B0604020202020204" pitchFamily="34" charset="0"/>
            </a:endParaRPr>
          </a:p>
          <a:p>
            <a:pPr algn="ctr"/>
            <a:r>
              <a:rPr lang="en-GB" b="0" i="0" dirty="0">
                <a:effectLst/>
                <a:latin typeface="Arial" panose="020B0604020202020204" pitchFamily="34" charset="0"/>
                <a:cs typeface="Arial" panose="020B0604020202020204" pitchFamily="34" charset="0"/>
              </a:rPr>
              <a:t>Use the themes of the stories to open up a simple exploration of what it is to be a refugee.  </a:t>
            </a:r>
            <a:endParaRPr lang="en-GB" dirty="0">
              <a:latin typeface="Arial" panose="020B0604020202020204" pitchFamily="34" charset="0"/>
              <a:cs typeface="Arial" panose="020B0604020202020204" pitchFamily="34" charset="0"/>
            </a:endParaRPr>
          </a:p>
          <a:p>
            <a:endParaRPr lang="en-GB" sz="1700" dirty="0">
              <a:solidFill>
                <a:schemeClr val="bg1"/>
              </a:solidFill>
              <a:latin typeface="Arial" panose="020B0604020202020204" pitchFamily="34" charset="0"/>
              <a:cs typeface="Arial" panose="020B0604020202020204" pitchFamily="34" charset="0"/>
            </a:endParaRPr>
          </a:p>
          <a:p>
            <a:endParaRPr lang="en-GB" sz="1700" dirty="0">
              <a:solidFill>
                <a:schemeClr val="bg1"/>
              </a:solidFill>
              <a:latin typeface="Arial" panose="020B0604020202020204" pitchFamily="34" charset="0"/>
              <a:cs typeface="Arial" panose="020B0604020202020204" pitchFamily="34" charset="0"/>
            </a:endParaRPr>
          </a:p>
          <a:p>
            <a:endParaRPr lang="en-GB" sz="1700" dirty="0">
              <a:solidFill>
                <a:schemeClr val="bg1"/>
              </a:solidFill>
              <a:latin typeface="Arial" panose="020B0604020202020204" pitchFamily="34" charset="0"/>
              <a:cs typeface="Arial" panose="020B0604020202020204" pitchFamily="34" charset="0"/>
            </a:endParaRPr>
          </a:p>
          <a:p>
            <a:endParaRPr lang="en-GB" sz="1700" dirty="0">
              <a:solidFill>
                <a:schemeClr val="bg1"/>
              </a:solidFill>
              <a:latin typeface="Arial" panose="020B0604020202020204" pitchFamily="34" charset="0"/>
              <a:cs typeface="Arial" panose="020B0604020202020204" pitchFamily="34" charset="0"/>
            </a:endParaRPr>
          </a:p>
          <a:p>
            <a:endParaRPr lang="en-GB" sz="1700" b="0" i="0" dirty="0">
              <a:solidFill>
                <a:schemeClr val="bg1"/>
              </a:solidFill>
              <a:effectLst/>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9D30F82-9502-B78A-B2F7-E7F67764EAC3}"/>
              </a:ext>
            </a:extLst>
          </p:cNvPr>
          <p:cNvSpPr txBox="1"/>
          <p:nvPr/>
        </p:nvSpPr>
        <p:spPr>
          <a:xfrm>
            <a:off x="3771478" y="4631512"/>
            <a:ext cx="1253948" cy="230832"/>
          </a:xfrm>
          <a:prstGeom prst="rect">
            <a:avLst/>
          </a:prstGeom>
          <a:noFill/>
        </p:spPr>
        <p:txBody>
          <a:bodyPr wrap="square" rtlCol="0">
            <a:spAutoFit/>
          </a:bodyPr>
          <a:lstStyle/>
          <a:p>
            <a:r>
              <a:rPr lang="en-IE" sz="900" dirty="0">
                <a:solidFill>
                  <a:schemeClr val="bg1"/>
                </a:solidFill>
              </a:rPr>
              <a:t>UNICEF/UN0662999</a:t>
            </a:r>
          </a:p>
        </p:txBody>
      </p:sp>
      <p:pic>
        <p:nvPicPr>
          <p:cNvPr id="2" name="Online Media 8" title="My name is not Refugee | Children's Books Read Aloud">
            <a:hlinkClick r:id="" action="ppaction://media"/>
            <a:extLst>
              <a:ext uri="{FF2B5EF4-FFF2-40B4-BE49-F238E27FC236}">
                <a16:creationId xmlns:a16="http://schemas.microsoft.com/office/drawing/2014/main" id="{EB0C9A38-5B6A-D9A6-8EF7-DA1B65C575F5}"/>
              </a:ext>
            </a:extLst>
          </p:cNvPr>
          <p:cNvPicPr>
            <a:picLocks noRot="1" noChangeAspect="1"/>
          </p:cNvPicPr>
          <p:nvPr>
            <a:videoFile r:link="rId1"/>
          </p:nvPr>
        </p:nvPicPr>
        <p:blipFill>
          <a:blip r:embed="rId10"/>
          <a:stretch>
            <a:fillRect/>
          </a:stretch>
        </p:blipFill>
        <p:spPr>
          <a:xfrm>
            <a:off x="5131493" y="5328485"/>
            <a:ext cx="2522774" cy="1425367"/>
          </a:xfrm>
          <a:prstGeom prst="rect">
            <a:avLst/>
          </a:prstGeom>
        </p:spPr>
      </p:pic>
      <p:pic>
        <p:nvPicPr>
          <p:cNvPr id="4" name="Online Media 13" title="Chris Naylor-Ballesteros reads The Suitcase">
            <a:hlinkClick r:id="" action="ppaction://media"/>
            <a:extLst>
              <a:ext uri="{FF2B5EF4-FFF2-40B4-BE49-F238E27FC236}">
                <a16:creationId xmlns:a16="http://schemas.microsoft.com/office/drawing/2014/main" id="{8E4D187F-18D9-4913-2B94-CEF7B4031820}"/>
              </a:ext>
            </a:extLst>
          </p:cNvPr>
          <p:cNvPicPr>
            <a:picLocks noRot="1" noChangeAspect="1"/>
          </p:cNvPicPr>
          <p:nvPr>
            <a:videoFile r:link="rId2"/>
          </p:nvPr>
        </p:nvPicPr>
        <p:blipFill>
          <a:blip r:embed="rId11"/>
          <a:stretch>
            <a:fillRect/>
          </a:stretch>
        </p:blipFill>
        <p:spPr>
          <a:xfrm>
            <a:off x="9425305" y="5328485"/>
            <a:ext cx="2446883" cy="1382489"/>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0" y="1915886"/>
            <a:ext cx="7620000" cy="21227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0" i="0" dirty="0">
                <a:solidFill>
                  <a:schemeClr val="tx1"/>
                </a:solidFill>
                <a:effectLst/>
                <a:latin typeface="Arial" panose="020B0604020202020204" pitchFamily="34" charset="0"/>
                <a:cs typeface="Arial" panose="020B0604020202020204" pitchFamily="34" charset="0"/>
              </a:rPr>
              <a:t>Imagine a new refugee family is arriving in your neighbourhood. Write a letter to welcome them. Tell them everything they need to know about places to visit, who can help and perhaps a bit about yourself too. </a:t>
            </a:r>
            <a:endParaRPr lang="en-GB" sz="2000"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A0C9D92-CA60-4F9B-AD40-3BB42220F3B5}"/>
              </a:ext>
            </a:extLst>
          </p:cNvPr>
          <p:cNvSpPr/>
          <p:nvPr/>
        </p:nvSpPr>
        <p:spPr>
          <a:xfrm>
            <a:off x="0" y="4038600"/>
            <a:ext cx="5758543" cy="2819399"/>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0" i="0" dirty="0">
                <a:solidFill>
                  <a:schemeClr val="bg1"/>
                </a:solidFill>
                <a:effectLst/>
                <a:latin typeface="Arial" panose="020B0604020202020204" pitchFamily="34" charset="0"/>
                <a:cs typeface="Arial" panose="020B0604020202020204" pitchFamily="34" charset="0"/>
              </a:rPr>
              <a:t>If you had to flee your home suddenly, what would you take with you? Draw or list what you would take and remember that you might have to carry it a long way. Compare your list with other people in your class.  </a:t>
            </a:r>
            <a:endParaRPr lang="en-GB" sz="20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15553"/>
          </a:xfrm>
          <a:prstGeom prst="rect">
            <a:avLst/>
          </a:prstGeom>
          <a:noFill/>
        </p:spPr>
        <p:txBody>
          <a:bodyPr wrap="square" rtlCol="0">
            <a:spAutoFit/>
          </a:bodyPr>
          <a:lstStyle/>
          <a:p>
            <a:pPr algn="l"/>
            <a:r>
              <a:rPr lang="en-IE" sz="3400" dirty="0">
                <a:latin typeface="Arial" panose="020B0604020202020204" pitchFamily="34" charset="0"/>
                <a:cs typeface="Arial" panose="020B0604020202020204" pitchFamily="34" charset="0"/>
              </a:rPr>
              <a:t>ACTIVITIES FOR THE CLASSROOM</a:t>
            </a:r>
          </a:p>
        </p:txBody>
      </p:sp>
      <p:sp>
        <p:nvSpPr>
          <p:cNvPr id="3" name="Text Placeholder 2">
            <a:extLst>
              <a:ext uri="{FF2B5EF4-FFF2-40B4-BE49-F238E27FC236}">
                <a16:creationId xmlns:a16="http://schemas.microsoft.com/office/drawing/2014/main" id="{4919CEE9-7174-33AE-6D9F-A7958A6C72E6}"/>
              </a:ext>
            </a:extLst>
          </p:cNvPr>
          <p:cNvSpPr txBox="1">
            <a:spLocks/>
          </p:cNvSpPr>
          <p:nvPr/>
        </p:nvSpPr>
        <p:spPr>
          <a:xfrm>
            <a:off x="196706" y="938690"/>
            <a:ext cx="6824580" cy="52470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pic>
        <p:nvPicPr>
          <p:cNvPr id="4" name="Picture 3" descr="A picture containing human face, person, clothing, child&#10;&#10;Description automatically generated">
            <a:extLst>
              <a:ext uri="{FF2B5EF4-FFF2-40B4-BE49-F238E27FC236}">
                <a16:creationId xmlns:a16="http://schemas.microsoft.com/office/drawing/2014/main" id="{9CDBBEFA-B6AE-5377-381E-50309DE1D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77001" y="1143001"/>
            <a:ext cx="6857999" cy="4572000"/>
          </a:xfrm>
          <a:prstGeom prst="rect">
            <a:avLst/>
          </a:prstGeom>
        </p:spPr>
      </p:pic>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7142" y="5939533"/>
            <a:ext cx="2394857" cy="918466"/>
          </a:xfrm>
          <a:prstGeom prst="rect">
            <a:avLst/>
          </a:prstGeom>
        </p:spPr>
      </p:pic>
      <p:sp>
        <p:nvSpPr>
          <p:cNvPr id="7" name="TextBox 6">
            <a:extLst>
              <a:ext uri="{FF2B5EF4-FFF2-40B4-BE49-F238E27FC236}">
                <a16:creationId xmlns:a16="http://schemas.microsoft.com/office/drawing/2014/main" id="{6DFAF32B-458D-B771-FF87-4A3D844940A0}"/>
              </a:ext>
            </a:extLst>
          </p:cNvPr>
          <p:cNvSpPr txBox="1"/>
          <p:nvPr/>
        </p:nvSpPr>
        <p:spPr>
          <a:xfrm>
            <a:off x="7783286" y="6607629"/>
            <a:ext cx="1828800" cy="276999"/>
          </a:xfrm>
          <a:prstGeom prst="rect">
            <a:avLst/>
          </a:prstGeom>
          <a:noFill/>
        </p:spPr>
        <p:txBody>
          <a:bodyPr wrap="square" rtlCol="0">
            <a:spAutoFit/>
          </a:bodyPr>
          <a:lstStyle/>
          <a:p>
            <a:r>
              <a:rPr lang="en-IE" sz="1200" dirty="0">
                <a:solidFill>
                  <a:schemeClr val="bg1"/>
                </a:solidFill>
              </a:rPr>
              <a:t>UNICEF/UN0751763</a:t>
            </a:r>
          </a:p>
        </p:txBody>
      </p:sp>
    </p:spTree>
    <p:extLst>
      <p:ext uri="{BB962C8B-B14F-4D97-AF65-F5344CB8AC3E}">
        <p14:creationId xmlns:p14="http://schemas.microsoft.com/office/powerpoint/2010/main" val="2414433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DA3F-B46B-527B-7E86-8647DB07C3AB}"/>
              </a:ext>
            </a:extLst>
          </p:cNvPr>
          <p:cNvSpPr>
            <a:spLocks noGrp="1"/>
          </p:cNvSpPr>
          <p:nvPr>
            <p:ph type="title"/>
          </p:nvPr>
        </p:nvSpPr>
        <p:spPr>
          <a:xfrm>
            <a:off x="838200" y="365125"/>
            <a:ext cx="7077364" cy="1325563"/>
          </a:xfrm>
        </p:spPr>
        <p:txBody>
          <a:bodyPr>
            <a:normAutofit/>
          </a:bodyPr>
          <a:lstStyle/>
          <a:p>
            <a:r>
              <a:rPr lang="en-IE" sz="3100" dirty="0">
                <a:latin typeface="Arial" panose="020B0604020202020204" pitchFamily="34" charset="0"/>
                <a:cs typeface="Arial" panose="020B0604020202020204" pitchFamily="34" charset="0"/>
              </a:rPr>
              <a:t>ACTIVITIES FOR THE CLASSROOM</a:t>
            </a:r>
            <a:br>
              <a:rPr lang="en-IE" sz="4400" dirty="0">
                <a:latin typeface="Arial" panose="020B0604020202020204" pitchFamily="34" charset="0"/>
                <a:cs typeface="Arial" panose="020B0604020202020204" pitchFamily="34" charset="0"/>
              </a:rPr>
            </a:br>
            <a:endParaRPr lang="en-IE" dirty="0"/>
          </a:p>
        </p:txBody>
      </p:sp>
      <p:sp>
        <p:nvSpPr>
          <p:cNvPr id="4" name="Content Placeholder 3">
            <a:extLst>
              <a:ext uri="{FF2B5EF4-FFF2-40B4-BE49-F238E27FC236}">
                <a16:creationId xmlns:a16="http://schemas.microsoft.com/office/drawing/2014/main" id="{80F7FC49-42C5-3830-5E8E-2D8D4E2F7AE2}"/>
              </a:ext>
            </a:extLst>
          </p:cNvPr>
          <p:cNvSpPr>
            <a:spLocks noGrp="1"/>
          </p:cNvSpPr>
          <p:nvPr>
            <p:ph sz="half" idx="2"/>
          </p:nvPr>
        </p:nvSpPr>
        <p:spPr>
          <a:solidFill>
            <a:srgbClr val="FFFF00"/>
          </a:solidFill>
        </p:spPr>
        <p:txBody>
          <a:bodyPr>
            <a:normAutofit fontScale="62500" lnSpcReduction="20000"/>
          </a:bodyPr>
          <a:lstStyle/>
          <a:p>
            <a:pPr marL="0" indent="0">
              <a:buNone/>
            </a:pPr>
            <a:endParaRPr lang="en-GB" sz="2000" i="0" dirty="0">
              <a:effectLst/>
              <a:latin typeface="Arial"/>
              <a:cs typeface="Arial"/>
            </a:endParaRPr>
          </a:p>
          <a:p>
            <a:pPr marL="0" indent="0" algn="ctr">
              <a:buNone/>
            </a:pPr>
            <a:r>
              <a:rPr lang="en-GB" sz="3500" dirty="0">
                <a:solidFill>
                  <a:schemeClr val="accent1">
                    <a:lumMod val="50000"/>
                  </a:schemeClr>
                </a:solidFill>
                <a:latin typeface="Arial" panose="020B0604020202020204" pitchFamily="34" charset="0"/>
                <a:cs typeface="Arial" panose="020B0604020202020204" pitchFamily="34" charset="0"/>
              </a:rPr>
              <a:t>Check out this</a:t>
            </a:r>
            <a:r>
              <a:rPr lang="en-GB" sz="3500" b="0" i="0" dirty="0">
                <a:solidFill>
                  <a:schemeClr val="accent1">
                    <a:lumMod val="50000"/>
                  </a:schemeClr>
                </a:solidFill>
                <a:effectLst/>
                <a:latin typeface="Arial" panose="020B0604020202020204" pitchFamily="34" charset="0"/>
                <a:cs typeface="Arial" panose="020B0604020202020204" pitchFamily="34" charset="0"/>
              </a:rPr>
              <a:t> extraordinary art project called </a:t>
            </a:r>
            <a:r>
              <a:rPr lang="en-GB" sz="3500" b="0" i="0" dirty="0">
                <a:solidFill>
                  <a:schemeClr val="accent1">
                    <a:lumMod val="50000"/>
                  </a:schemeClr>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Little Amal</a:t>
            </a:r>
            <a:r>
              <a:rPr lang="en-GB" sz="3500" b="0" i="0" dirty="0">
                <a:solidFill>
                  <a:schemeClr val="accent1">
                    <a:lumMod val="50000"/>
                  </a:schemeClr>
                </a:solidFill>
                <a:effectLst/>
                <a:latin typeface="Arial" panose="020B0604020202020204" pitchFamily="34" charset="0"/>
                <a:cs typeface="Arial" panose="020B0604020202020204" pitchFamily="34" charset="0"/>
              </a:rPr>
              <a:t>.  Little Amal is a giant puppet – a 3.5 metre-tall living artwork character that represents child refugees, especially those who have been separated from their families. Since July 2021, Amal has travelled over 9,000km in 13 countries and has been welcomed </a:t>
            </a:r>
            <a:r>
              <a:rPr lang="en-GB" sz="3500" dirty="0">
                <a:solidFill>
                  <a:schemeClr val="accent1">
                    <a:lumMod val="50000"/>
                  </a:schemeClr>
                </a:solidFill>
                <a:latin typeface="Arial" panose="020B0604020202020204" pitchFamily="34" charset="0"/>
                <a:cs typeface="Arial" panose="020B0604020202020204" pitchFamily="34" charset="0"/>
              </a:rPr>
              <a:t>by millions in person and online. </a:t>
            </a:r>
            <a:r>
              <a:rPr lang="en-GB" sz="3500" b="0" i="0" dirty="0">
                <a:solidFill>
                  <a:schemeClr val="accent1">
                    <a:lumMod val="50000"/>
                  </a:schemeClr>
                </a:solidFill>
                <a:effectLst/>
                <a:latin typeface="Arial" panose="020B0604020202020204" pitchFamily="34" charset="0"/>
                <a:cs typeface="Arial" panose="020B0604020202020204" pitchFamily="34" charset="0"/>
              </a:rPr>
              <a:t>Her urgent message to the world is, “Don’t forget about us.” </a:t>
            </a:r>
          </a:p>
          <a:p>
            <a:pPr marL="0" indent="0" algn="ctr">
              <a:buNone/>
            </a:pPr>
            <a:r>
              <a:rPr lang="en-GB" sz="3500" b="0" i="0" dirty="0">
                <a:solidFill>
                  <a:schemeClr val="accent1">
                    <a:lumMod val="50000"/>
                  </a:schemeClr>
                </a:solidFill>
                <a:effectLst/>
                <a:latin typeface="Arial" panose="020B0604020202020204" pitchFamily="34" charset="0"/>
                <a:cs typeface="Arial" panose="020B0604020202020204" pitchFamily="34" charset="0"/>
              </a:rPr>
              <a:t>Can you think how you could use puppets or another type of artform to raise awareness of the lives of children forced to be refugees?  </a:t>
            </a:r>
            <a:endParaRPr lang="en-GB" sz="3500" dirty="0">
              <a:solidFill>
                <a:schemeClr val="accent1">
                  <a:lumMod val="50000"/>
                </a:schemeClr>
              </a:solidFill>
              <a:latin typeface="Arial" panose="020B0604020202020204" pitchFamily="34" charset="0"/>
              <a:cs typeface="Arial" panose="020B0604020202020204" pitchFamily="34" charset="0"/>
            </a:endParaRPr>
          </a:p>
          <a:p>
            <a:pPr marL="0" indent="0">
              <a:buNone/>
            </a:pPr>
            <a:endParaRPr lang="en-IE" dirty="0"/>
          </a:p>
        </p:txBody>
      </p:sp>
      <p:sp>
        <p:nvSpPr>
          <p:cNvPr id="5" name="Content Placeholder 4">
            <a:extLst>
              <a:ext uri="{FF2B5EF4-FFF2-40B4-BE49-F238E27FC236}">
                <a16:creationId xmlns:a16="http://schemas.microsoft.com/office/drawing/2014/main" id="{F33C70F7-4A01-E5F8-621E-5F599F7F9B9F}"/>
              </a:ext>
            </a:extLst>
          </p:cNvPr>
          <p:cNvSpPr>
            <a:spLocks noGrp="1"/>
          </p:cNvSpPr>
          <p:nvPr>
            <p:ph sz="half" idx="1"/>
          </p:nvPr>
        </p:nvSpPr>
        <p:spPr>
          <a:xfrm>
            <a:off x="914400" y="1825625"/>
            <a:ext cx="5181600" cy="4351338"/>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lvl="0" algn="ct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5A04941-1E0E-98D0-130A-FF4F5C80281D}"/>
              </a:ext>
            </a:extLst>
          </p:cNvPr>
          <p:cNvSpPr txBox="1"/>
          <p:nvPr/>
        </p:nvSpPr>
        <p:spPr>
          <a:xfrm>
            <a:off x="1253892" y="2071657"/>
            <a:ext cx="4502615" cy="1477328"/>
          </a:xfrm>
          <a:prstGeom prst="rect">
            <a:avLst/>
          </a:prstGeom>
          <a:noFill/>
        </p:spPr>
        <p:txBody>
          <a:bodyPr wrap="square" lIns="91440" tIns="45720" rIns="91440" bIns="45720" rtlCol="0" anchor="t">
            <a:spAutoFit/>
          </a:bodyPr>
          <a:lstStyle/>
          <a:p>
            <a:pPr algn="ctr" fontAlgn="base"/>
            <a:r>
              <a:rPr lang="en-GB" b="0" i="0" dirty="0">
                <a:solidFill>
                  <a:schemeClr val="bg1"/>
                </a:solidFill>
                <a:effectLst/>
                <a:latin typeface="Arial"/>
                <a:cs typeface="Arial"/>
              </a:rPr>
              <a:t>Watch </a:t>
            </a:r>
            <a:r>
              <a:rPr lang="en-GB" b="0" i="0" dirty="0">
                <a:solidFill>
                  <a:schemeClr val="bg1"/>
                </a:solidFill>
                <a:effectLst/>
                <a:latin typeface="Arial"/>
                <a:cs typeface="Arial"/>
                <a:hlinkClick r:id="rId4">
                  <a:extLst>
                    <a:ext uri="{A12FA001-AC4F-418D-AE19-62706E023703}">
                      <ahyp:hlinkClr xmlns:ahyp="http://schemas.microsoft.com/office/drawing/2018/hyperlinkcolor" val="tx"/>
                    </a:ext>
                  </a:extLst>
                </a:hlinkClick>
              </a:rPr>
              <a:t>this video</a:t>
            </a:r>
            <a:r>
              <a:rPr lang="en-GB" b="0" i="0" dirty="0">
                <a:solidFill>
                  <a:schemeClr val="bg1"/>
                </a:solidFill>
                <a:effectLst/>
                <a:latin typeface="Arial"/>
                <a:cs typeface="Arial"/>
              </a:rPr>
              <a:t> explaining what a refugee is. Can you create your own film or a simple PowerPoint presentation to help other children in your school understand what it means to be refugee?  </a:t>
            </a:r>
            <a:endParaRPr lang="en-GB" b="1" i="0" dirty="0">
              <a:solidFill>
                <a:schemeClr val="bg1"/>
              </a:solidFill>
              <a:effectLst/>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1B916B2D-172C-54A4-141D-E3FC90762D85}"/>
              </a:ext>
            </a:extLst>
          </p:cNvPr>
          <p:cNvSpPr txBox="1">
            <a:spLocks/>
          </p:cNvSpPr>
          <p:nvPr/>
        </p:nvSpPr>
        <p:spPr>
          <a:xfrm>
            <a:off x="838200" y="956037"/>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pic>
        <p:nvPicPr>
          <p:cNvPr id="9" name="Picture 8" descr="Graphical user interface, text&#10;&#10;Description automatically generated">
            <a:extLst>
              <a:ext uri="{FF2B5EF4-FFF2-40B4-BE49-F238E27FC236}">
                <a16:creationId xmlns:a16="http://schemas.microsoft.com/office/drawing/2014/main" id="{32ECD0CC-B482-F25B-6EB0-5696E9CF80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pic>
        <p:nvPicPr>
          <p:cNvPr id="3" name="Online Media 8" title="What is a refugee?">
            <a:hlinkClick r:id="" action="ppaction://media"/>
            <a:extLst>
              <a:ext uri="{FF2B5EF4-FFF2-40B4-BE49-F238E27FC236}">
                <a16:creationId xmlns:a16="http://schemas.microsoft.com/office/drawing/2014/main" id="{0DCD7109-CE1D-4125-97E8-83CEC3F36F91}"/>
              </a:ext>
            </a:extLst>
          </p:cNvPr>
          <p:cNvPicPr>
            <a:picLocks noRot="1" noChangeAspect="1"/>
          </p:cNvPicPr>
          <p:nvPr>
            <a:videoFile r:link="rId1"/>
          </p:nvPr>
        </p:nvPicPr>
        <p:blipFill>
          <a:blip r:embed="rId6"/>
          <a:stretch>
            <a:fillRect/>
          </a:stretch>
        </p:blipFill>
        <p:spPr>
          <a:xfrm>
            <a:off x="1423276" y="3706420"/>
            <a:ext cx="4001479" cy="2260835"/>
          </a:xfrm>
          <a:prstGeom prst="rect">
            <a:avLst/>
          </a:prstGeom>
        </p:spPr>
      </p:pic>
    </p:spTree>
    <p:extLst>
      <p:ext uri="{BB962C8B-B14F-4D97-AF65-F5344CB8AC3E}">
        <p14:creationId xmlns:p14="http://schemas.microsoft.com/office/powerpoint/2010/main" val="209529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2667</TotalTime>
  <Words>1671</Words>
  <Application>Microsoft Office PowerPoint</Application>
  <PresentationFormat>Widescreen</PresentationFormat>
  <Paragraphs>125</Paragraphs>
  <Slides>13</Slides>
  <Notes>10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Arial Black</vt:lpstr>
      <vt:lpstr>Calibri</vt:lpstr>
      <vt:lpstr>Calibri Light</vt:lpstr>
      <vt:lpstr>Symbol</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ACTIVITIES FOR THE CLASSROOM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Aibhlin O'Leary</dc:creator>
  <cp:lastModifiedBy>Aibhlin O'Leary</cp:lastModifiedBy>
  <cp:revision>7</cp:revision>
  <dcterms:created xsi:type="dcterms:W3CDTF">2023-04-18T14:57:46Z</dcterms:created>
  <dcterms:modified xsi:type="dcterms:W3CDTF">2023-06-14T14:53:46Z</dcterms:modified>
</cp:coreProperties>
</file>