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1" r:id="rId2"/>
    <p:sldId id="297" r:id="rId3"/>
    <p:sldId id="1806" r:id="rId4"/>
    <p:sldId id="299" r:id="rId5"/>
    <p:sldId id="1800" r:id="rId6"/>
    <p:sldId id="1808" r:id="rId7"/>
    <p:sldId id="1809" r:id="rId8"/>
    <p:sldId id="1810" r:id="rId9"/>
    <p:sldId id="1811" r:id="rId10"/>
    <p:sldId id="1812" r:id="rId11"/>
    <p:sldId id="1813" r:id="rId12"/>
    <p:sldId id="1814" r:id="rId13"/>
    <p:sldId id="292" r:id="rId14"/>
    <p:sldId id="304" r:id="rId15"/>
    <p:sldId id="305" r:id="rId16"/>
    <p:sldId id="1815" r:id="rId17"/>
    <p:sldId id="300" r:id="rId18"/>
    <p:sldId id="301" r:id="rId19"/>
    <p:sldId id="1802" r:id="rId20"/>
    <p:sldId id="1804" r:id="rId21"/>
    <p:sldId id="1805" r:id="rId22"/>
    <p:sldId id="298" r:id="rId23"/>
    <p:sldId id="3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alden" initials="DW" lastIdx="6" clrIdx="0">
    <p:extLst>
      <p:ext uri="{19B8F6BF-5375-455C-9EA6-DF929625EA0E}">
        <p15:presenceInfo xmlns:p15="http://schemas.microsoft.com/office/powerpoint/2012/main" userId="zPv9w53k+qsHuQdkrlX1cjL3ualBiUsTvrgI0SjBRBA=" providerId="None"/>
      </p:ext>
    </p:extLst>
  </p:cmAuthor>
  <p:cmAuthor id="2" name="Romana Juhasova" initials="RJ" lastIdx="5" clrIdx="1">
    <p:extLst>
      <p:ext uri="{19B8F6BF-5375-455C-9EA6-DF929625EA0E}">
        <p15:presenceInfo xmlns:p15="http://schemas.microsoft.com/office/powerpoint/2012/main" userId="pug63gakqHhUKCblM6dKftwFImXt0SaHY6Q/zF0jif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99"/>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398" autoAdjust="0"/>
  </p:normalViewPr>
  <p:slideViewPr>
    <p:cSldViewPr snapToGrid="0">
      <p:cViewPr varScale="1">
        <p:scale>
          <a:sx n="48" d="100"/>
          <a:sy n="48" d="100"/>
        </p:scale>
        <p:origin x="644" y="3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28/09/2023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dirty="0"/>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Ten-year-old Darya from Ukraine chats with her peers at school in Moldova during the breaks between lessons.</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dirty="0"/>
          </a:p>
        </p:txBody>
      </p:sp>
    </p:spTree>
    <p:extLst>
      <p:ext uri="{BB962C8B-B14F-4D97-AF65-F5344CB8AC3E}">
        <p14:creationId xmlns:p14="http://schemas.microsoft.com/office/powerpoint/2010/main" val="65583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18CAAE-A554-4F7A-8BF1-6F44BFB72714}" type="slidenum">
              <a:rPr lang="en-IE" smtClean="0"/>
              <a:t>11</a:t>
            </a:fld>
            <a:endParaRPr lang="en-IE" dirty="0"/>
          </a:p>
        </p:txBody>
      </p:sp>
    </p:spTree>
    <p:extLst>
      <p:ext uri="{BB962C8B-B14F-4D97-AF65-F5344CB8AC3E}">
        <p14:creationId xmlns:p14="http://schemas.microsoft.com/office/powerpoint/2010/main" val="2176327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dirty="0"/>
          </a:p>
        </p:txBody>
      </p:sp>
    </p:spTree>
    <p:extLst>
      <p:ext uri="{BB962C8B-B14F-4D97-AF65-F5344CB8AC3E}">
        <p14:creationId xmlns:p14="http://schemas.microsoft.com/office/powerpoint/2010/main" val="3781627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September 2023, school in Mahajanga, Boeny - Charle Renel-Classes resume after the summer vacations. </a:t>
            </a:r>
          </a:p>
        </p:txBody>
      </p:sp>
      <p:sp>
        <p:nvSpPr>
          <p:cNvPr id="4" name="Slide Number Placeholder 3"/>
          <p:cNvSpPr>
            <a:spLocks noGrp="1"/>
          </p:cNvSpPr>
          <p:nvPr>
            <p:ph type="sldNum" sz="quarter" idx="5"/>
          </p:nvPr>
        </p:nvSpPr>
        <p:spPr/>
        <p:txBody>
          <a:bodyPr/>
          <a:lstStyle/>
          <a:p>
            <a:fld id="{A60368D0-998C-4032-83B2-2279821C941C}" type="slidenum">
              <a:rPr lang="en-GB" smtClean="0"/>
              <a:t>13</a:t>
            </a:fld>
            <a:endParaRPr lang="en-GB" dirty="0"/>
          </a:p>
        </p:txBody>
      </p:sp>
    </p:spTree>
    <p:extLst>
      <p:ext uri="{BB962C8B-B14F-4D97-AF65-F5344CB8AC3E}">
        <p14:creationId xmlns:p14="http://schemas.microsoft.com/office/powerpoint/2010/main" val="2648041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United States of America is the only country which has not ratified the Convention – any guesses as to why that might be? </a:t>
            </a:r>
          </a:p>
        </p:txBody>
      </p:sp>
      <p:sp>
        <p:nvSpPr>
          <p:cNvPr id="4" name="Slide Number Placeholder 3"/>
          <p:cNvSpPr>
            <a:spLocks noGrp="1"/>
          </p:cNvSpPr>
          <p:nvPr>
            <p:ph type="sldNum" sz="quarter" idx="5"/>
          </p:nvPr>
        </p:nvSpPr>
        <p:spPr/>
        <p:txBody>
          <a:bodyPr/>
          <a:lstStyle/>
          <a:p>
            <a:fld id="{A60368D0-998C-4032-83B2-2279821C941C}" type="slidenum">
              <a:rPr lang="en-GB" smtClean="0"/>
              <a:t>14</a:t>
            </a:fld>
            <a:endParaRPr lang="en-GB" dirty="0"/>
          </a:p>
        </p:txBody>
      </p:sp>
    </p:spTree>
    <p:extLst>
      <p:ext uri="{BB962C8B-B14F-4D97-AF65-F5344CB8AC3E}">
        <p14:creationId xmlns:p14="http://schemas.microsoft.com/office/powerpoint/2010/main" val="273498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15</a:t>
            </a:fld>
            <a:endParaRPr lang="en-GB" dirty="0"/>
          </a:p>
        </p:txBody>
      </p:sp>
    </p:spTree>
    <p:extLst>
      <p:ext uri="{BB962C8B-B14F-4D97-AF65-F5344CB8AC3E}">
        <p14:creationId xmlns:p14="http://schemas.microsoft.com/office/powerpoint/2010/main" val="4158093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Check out this animated overview of the Convention on the Rights of the Child in the Irish context! </a:t>
            </a:r>
          </a:p>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16</a:t>
            </a:fld>
            <a:endParaRPr lang="en-GB" dirty="0"/>
          </a:p>
        </p:txBody>
      </p:sp>
    </p:spTree>
    <p:extLst>
      <p:ext uri="{BB962C8B-B14F-4D97-AF65-F5344CB8AC3E}">
        <p14:creationId xmlns:p14="http://schemas.microsoft.com/office/powerpoint/2010/main" val="1905056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Teachers and student in classroom in Turkey, 2018</a:t>
            </a:r>
          </a:p>
          <a:p>
            <a:endParaRPr lang="en-IE" dirty="0"/>
          </a:p>
          <a:p>
            <a:r>
              <a:rPr lang="en-IE" dirty="0"/>
              <a:t>You could use this as a classroom exercise to label parts of the classroom with relevant articles – e.g. Article 17 Access to Information on computer, Article 31 Right to Play on toys, etc. </a:t>
            </a:r>
          </a:p>
        </p:txBody>
      </p:sp>
      <p:sp>
        <p:nvSpPr>
          <p:cNvPr id="4" name="Slide Number Placeholder 3"/>
          <p:cNvSpPr>
            <a:spLocks noGrp="1"/>
          </p:cNvSpPr>
          <p:nvPr>
            <p:ph type="sldNum" sz="quarter" idx="5"/>
          </p:nvPr>
        </p:nvSpPr>
        <p:spPr/>
        <p:txBody>
          <a:bodyPr/>
          <a:lstStyle/>
          <a:p>
            <a:fld id="{A60368D0-998C-4032-83B2-2279821C941C}" type="slidenum">
              <a:rPr lang="en-GB" smtClean="0"/>
              <a:t>17</a:t>
            </a:fld>
            <a:endParaRPr lang="en-GB" dirty="0"/>
          </a:p>
        </p:txBody>
      </p:sp>
    </p:spTree>
    <p:extLst>
      <p:ext uri="{BB962C8B-B14F-4D97-AF65-F5344CB8AC3E}">
        <p14:creationId xmlns:p14="http://schemas.microsoft.com/office/powerpoint/2010/main" val="24839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Might also consider Article 16 – right to privacy, Article 7&amp; 8 on Nationality and Identity, Article 30 Minority Culture etc. </a:t>
            </a:r>
          </a:p>
        </p:txBody>
      </p:sp>
      <p:sp>
        <p:nvSpPr>
          <p:cNvPr id="4" name="Slide Number Placeholder 3"/>
          <p:cNvSpPr>
            <a:spLocks noGrp="1"/>
          </p:cNvSpPr>
          <p:nvPr>
            <p:ph type="sldNum" sz="quarter" idx="5"/>
          </p:nvPr>
        </p:nvSpPr>
        <p:spPr/>
        <p:txBody>
          <a:bodyPr/>
          <a:lstStyle/>
          <a:p>
            <a:fld id="{A60368D0-998C-4032-83B2-2279821C941C}" type="slidenum">
              <a:rPr lang="en-GB" smtClean="0"/>
              <a:t>18</a:t>
            </a:fld>
            <a:endParaRPr lang="en-GB" dirty="0"/>
          </a:p>
        </p:txBody>
      </p:sp>
    </p:spTree>
    <p:extLst>
      <p:ext uri="{BB962C8B-B14F-4D97-AF65-F5344CB8AC3E}">
        <p14:creationId xmlns:p14="http://schemas.microsoft.com/office/powerpoint/2010/main" val="1919115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In 2019 to celebrate the 30</a:t>
            </a:r>
            <a:r>
              <a:rPr lang="en-IE" baseline="30000" dirty="0"/>
              <a:t>th</a:t>
            </a:r>
            <a:r>
              <a:rPr lang="en-IE" dirty="0"/>
              <a:t> anniversary of the CRC Bruce Adamson (Children and Young People’s Commissioner in Scotland at the time) asked children to describe human rights in 7 word stories – examples on the following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Ask your class to write their #7word story on a piece of paper, then scrunch it up and throw them into the middle of the room (or pass to someone on a different desk). Ask each child to read out the story on the piece of paper they have received.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Note: you may decide to keep this exercise for later in the year when you have explored rights further with your class </a:t>
            </a:r>
          </a:p>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19</a:t>
            </a:fld>
            <a:endParaRPr lang="en-GB" dirty="0"/>
          </a:p>
        </p:txBody>
      </p:sp>
    </p:spTree>
    <p:extLst>
      <p:ext uri="{BB962C8B-B14F-4D97-AF65-F5344CB8AC3E}">
        <p14:creationId xmlns:p14="http://schemas.microsoft.com/office/powerpoint/2010/main" val="994332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Some examples from the workshop with children led by Bruce Adamson, the Children and Young People’s Commissioner in Scotland in 2019</a:t>
            </a:r>
          </a:p>
        </p:txBody>
      </p:sp>
      <p:sp>
        <p:nvSpPr>
          <p:cNvPr id="4" name="Slide Number Placeholder 3"/>
          <p:cNvSpPr>
            <a:spLocks noGrp="1"/>
          </p:cNvSpPr>
          <p:nvPr>
            <p:ph type="sldNum" sz="quarter" idx="5"/>
          </p:nvPr>
        </p:nvSpPr>
        <p:spPr/>
        <p:txBody>
          <a:bodyPr/>
          <a:lstStyle/>
          <a:p>
            <a:fld id="{A60368D0-998C-4032-83B2-2279821C941C}" type="slidenum">
              <a:rPr lang="en-GB" smtClean="0"/>
              <a:t>20</a:t>
            </a:fld>
            <a:endParaRPr lang="en-GB" dirty="0"/>
          </a:p>
        </p:txBody>
      </p:sp>
    </p:spTree>
    <p:extLst>
      <p:ext uri="{BB962C8B-B14F-4D97-AF65-F5344CB8AC3E}">
        <p14:creationId xmlns:p14="http://schemas.microsoft.com/office/powerpoint/2010/main" val="1050205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dirty="0"/>
          </a:p>
        </p:txBody>
      </p:sp>
    </p:spTree>
    <p:extLst>
      <p:ext uri="{BB962C8B-B14F-4D97-AF65-F5344CB8AC3E}">
        <p14:creationId xmlns:p14="http://schemas.microsoft.com/office/powerpoint/2010/main" val="3202041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22</a:t>
            </a:fld>
            <a:endParaRPr lang="en-GB" dirty="0"/>
          </a:p>
        </p:txBody>
      </p:sp>
    </p:spTree>
    <p:extLst>
      <p:ext uri="{BB962C8B-B14F-4D97-AF65-F5344CB8AC3E}">
        <p14:creationId xmlns:p14="http://schemas.microsoft.com/office/powerpoint/2010/main" val="2999596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dirty="0"/>
          </a:p>
        </p:txBody>
      </p:sp>
    </p:spTree>
    <p:extLst>
      <p:ext uri="{BB962C8B-B14F-4D97-AF65-F5344CB8AC3E}">
        <p14:creationId xmlns:p14="http://schemas.microsoft.com/office/powerpoint/2010/main" val="67007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Mahajanga, Boeny (Madagascar)- Rouweidah and other children after an IT class</a:t>
            </a:r>
          </a:p>
        </p:txBody>
      </p:sp>
      <p:sp>
        <p:nvSpPr>
          <p:cNvPr id="4" name="Slide Number Placeholder 3"/>
          <p:cNvSpPr>
            <a:spLocks noGrp="1"/>
          </p:cNvSpPr>
          <p:nvPr>
            <p:ph type="sldNum" sz="quarter" idx="5"/>
          </p:nvPr>
        </p:nvSpPr>
        <p:spPr/>
        <p:txBody>
          <a:bodyPr/>
          <a:lstStyle/>
          <a:p>
            <a:fld id="{4618CAAE-A554-4F7A-8BF1-6F44BFB72714}" type="slidenum">
              <a:rPr lang="en-IE" smtClean="0"/>
              <a:t>5</a:t>
            </a:fld>
            <a:endParaRPr lang="en-IE" dirty="0"/>
          </a:p>
        </p:txBody>
      </p:sp>
    </p:spTree>
    <p:extLst>
      <p:ext uri="{BB962C8B-B14F-4D97-AF65-F5344CB8AC3E}">
        <p14:creationId xmlns:p14="http://schemas.microsoft.com/office/powerpoint/2010/main" val="9224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dirty="0"/>
          </a:p>
        </p:txBody>
      </p:sp>
    </p:spTree>
    <p:extLst>
      <p:ext uri="{BB962C8B-B14F-4D97-AF65-F5344CB8AC3E}">
        <p14:creationId xmlns:p14="http://schemas.microsoft.com/office/powerpoint/2010/main" val="401545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Children greet UNICEF Goodwill Ambassador Orlando Bloom on the stage of the school’s assembly hall, during an event dedicated to mine safety in Ukraine on 26 March 2023.</a:t>
            </a:r>
          </a:p>
        </p:txBody>
      </p:sp>
      <p:sp>
        <p:nvSpPr>
          <p:cNvPr id="4" name="Slide Number Placeholder 3"/>
          <p:cNvSpPr>
            <a:spLocks noGrp="1"/>
          </p:cNvSpPr>
          <p:nvPr>
            <p:ph type="sldNum" sz="quarter" idx="5"/>
          </p:nvPr>
        </p:nvSpPr>
        <p:spPr/>
        <p:txBody>
          <a:bodyPr/>
          <a:lstStyle/>
          <a:p>
            <a:fld id="{4618CAAE-A554-4F7A-8BF1-6F44BFB72714}" type="slidenum">
              <a:rPr lang="en-IE" smtClean="0"/>
              <a:t>7</a:t>
            </a:fld>
            <a:endParaRPr lang="en-IE" dirty="0"/>
          </a:p>
        </p:txBody>
      </p:sp>
    </p:spTree>
    <p:extLst>
      <p:ext uri="{BB962C8B-B14F-4D97-AF65-F5344CB8AC3E}">
        <p14:creationId xmlns:p14="http://schemas.microsoft.com/office/powerpoint/2010/main" val="3764864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dirty="0"/>
          </a:p>
        </p:txBody>
      </p:sp>
    </p:spTree>
    <p:extLst>
      <p:ext uri="{BB962C8B-B14F-4D97-AF65-F5344CB8AC3E}">
        <p14:creationId xmlns:p14="http://schemas.microsoft.com/office/powerpoint/2010/main" val="361746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Children in Bosnia Herzegovina engaging in technology-assisted education classes</a:t>
            </a:r>
          </a:p>
        </p:txBody>
      </p:sp>
      <p:sp>
        <p:nvSpPr>
          <p:cNvPr id="4" name="Slide Number Placeholder 3"/>
          <p:cNvSpPr>
            <a:spLocks noGrp="1"/>
          </p:cNvSpPr>
          <p:nvPr>
            <p:ph type="sldNum" sz="quarter" idx="5"/>
          </p:nvPr>
        </p:nvSpPr>
        <p:spPr/>
        <p:txBody>
          <a:bodyPr/>
          <a:lstStyle/>
          <a:p>
            <a:fld id="{4618CAAE-A554-4F7A-8BF1-6F44BFB72714}" type="slidenum">
              <a:rPr lang="en-IE" smtClean="0"/>
              <a:t>9</a:t>
            </a:fld>
            <a:endParaRPr lang="en-IE" dirty="0"/>
          </a:p>
        </p:txBody>
      </p:sp>
    </p:spTree>
    <p:extLst>
      <p:ext uri="{BB962C8B-B14F-4D97-AF65-F5344CB8AC3E}">
        <p14:creationId xmlns:p14="http://schemas.microsoft.com/office/powerpoint/2010/main" val="2972958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dirty="0"/>
          </a:p>
        </p:txBody>
      </p:sp>
    </p:spTree>
    <p:extLst>
      <p:ext uri="{BB962C8B-B14F-4D97-AF65-F5344CB8AC3E}">
        <p14:creationId xmlns:p14="http://schemas.microsoft.com/office/powerpoint/2010/main" val="1293570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28/09/2023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4162697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28/09/2023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439351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28/09/2023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203551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0" y="5366858"/>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solidFill>
                <a:srgbClr val="FFFF00"/>
              </a:solidFill>
            </a:endParaRPr>
          </a:p>
        </p:txBody>
      </p:sp>
      <p:sp>
        <p:nvSpPr>
          <p:cNvPr id="3" name="Title 1">
            <a:extLst>
              <a:ext uri="{FF2B5EF4-FFF2-40B4-BE49-F238E27FC236}">
                <a16:creationId xmlns:a16="http://schemas.microsoft.com/office/drawing/2014/main" id="{1E1328C6-E353-4AA5-BFED-720457DD0A9F}"/>
              </a:ext>
            </a:extLst>
          </p:cNvPr>
          <p:cNvSpPr txBox="1">
            <a:spLocks/>
          </p:cNvSpPr>
          <p:nvPr userDrawn="1"/>
        </p:nvSpPr>
        <p:spPr>
          <a:xfrm>
            <a:off x="0" y="6112429"/>
            <a:ext cx="11172825" cy="5239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sz="2400" dirty="0">
                <a:solidFill>
                  <a:srgbClr val="FFFF00"/>
                </a:solidFill>
              </a:rPr>
              <a:t>Supporting your response to the current crisis </a:t>
            </a:r>
            <a:endParaRPr lang="en-GB" sz="2400" dirty="0">
              <a:solidFill>
                <a:srgbClr val="FFFF00"/>
              </a:solidFill>
            </a:endParaRPr>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28/09/2023</a:t>
            </a:fld>
            <a:endParaRPr lang="en-GB" dirty="0"/>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dirty="0"/>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 id="2147483670" r:id="rId21"/>
    <p:sldLayoutId id="2147483671" r:id="rId22"/>
    <p:sldLayoutId id="2147483672"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d21ipp77gdifnw.cloudfront.net/app/uploads/2021/11/7.-CRC-double-sided-poster-A2-size.pdf" TargetMode="External"/><Relationship Id="rId7" Type="http://schemas.openxmlformats.org/officeDocument/2006/relationships/hyperlink" Target="https://downloads.unicef.org.uk/wp-content/uploads/2010/05/UNCRC_united_nations_convention_on_the_rights_of_the_child.pdf?_ga=2.27955260.1637673358.1554736981-611364767.1548777435"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hyperlink" Target="https://downloads.unicef.org.uk/wp-content/uploads/2010/05/UNCRC_summary-1.pdf?_ga=2.233495582.1637673358.1554736981-611364767.1548777435" TargetMode="External"/><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video" Target="https://www.youtube.com/embed/5V524yjw530?feature=oembed" TargetMode="Externa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0.jpg"/><Relationship Id="rId7" Type="http://schemas.openxmlformats.org/officeDocument/2006/relationships/image" Target="../media/image37.jpg"/><Relationship Id="rId12"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6.jpg"/><Relationship Id="rId11" Type="http://schemas.openxmlformats.org/officeDocument/2006/relationships/image" Target="../media/image29.jpg"/><Relationship Id="rId5" Type="http://schemas.openxmlformats.org/officeDocument/2006/relationships/image" Target="../media/image24.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3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992B56-48FA-4859-B0B7-B662AE6F58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219" y="-1253708"/>
            <a:ext cx="12167562" cy="811170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Rectangle 5">
            <a:extLst>
              <a:ext uri="{FF2B5EF4-FFF2-40B4-BE49-F238E27FC236}">
                <a16:creationId xmlns:a16="http://schemas.microsoft.com/office/drawing/2014/main" id="{3C4327EF-2AEC-4446-BDF4-BF745FE17A8C}"/>
              </a:ext>
            </a:extLst>
          </p:cNvPr>
          <p:cNvSpPr/>
          <p:nvPr/>
        </p:nvSpPr>
        <p:spPr>
          <a:xfrm>
            <a:off x="-1504" y="5230270"/>
            <a:ext cx="5991487"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000" b="1" dirty="0">
                <a:latin typeface="Arial" panose="020B0604020202020204" pitchFamily="34" charset="0"/>
                <a:cs typeface="Arial" panose="020B0604020202020204" pitchFamily="34" charset="0"/>
              </a:rPr>
              <a:t>Child Rights Refresher</a:t>
            </a:r>
          </a:p>
        </p:txBody>
      </p:sp>
      <p:pic>
        <p:nvPicPr>
          <p:cNvPr id="8" name="Picture 7" descr="Graphical user interface, text&#10;&#10;Description automatically generated">
            <a:extLst>
              <a:ext uri="{FF2B5EF4-FFF2-40B4-BE49-F238E27FC236}">
                <a16:creationId xmlns:a16="http://schemas.microsoft.com/office/drawing/2014/main" id="{94AFA290-305D-4974-A7A1-C84D8129E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152" y="0"/>
            <a:ext cx="2897324" cy="1111170"/>
          </a:xfrm>
          <a:prstGeom prst="rect">
            <a:avLst/>
          </a:prstGeom>
        </p:spPr>
      </p:pic>
      <p:sp>
        <p:nvSpPr>
          <p:cNvPr id="4" name="TextBox 3">
            <a:extLst>
              <a:ext uri="{FF2B5EF4-FFF2-40B4-BE49-F238E27FC236}">
                <a16:creationId xmlns:a16="http://schemas.microsoft.com/office/drawing/2014/main" id="{07E86F3F-BE50-4586-95EA-DEE70EE6ECD4}"/>
              </a:ext>
            </a:extLst>
          </p:cNvPr>
          <p:cNvSpPr txBox="1"/>
          <p:nvPr/>
        </p:nvSpPr>
        <p:spPr>
          <a:xfrm>
            <a:off x="10655197" y="6432393"/>
            <a:ext cx="1536803" cy="246221"/>
          </a:xfrm>
          <a:prstGeom prst="rect">
            <a:avLst/>
          </a:prstGeom>
          <a:noFill/>
        </p:spPr>
        <p:txBody>
          <a:bodyPr wrap="square" rtlCol="0">
            <a:spAutoFit/>
          </a:bodyPr>
          <a:lstStyle/>
          <a:p>
            <a:pPr algn="l"/>
            <a:r>
              <a:rPr lang="en-IE" sz="1000" dirty="0">
                <a:solidFill>
                  <a:schemeClr val="bg1"/>
                </a:solidFill>
                <a:latin typeface="Arial" panose="020B0604020202020204" pitchFamily="34" charset="0"/>
                <a:cs typeface="Arial" panose="020B0604020202020204" pitchFamily="34" charset="0"/>
              </a:rPr>
              <a:t>UNICEF/UNI44921</a:t>
            </a:r>
          </a:p>
        </p:txBody>
      </p:sp>
    </p:spTree>
    <p:extLst>
      <p:ext uri="{BB962C8B-B14F-4D97-AF65-F5344CB8AC3E}">
        <p14:creationId xmlns:p14="http://schemas.microsoft.com/office/powerpoint/2010/main" val="300974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1"/>
            <a:ext cx="3909391" cy="3429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extBox 8">
            <a:extLst>
              <a:ext uri="{FF2B5EF4-FFF2-40B4-BE49-F238E27FC236}">
                <a16:creationId xmlns:a16="http://schemas.microsoft.com/office/drawing/2014/main" id="{60E1950F-31E3-43BB-9C11-0FE5A153A6F5}"/>
              </a:ext>
            </a:extLst>
          </p:cNvPr>
          <p:cNvSpPr txBox="1"/>
          <p:nvPr/>
        </p:nvSpPr>
        <p:spPr>
          <a:xfrm>
            <a:off x="6721525" y="138201"/>
            <a:ext cx="4450058" cy="1651671"/>
          </a:xfrm>
          <a:prstGeom prst="rect">
            <a:avLst/>
          </a:prstGeom>
          <a:noFill/>
        </p:spPr>
        <p:txBody>
          <a:bodyPr wrap="square" rtlCol="0">
            <a:spAutoFit/>
          </a:bodyPr>
          <a:lstStyle/>
          <a:p>
            <a:pPr>
              <a:lnSpc>
                <a:spcPct val="150000"/>
              </a:lnSpc>
            </a:pPr>
            <a:r>
              <a:rPr lang="en-GB" sz="3600" dirty="0">
                <a:solidFill>
                  <a:schemeClr val="bg1"/>
                </a:solidFill>
                <a:latin typeface="Arial" panose="020B0604020202020204" pitchFamily="34" charset="0"/>
                <a:cs typeface="Arial" panose="020B0604020202020204" pitchFamily="34" charset="0"/>
              </a:rPr>
              <a:t>ANSWER: </a:t>
            </a:r>
          </a:p>
          <a:p>
            <a:pPr>
              <a:lnSpc>
                <a:spcPct val="150000"/>
              </a:lnSpc>
            </a:pPr>
            <a:r>
              <a:rPr lang="en-GB" sz="3600" dirty="0">
                <a:solidFill>
                  <a:schemeClr val="bg1"/>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BC97066-DB07-E299-F30B-BEC9E6ADA6CC}"/>
              </a:ext>
            </a:extLst>
          </p:cNvPr>
          <p:cNvSpPr txBox="1"/>
          <p:nvPr/>
        </p:nvSpPr>
        <p:spPr>
          <a:xfrm>
            <a:off x="5698435" y="1205714"/>
            <a:ext cx="5980201" cy="5078313"/>
          </a:xfrm>
          <a:prstGeom prst="rect">
            <a:avLst/>
          </a:prstGeom>
          <a:noFill/>
        </p:spPr>
        <p:txBody>
          <a:bodyPr wrap="square" rtlCol="0">
            <a:spAutoFit/>
          </a:bodyPr>
          <a:lstStyle/>
          <a:p>
            <a:pPr algn="l"/>
            <a:r>
              <a:rPr lang="en-IE" sz="3600" dirty="0">
                <a:solidFill>
                  <a:schemeClr val="bg1"/>
                </a:solidFill>
                <a:latin typeface="Univers Next Pro Condensed" panose="020B0906030202020203" pitchFamily="34" charset="0"/>
              </a:rPr>
              <a:t>The Irish Government ratified the CRC in 1992. </a:t>
            </a:r>
          </a:p>
          <a:p>
            <a:pPr algn="l"/>
            <a:endParaRPr lang="en-IE" sz="3600" dirty="0">
              <a:solidFill>
                <a:schemeClr val="bg1"/>
              </a:solidFill>
              <a:latin typeface="Univers Next Pro Condensed" panose="020B0906030202020203" pitchFamily="34" charset="0"/>
            </a:endParaRPr>
          </a:p>
          <a:p>
            <a:pPr algn="l"/>
            <a:r>
              <a:rPr lang="en-IE" sz="3600" dirty="0">
                <a:solidFill>
                  <a:schemeClr val="bg1"/>
                </a:solidFill>
                <a:latin typeface="Univers Next Pro Condensed" panose="020B0906030202020203" pitchFamily="34" charset="0"/>
              </a:rPr>
              <a:t>The Government, and everyone who works for the Government, is responsible for ensuring children’s rights are realised  and everyone should know about these rights. </a:t>
            </a:r>
          </a:p>
        </p:txBody>
      </p:sp>
      <p:pic>
        <p:nvPicPr>
          <p:cNvPr id="6" name="Picture 5" descr="A brown sign with white text and a group of people around a globe&#10;&#10;Description automatically generated">
            <a:extLst>
              <a:ext uri="{FF2B5EF4-FFF2-40B4-BE49-F238E27FC236}">
                <a16:creationId xmlns:a16="http://schemas.microsoft.com/office/drawing/2014/main" id="{F63DD33B-0917-4FAE-9A3C-56523571B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08" y="594133"/>
            <a:ext cx="4253800" cy="5669733"/>
          </a:xfrm>
          <a:prstGeom prst="rect">
            <a:avLst/>
          </a:prstGeom>
        </p:spPr>
      </p:pic>
    </p:spTree>
    <p:extLst>
      <p:ext uri="{BB962C8B-B14F-4D97-AF65-F5344CB8AC3E}">
        <p14:creationId xmlns:p14="http://schemas.microsoft.com/office/powerpoint/2010/main" val="1422441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85D409-63F2-4E91-1397-B0DB6F5413E1}"/>
              </a:ext>
            </a:extLst>
          </p:cNvPr>
          <p:cNvSpPr>
            <a:spLocks noGrp="1"/>
          </p:cNvSpPr>
          <p:nvPr>
            <p:ph idx="1"/>
          </p:nvPr>
        </p:nvSpPr>
        <p:spPr>
          <a:xfrm>
            <a:off x="860328" y="123947"/>
            <a:ext cx="4501086" cy="1638592"/>
          </a:xfrm>
        </p:spPr>
        <p:txBody>
          <a:bodyPr anchor="t">
            <a:noAutofit/>
          </a:bodyPr>
          <a:lstStyle/>
          <a:p>
            <a:pPr marL="0" indent="0">
              <a:buNone/>
            </a:pPr>
            <a:r>
              <a:rPr lang="en-IE" dirty="0">
                <a:solidFill>
                  <a:schemeClr val="bg1"/>
                </a:solidFill>
              </a:rPr>
              <a:t>Q.5: As a Child I have the right to … </a:t>
            </a:r>
          </a:p>
        </p:txBody>
      </p:sp>
      <p:sp>
        <p:nvSpPr>
          <p:cNvPr id="2" name="Content Placeholder 2">
            <a:extLst>
              <a:ext uri="{FF2B5EF4-FFF2-40B4-BE49-F238E27FC236}">
                <a16:creationId xmlns:a16="http://schemas.microsoft.com/office/drawing/2014/main" id="{EE72576B-D6CF-18B7-512C-5B4A82D0A1B4}"/>
              </a:ext>
            </a:extLst>
          </p:cNvPr>
          <p:cNvSpPr txBox="1">
            <a:spLocks/>
          </p:cNvSpPr>
          <p:nvPr/>
        </p:nvSpPr>
        <p:spPr>
          <a:xfrm>
            <a:off x="714509" y="2586188"/>
            <a:ext cx="4646905" cy="361314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solidFill>
                  <a:schemeClr val="bg1"/>
                </a:solidFill>
              </a:rPr>
              <a:t> Play</a:t>
            </a:r>
          </a:p>
          <a:p>
            <a:pPr marL="0" indent="0">
              <a:buFont typeface="Arial" panose="020B0604020202020204" pitchFamily="34" charset="0"/>
              <a:buNone/>
            </a:pPr>
            <a:endParaRPr lang="en-US" dirty="0">
              <a:solidFill>
                <a:schemeClr val="bg1"/>
              </a:solidFill>
            </a:endParaRPr>
          </a:p>
          <a:p>
            <a:pPr>
              <a:buFont typeface="Wingdings" panose="05000000000000000000" pitchFamily="2" charset="2"/>
              <a:buChar char="q"/>
            </a:pPr>
            <a:r>
              <a:rPr lang="en-US" dirty="0">
                <a:solidFill>
                  <a:schemeClr val="bg1"/>
                </a:solidFill>
              </a:rPr>
              <a:t> Eat healthy Food   </a:t>
            </a:r>
          </a:p>
          <a:p>
            <a:pPr marL="0" indent="0">
              <a:buFont typeface="Arial" panose="020B0604020202020204" pitchFamily="34" charset="0"/>
              <a:buNone/>
            </a:pPr>
            <a:endParaRPr lang="en-US" dirty="0">
              <a:solidFill>
                <a:schemeClr val="bg1"/>
              </a:solidFill>
            </a:endParaRPr>
          </a:p>
          <a:p>
            <a:pPr>
              <a:buFont typeface="Wingdings" panose="05000000000000000000" pitchFamily="2" charset="2"/>
              <a:buChar char="q"/>
            </a:pPr>
            <a:r>
              <a:rPr lang="en-US" dirty="0">
                <a:solidFill>
                  <a:schemeClr val="bg1"/>
                </a:solidFill>
              </a:rPr>
              <a:t> Learn </a:t>
            </a:r>
          </a:p>
          <a:p>
            <a:pPr marL="0" indent="0">
              <a:buFont typeface="Arial" panose="020B0604020202020204" pitchFamily="34" charset="0"/>
              <a:buNone/>
            </a:pPr>
            <a:endParaRPr lang="en-US" dirty="0">
              <a:solidFill>
                <a:schemeClr val="bg1"/>
              </a:solidFill>
            </a:endParaRPr>
          </a:p>
          <a:p>
            <a:pPr>
              <a:buFont typeface="Wingdings" panose="05000000000000000000" pitchFamily="2" charset="2"/>
              <a:buChar char="q"/>
            </a:pPr>
            <a:r>
              <a:rPr lang="en-US" dirty="0">
                <a:solidFill>
                  <a:schemeClr val="bg1"/>
                </a:solidFill>
              </a:rPr>
              <a:t>Eat sweets </a:t>
            </a:r>
          </a:p>
          <a:p>
            <a:pPr marL="0"/>
            <a:endParaRPr lang="en-US" sz="2000" dirty="0"/>
          </a:p>
          <a:p>
            <a:endParaRPr lang="en-US" sz="2000" dirty="0"/>
          </a:p>
          <a:p>
            <a:endParaRPr lang="en-US" sz="2000" dirty="0"/>
          </a:p>
        </p:txBody>
      </p:sp>
      <p:pic>
        <p:nvPicPr>
          <p:cNvPr id="7" name="Picture 6" descr="A group of kids running on a beach&#10;&#10;Description automatically generated">
            <a:extLst>
              <a:ext uri="{FF2B5EF4-FFF2-40B4-BE49-F238E27FC236}">
                <a16:creationId xmlns:a16="http://schemas.microsoft.com/office/drawing/2014/main" id="{19914D2C-8070-80C0-C968-898BBAAFA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269" y="1361736"/>
            <a:ext cx="7340759" cy="4837601"/>
          </a:xfrm>
          <a:prstGeom prst="rect">
            <a:avLst/>
          </a:prstGeom>
        </p:spPr>
      </p:pic>
      <p:sp>
        <p:nvSpPr>
          <p:cNvPr id="4" name="TextBox 3">
            <a:extLst>
              <a:ext uri="{FF2B5EF4-FFF2-40B4-BE49-F238E27FC236}">
                <a16:creationId xmlns:a16="http://schemas.microsoft.com/office/drawing/2014/main" id="{F01C00D8-B7DA-1737-2F16-1850BEA500A4}"/>
              </a:ext>
            </a:extLst>
          </p:cNvPr>
          <p:cNvSpPr txBox="1"/>
          <p:nvPr/>
        </p:nvSpPr>
        <p:spPr>
          <a:xfrm>
            <a:off x="10397439" y="5825617"/>
            <a:ext cx="2160104" cy="276999"/>
          </a:xfrm>
          <a:prstGeom prst="rect">
            <a:avLst/>
          </a:prstGeom>
          <a:noFill/>
        </p:spPr>
        <p:txBody>
          <a:bodyPr wrap="square" rtlCol="0">
            <a:spAutoFit/>
          </a:bodyPr>
          <a:lstStyle/>
          <a:p>
            <a:pPr algn="l"/>
            <a:r>
              <a:rPr lang="en-IE" sz="1200" dirty="0">
                <a:solidFill>
                  <a:schemeClr val="bg1"/>
                </a:solidFill>
                <a:latin typeface="Univers Next Pro Condensed" panose="020B0906030202020203" pitchFamily="34" charset="0"/>
              </a:rPr>
              <a:t>UNICEF/UNI432199</a:t>
            </a:r>
          </a:p>
        </p:txBody>
      </p:sp>
    </p:spTree>
    <p:extLst>
      <p:ext uri="{BB962C8B-B14F-4D97-AF65-F5344CB8AC3E}">
        <p14:creationId xmlns:p14="http://schemas.microsoft.com/office/powerpoint/2010/main" val="147911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1"/>
            <a:ext cx="3909391" cy="3429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extBox 8">
            <a:extLst>
              <a:ext uri="{FF2B5EF4-FFF2-40B4-BE49-F238E27FC236}">
                <a16:creationId xmlns:a16="http://schemas.microsoft.com/office/drawing/2014/main" id="{60E1950F-31E3-43BB-9C11-0FE5A153A6F5}"/>
              </a:ext>
            </a:extLst>
          </p:cNvPr>
          <p:cNvSpPr txBox="1"/>
          <p:nvPr/>
        </p:nvSpPr>
        <p:spPr>
          <a:xfrm>
            <a:off x="6721525" y="138201"/>
            <a:ext cx="4450058" cy="1651671"/>
          </a:xfrm>
          <a:prstGeom prst="rect">
            <a:avLst/>
          </a:prstGeom>
          <a:noFill/>
        </p:spPr>
        <p:txBody>
          <a:bodyPr wrap="square" rtlCol="0">
            <a:spAutoFit/>
          </a:bodyPr>
          <a:lstStyle/>
          <a:p>
            <a:pPr>
              <a:lnSpc>
                <a:spcPct val="150000"/>
              </a:lnSpc>
            </a:pPr>
            <a:r>
              <a:rPr lang="en-GB" sz="3600" dirty="0">
                <a:solidFill>
                  <a:schemeClr val="bg1"/>
                </a:solidFill>
                <a:latin typeface="Arial" panose="020B0604020202020204" pitchFamily="34" charset="0"/>
                <a:cs typeface="Arial" panose="020B0604020202020204" pitchFamily="34" charset="0"/>
              </a:rPr>
              <a:t>ANSWER: </a:t>
            </a:r>
          </a:p>
          <a:p>
            <a:pPr>
              <a:lnSpc>
                <a:spcPct val="150000"/>
              </a:lnSpc>
            </a:pPr>
            <a:r>
              <a:rPr lang="en-GB" sz="3600" dirty="0">
                <a:solidFill>
                  <a:schemeClr val="bg1"/>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BC97066-DB07-E299-F30B-BEC9E6ADA6CC}"/>
              </a:ext>
            </a:extLst>
          </p:cNvPr>
          <p:cNvSpPr txBox="1"/>
          <p:nvPr/>
        </p:nvSpPr>
        <p:spPr>
          <a:xfrm>
            <a:off x="5698435" y="1443841"/>
            <a:ext cx="5980201" cy="3970318"/>
          </a:xfrm>
          <a:prstGeom prst="rect">
            <a:avLst/>
          </a:prstGeom>
          <a:noFill/>
        </p:spPr>
        <p:txBody>
          <a:bodyPr wrap="square" rtlCol="0">
            <a:spAutoFit/>
          </a:bodyPr>
          <a:lstStyle/>
          <a:p>
            <a:pPr algn="l"/>
            <a:r>
              <a:rPr lang="en-IE" sz="3600" dirty="0">
                <a:solidFill>
                  <a:schemeClr val="bg1"/>
                </a:solidFill>
                <a:latin typeface="Univers Next Pro Condensed" panose="020B0906030202020203" pitchFamily="34" charset="0"/>
              </a:rPr>
              <a:t>All children have the right to play, to relax, to healthy food and clean water, and to an education. </a:t>
            </a:r>
          </a:p>
          <a:p>
            <a:pPr algn="l"/>
            <a:endParaRPr lang="en-IE" sz="3600" dirty="0">
              <a:solidFill>
                <a:schemeClr val="bg1"/>
              </a:solidFill>
              <a:latin typeface="Univers Next Pro Condensed" panose="020B0906030202020203" pitchFamily="34" charset="0"/>
            </a:endParaRPr>
          </a:p>
          <a:p>
            <a:pPr algn="l"/>
            <a:endParaRPr lang="en-IE" sz="3600" dirty="0">
              <a:solidFill>
                <a:schemeClr val="bg1"/>
              </a:solidFill>
              <a:latin typeface="Univers Next Pro Condensed" panose="020B0906030202020203" pitchFamily="34" charset="0"/>
            </a:endParaRPr>
          </a:p>
          <a:p>
            <a:pPr algn="l"/>
            <a:endParaRPr lang="en-IE" sz="3600" dirty="0">
              <a:solidFill>
                <a:schemeClr val="bg1"/>
              </a:solidFill>
              <a:latin typeface="Univers Next Pro Condensed" panose="020B0906030202020203" pitchFamily="34" charset="0"/>
            </a:endParaRPr>
          </a:p>
        </p:txBody>
      </p:sp>
      <p:pic>
        <p:nvPicPr>
          <p:cNvPr id="5" name="Picture 4" descr="A white icon with a person and a check mark&#10;&#10;Description automatically generated with medium confidence">
            <a:extLst>
              <a:ext uri="{FF2B5EF4-FFF2-40B4-BE49-F238E27FC236}">
                <a16:creationId xmlns:a16="http://schemas.microsoft.com/office/drawing/2014/main" id="{B05E2AC6-68D9-9432-CE8C-2A2C34F65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9757"/>
            <a:ext cx="2518686" cy="3358841"/>
          </a:xfrm>
          <a:prstGeom prst="rect">
            <a:avLst/>
          </a:prstGeom>
        </p:spPr>
      </p:pic>
      <p:pic>
        <p:nvPicPr>
          <p:cNvPr id="8" name="Picture 7" descr="A sign with a person holding books&#10;&#10;Description automatically generated">
            <a:extLst>
              <a:ext uri="{FF2B5EF4-FFF2-40B4-BE49-F238E27FC236}">
                <a16:creationId xmlns:a16="http://schemas.microsoft.com/office/drawing/2014/main" id="{A086383A-784C-FFD3-39E1-34402E13E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15638"/>
            <a:ext cx="2518686" cy="3358841"/>
          </a:xfrm>
          <a:prstGeom prst="rect">
            <a:avLst/>
          </a:prstGeom>
        </p:spPr>
      </p:pic>
      <p:pic>
        <p:nvPicPr>
          <p:cNvPr id="11" name="Picture 10" descr="A purple sign with white text&#10;&#10;Description automatically generated">
            <a:extLst>
              <a:ext uri="{FF2B5EF4-FFF2-40B4-BE49-F238E27FC236}">
                <a16:creationId xmlns:a16="http://schemas.microsoft.com/office/drawing/2014/main" id="{1F442C47-3563-9F5F-B6E5-8E5AF6301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754" y="-39757"/>
            <a:ext cx="2518686" cy="3358840"/>
          </a:xfrm>
          <a:prstGeom prst="rect">
            <a:avLst/>
          </a:prstGeom>
        </p:spPr>
      </p:pic>
    </p:spTree>
    <p:extLst>
      <p:ext uri="{BB962C8B-B14F-4D97-AF65-F5344CB8AC3E}">
        <p14:creationId xmlns:p14="http://schemas.microsoft.com/office/powerpoint/2010/main" val="1756252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138897" y="236337"/>
            <a:ext cx="11247438" cy="709612"/>
          </a:xfrm>
        </p:spPr>
        <p:txBody>
          <a:bodyPr/>
          <a:lstStyle/>
          <a:p>
            <a:pPr algn="r"/>
            <a:r>
              <a:rPr lang="en-GB" b="1" dirty="0">
                <a:solidFill>
                  <a:schemeClr val="bg1"/>
                </a:solidFill>
                <a:latin typeface="Arial" panose="020B0604020202020204" pitchFamily="34" charset="0"/>
                <a:cs typeface="Arial" panose="020B0604020202020204" pitchFamily="34" charset="0"/>
              </a:rPr>
              <a:t>RIGHTS RECAP </a:t>
            </a:r>
          </a:p>
        </p:txBody>
      </p:sp>
      <p:sp>
        <p:nvSpPr>
          <p:cNvPr id="5" name="Subtitle 3">
            <a:extLst>
              <a:ext uri="{FF2B5EF4-FFF2-40B4-BE49-F238E27FC236}">
                <a16:creationId xmlns:a16="http://schemas.microsoft.com/office/drawing/2014/main" id="{0D7BA3D2-2B8F-40C1-BA7F-2E1782228AF5}"/>
              </a:ext>
            </a:extLst>
          </p:cNvPr>
          <p:cNvSpPr txBox="1">
            <a:spLocks/>
          </p:cNvSpPr>
          <p:nvPr/>
        </p:nvSpPr>
        <p:spPr>
          <a:xfrm>
            <a:off x="185084" y="694307"/>
            <a:ext cx="10867229" cy="9227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bg1"/>
                </a:solidFill>
                <a:latin typeface="Arial" panose="020B0604020202020204" pitchFamily="34" charset="0"/>
                <a:cs typeface="Arial" panose="020B0604020202020204" pitchFamily="34" charset="0"/>
              </a:rPr>
              <a:t>What are Child Rights? </a:t>
            </a:r>
          </a:p>
          <a:p>
            <a:pPr marL="0" indent="0">
              <a:buFont typeface="Arial" panose="020B0604020202020204" pitchFamily="34" charset="0"/>
              <a:buNone/>
            </a:pPr>
            <a:endParaRPr lang="en-GB" dirty="0">
              <a:solidFill>
                <a:schemeClr val="bg1"/>
              </a:solidFill>
              <a:latin typeface="Arial" panose="020B0604020202020204" pitchFamily="34" charset="0"/>
              <a:cs typeface="Arial" panose="020B0604020202020204" pitchFamily="34" charset="0"/>
            </a:endParaRPr>
          </a:p>
          <a:p>
            <a:pPr marL="0" indent="0">
              <a:buNone/>
            </a:pPr>
            <a:endParaRPr lang="en-IE" sz="1800" dirty="0">
              <a:solidFill>
                <a:schemeClr val="bg1"/>
              </a:solidFill>
              <a:latin typeface="Univers Next Pro Condensed" panose="020B0906030202020203" pitchFamily="34" charset="0"/>
            </a:endParaRPr>
          </a:p>
          <a:p>
            <a:pPr marL="0" indent="0">
              <a:buNone/>
            </a:pPr>
            <a:endParaRPr lang="en-IE" sz="1800" dirty="0">
              <a:solidFill>
                <a:schemeClr val="bg1"/>
              </a:solidFill>
              <a:latin typeface="Univers Next Pro Condensed" panose="020B0906030202020203" pitchFamily="34" charset="0"/>
            </a:endParaRPr>
          </a:p>
        </p:txBody>
      </p:sp>
      <p:pic>
        <p:nvPicPr>
          <p:cNvPr id="4" name="Picture 3" descr="A young person sitting at a desk&#10;&#10;Description automatically generated">
            <a:extLst>
              <a:ext uri="{FF2B5EF4-FFF2-40B4-BE49-F238E27FC236}">
                <a16:creationId xmlns:a16="http://schemas.microsoft.com/office/drawing/2014/main" id="{E50BE0C4-6DE8-903D-DECE-9444C21B4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632" y="1863512"/>
            <a:ext cx="7551368" cy="5034245"/>
          </a:xfrm>
          <a:prstGeom prst="rect">
            <a:avLst/>
          </a:prstGeom>
        </p:spPr>
      </p:pic>
      <p:sp>
        <p:nvSpPr>
          <p:cNvPr id="12" name="TextBox 11">
            <a:extLst>
              <a:ext uri="{FF2B5EF4-FFF2-40B4-BE49-F238E27FC236}">
                <a16:creationId xmlns:a16="http://schemas.microsoft.com/office/drawing/2014/main" id="{C2E3932E-3229-8CBC-FF24-5EE365376979}"/>
              </a:ext>
            </a:extLst>
          </p:cNvPr>
          <p:cNvSpPr txBox="1"/>
          <p:nvPr/>
        </p:nvSpPr>
        <p:spPr>
          <a:xfrm>
            <a:off x="185084" y="1617050"/>
            <a:ext cx="4174435" cy="4893647"/>
          </a:xfrm>
          <a:prstGeom prst="rect">
            <a:avLst/>
          </a:prstGeom>
          <a:noFill/>
        </p:spPr>
        <p:txBody>
          <a:bodyPr wrap="square" rtlCol="0">
            <a:spAutoFit/>
          </a:bodyPr>
          <a:lstStyle/>
          <a:p>
            <a:pPr marL="0" indent="0">
              <a:buNone/>
            </a:pPr>
            <a:r>
              <a:rPr lang="en-IE" sz="2600" dirty="0">
                <a:solidFill>
                  <a:schemeClr val="bg1"/>
                </a:solidFill>
                <a:latin typeface="Arial" panose="020B0604020202020204" pitchFamily="34" charset="0"/>
                <a:cs typeface="Arial" panose="020B0604020202020204" pitchFamily="34" charset="0"/>
              </a:rPr>
              <a:t>Everyone in the world has human rights, including children. Because children are in a special stage of development they also have a special set of rights to ensure they are protected, nurtured and empowered.</a:t>
            </a:r>
          </a:p>
          <a:p>
            <a:pPr marL="0" indent="0">
              <a:buNone/>
            </a:pPr>
            <a:endParaRPr lang="en-IE" sz="2600" dirty="0">
              <a:solidFill>
                <a:schemeClr val="bg1"/>
              </a:solidFill>
              <a:latin typeface="Arial" panose="020B0604020202020204" pitchFamily="34" charset="0"/>
              <a:cs typeface="Arial" panose="020B0604020202020204" pitchFamily="34" charset="0"/>
            </a:endParaRPr>
          </a:p>
          <a:p>
            <a:pPr marL="0" indent="0">
              <a:buNone/>
            </a:pPr>
            <a:r>
              <a:rPr lang="en-IE" sz="2600" b="1" u="sng" dirty="0">
                <a:solidFill>
                  <a:schemeClr val="bg1"/>
                </a:solidFill>
                <a:latin typeface="Arial" panose="020B0604020202020204" pitchFamily="34" charset="0"/>
                <a:cs typeface="Arial" panose="020B0604020202020204" pitchFamily="34" charset="0"/>
              </a:rPr>
              <a:t>Every child has the same rights. </a:t>
            </a:r>
            <a:endParaRPr lang="en-IE" sz="26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DFE19C4-883A-0C7E-E19A-CE7567113DA8}"/>
              </a:ext>
            </a:extLst>
          </p:cNvPr>
          <p:cNvSpPr txBox="1"/>
          <p:nvPr/>
        </p:nvSpPr>
        <p:spPr>
          <a:xfrm>
            <a:off x="10429461" y="6581001"/>
            <a:ext cx="1484244" cy="276999"/>
          </a:xfrm>
          <a:prstGeom prst="rect">
            <a:avLst/>
          </a:prstGeom>
          <a:noFill/>
        </p:spPr>
        <p:txBody>
          <a:bodyPr wrap="square" rtlCol="0">
            <a:spAutoFit/>
          </a:bodyPr>
          <a:lstStyle/>
          <a:p>
            <a:pPr algn="l"/>
            <a:r>
              <a:rPr lang="en-IE" sz="1200" dirty="0">
                <a:solidFill>
                  <a:schemeClr val="bg1"/>
                </a:solidFill>
                <a:latin typeface="Univers Next Pro Condensed" panose="020B0906030202020203" pitchFamily="34" charset="0"/>
              </a:rPr>
              <a:t>UNICEF/UNI440954</a:t>
            </a:r>
          </a:p>
        </p:txBody>
      </p:sp>
    </p:spTree>
    <p:extLst>
      <p:ext uri="{BB962C8B-B14F-4D97-AF65-F5344CB8AC3E}">
        <p14:creationId xmlns:p14="http://schemas.microsoft.com/office/powerpoint/2010/main" val="135775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pic>
        <p:nvPicPr>
          <p:cNvPr id="2" name="Graphic 1">
            <a:hlinkClick r:id="rId3"/>
            <a:extLst>
              <a:ext uri="{FF2B5EF4-FFF2-40B4-BE49-F238E27FC236}">
                <a16:creationId xmlns:a16="http://schemas.microsoft.com/office/drawing/2014/main" id="{E3E08C6E-3F00-89D2-9BEB-85002FBB0D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5141787" cy="6858000"/>
          </a:xfrm>
          <a:prstGeom prst="rect">
            <a:avLst/>
          </a:prstGeom>
        </p:spPr>
      </p:pic>
      <p:sp>
        <p:nvSpPr>
          <p:cNvPr id="6" name="TextBox 5">
            <a:extLst>
              <a:ext uri="{FF2B5EF4-FFF2-40B4-BE49-F238E27FC236}">
                <a16:creationId xmlns:a16="http://schemas.microsoft.com/office/drawing/2014/main" id="{86992EEC-6E6E-5626-2D20-D2B61948F1F9}"/>
              </a:ext>
            </a:extLst>
          </p:cNvPr>
          <p:cNvSpPr txBox="1"/>
          <p:nvPr/>
        </p:nvSpPr>
        <p:spPr>
          <a:xfrm>
            <a:off x="5605670" y="397858"/>
            <a:ext cx="5592418" cy="1477328"/>
          </a:xfrm>
          <a:prstGeom prst="rect">
            <a:avLst/>
          </a:prstGeom>
          <a:noFill/>
        </p:spPr>
        <p:txBody>
          <a:bodyPr wrap="square" rtlCol="0">
            <a:spAutoFit/>
          </a:bodyPr>
          <a:lstStyle/>
          <a:p>
            <a:pPr algn="l"/>
            <a:r>
              <a:rPr lang="en-IE" sz="3000" dirty="0">
                <a:solidFill>
                  <a:schemeClr val="bg1"/>
                </a:solidFill>
                <a:latin typeface="Univers Next Pro Condensed" panose="020B0906030202020203" pitchFamily="34" charset="0"/>
              </a:rPr>
              <a:t>The Convention on the Rights of the Child (CRC) lists the rights that children have through 42 articles. </a:t>
            </a:r>
          </a:p>
        </p:txBody>
      </p:sp>
      <p:sp>
        <p:nvSpPr>
          <p:cNvPr id="7" name="TextBox 6">
            <a:extLst>
              <a:ext uri="{FF2B5EF4-FFF2-40B4-BE49-F238E27FC236}">
                <a16:creationId xmlns:a16="http://schemas.microsoft.com/office/drawing/2014/main" id="{1B42CD4E-F29C-B223-94A9-F89629AB43AC}"/>
              </a:ext>
            </a:extLst>
          </p:cNvPr>
          <p:cNvSpPr txBox="1"/>
          <p:nvPr/>
        </p:nvSpPr>
        <p:spPr>
          <a:xfrm>
            <a:off x="5605670" y="2499477"/>
            <a:ext cx="5141787" cy="1015663"/>
          </a:xfrm>
          <a:prstGeom prst="rect">
            <a:avLst/>
          </a:prstGeom>
          <a:noFill/>
        </p:spPr>
        <p:txBody>
          <a:bodyPr wrap="square" rtlCol="0">
            <a:spAutoFit/>
          </a:bodyPr>
          <a:lstStyle/>
          <a:p>
            <a:pPr algn="l"/>
            <a:r>
              <a:rPr lang="en-IE" sz="3000" dirty="0">
                <a:solidFill>
                  <a:schemeClr val="bg1"/>
                </a:solidFill>
                <a:latin typeface="Univers Next Pro Condensed" panose="020B0906030202020203" pitchFamily="34" charset="0"/>
              </a:rPr>
              <a:t>Ireland ratified (agreed to uphold) the Convention in 1992</a:t>
            </a:r>
          </a:p>
        </p:txBody>
      </p:sp>
      <p:sp>
        <p:nvSpPr>
          <p:cNvPr id="8" name="TextBox 7">
            <a:extLst>
              <a:ext uri="{FF2B5EF4-FFF2-40B4-BE49-F238E27FC236}">
                <a16:creationId xmlns:a16="http://schemas.microsoft.com/office/drawing/2014/main" id="{5AE0A3F5-D8BE-C46E-F8E4-D811948FAB8C}"/>
              </a:ext>
            </a:extLst>
          </p:cNvPr>
          <p:cNvSpPr txBox="1"/>
          <p:nvPr/>
        </p:nvSpPr>
        <p:spPr>
          <a:xfrm>
            <a:off x="5724939" y="4240696"/>
            <a:ext cx="5141787" cy="1200329"/>
          </a:xfrm>
          <a:prstGeom prst="rect">
            <a:avLst/>
          </a:prstGeom>
          <a:noFill/>
        </p:spPr>
        <p:txBody>
          <a:bodyPr wrap="square" rtlCol="0">
            <a:spAutoFit/>
          </a:bodyPr>
          <a:lstStyle/>
          <a:p>
            <a:pPr algn="l"/>
            <a:r>
              <a:rPr lang="en-IE" sz="3600" dirty="0">
                <a:solidFill>
                  <a:schemeClr val="bg1"/>
                </a:solidFill>
                <a:latin typeface="Univers Next Pro Condensed" panose="020B0906030202020203" pitchFamily="34" charset="0"/>
              </a:rPr>
              <a:t>Check out a </a:t>
            </a:r>
            <a:r>
              <a:rPr lang="en-IE" sz="3600" dirty="0">
                <a:solidFill>
                  <a:schemeClr val="bg1"/>
                </a:solidFill>
                <a:latin typeface="Univers Next Pro Condensed" panose="020B0906030202020203" pitchFamily="34" charset="0"/>
                <a:hlinkClick r:id="rId6"/>
              </a:rPr>
              <a:t>summary</a:t>
            </a:r>
            <a:r>
              <a:rPr lang="en-IE" sz="3600" dirty="0">
                <a:solidFill>
                  <a:schemeClr val="bg1"/>
                </a:solidFill>
                <a:latin typeface="Univers Next Pro Condensed" panose="020B0906030202020203" pitchFamily="34" charset="0"/>
              </a:rPr>
              <a:t> or read the </a:t>
            </a:r>
            <a:r>
              <a:rPr lang="en-IE" sz="3600" dirty="0">
                <a:solidFill>
                  <a:schemeClr val="bg1"/>
                </a:solidFill>
                <a:latin typeface="Univers Next Pro Condensed" panose="020B0906030202020203" pitchFamily="34" charset="0"/>
                <a:hlinkClick r:id="rId7"/>
              </a:rPr>
              <a:t>full Convention</a:t>
            </a:r>
            <a:r>
              <a:rPr lang="en-IE" sz="3600" dirty="0">
                <a:solidFill>
                  <a:schemeClr val="bg1"/>
                </a:solidFill>
                <a:latin typeface="Univers Next Pro Condensed" panose="020B0906030202020203" pitchFamily="34" charset="0"/>
              </a:rPr>
              <a:t>. </a:t>
            </a:r>
          </a:p>
        </p:txBody>
      </p:sp>
    </p:spTree>
    <p:extLst>
      <p:ext uri="{BB962C8B-B14F-4D97-AF65-F5344CB8AC3E}">
        <p14:creationId xmlns:p14="http://schemas.microsoft.com/office/powerpoint/2010/main" val="623014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B885DD-ADFD-0F94-489A-C3FEBA99F56B}"/>
              </a:ext>
            </a:extLst>
          </p:cNvPr>
          <p:cNvSpPr txBox="1"/>
          <p:nvPr/>
        </p:nvSpPr>
        <p:spPr>
          <a:xfrm>
            <a:off x="689113" y="861391"/>
            <a:ext cx="4200939" cy="1815882"/>
          </a:xfrm>
          <a:prstGeom prst="rect">
            <a:avLst/>
          </a:prstGeom>
          <a:noFill/>
        </p:spPr>
        <p:txBody>
          <a:bodyPr wrap="square" rtlCol="0">
            <a:spAutoFit/>
          </a:bodyPr>
          <a:lstStyle/>
          <a:p>
            <a:pPr algn="l"/>
            <a:r>
              <a:rPr lang="en-IE" sz="2800" dirty="0">
                <a:solidFill>
                  <a:schemeClr val="bg1"/>
                </a:solidFill>
                <a:latin typeface="Univers Next Pro Condensed" panose="020B0906030202020203" pitchFamily="34" charset="0"/>
              </a:rPr>
              <a:t>All the rights of the Convention are connected, and all are equally important</a:t>
            </a:r>
          </a:p>
        </p:txBody>
      </p:sp>
      <p:sp>
        <p:nvSpPr>
          <p:cNvPr id="3" name="TextBox 2">
            <a:extLst>
              <a:ext uri="{FF2B5EF4-FFF2-40B4-BE49-F238E27FC236}">
                <a16:creationId xmlns:a16="http://schemas.microsoft.com/office/drawing/2014/main" id="{6A1199B4-91D3-D08A-5011-91C4748CE210}"/>
              </a:ext>
            </a:extLst>
          </p:cNvPr>
          <p:cNvSpPr txBox="1"/>
          <p:nvPr/>
        </p:nvSpPr>
        <p:spPr>
          <a:xfrm>
            <a:off x="689113" y="2951921"/>
            <a:ext cx="3087757" cy="2677656"/>
          </a:xfrm>
          <a:prstGeom prst="rect">
            <a:avLst/>
          </a:prstGeom>
          <a:noFill/>
        </p:spPr>
        <p:txBody>
          <a:bodyPr wrap="square" rtlCol="0">
            <a:spAutoFit/>
          </a:bodyPr>
          <a:lstStyle/>
          <a:p>
            <a:pPr algn="l"/>
            <a:r>
              <a:rPr lang="en-IE" sz="2800" dirty="0">
                <a:solidFill>
                  <a:schemeClr val="bg1"/>
                </a:solidFill>
                <a:latin typeface="Univers Next Pro Condensed" panose="020B0906030202020203" pitchFamily="34" charset="0"/>
              </a:rPr>
              <a:t>4 Articles are known as </a:t>
            </a:r>
            <a:r>
              <a:rPr lang="en-IE" sz="2800" b="1" dirty="0">
                <a:solidFill>
                  <a:schemeClr val="bg1"/>
                </a:solidFill>
                <a:latin typeface="Univers Next Pro Condensed" panose="020B0906030202020203" pitchFamily="34" charset="0"/>
              </a:rPr>
              <a:t>“General Principles” </a:t>
            </a:r>
            <a:r>
              <a:rPr lang="en-IE" sz="2800" dirty="0">
                <a:solidFill>
                  <a:schemeClr val="bg1"/>
                </a:solidFill>
                <a:latin typeface="Univers Next Pro Condensed" panose="020B0906030202020203" pitchFamily="34" charset="0"/>
              </a:rPr>
              <a:t>– they help us understand and uphold all the articles </a:t>
            </a:r>
          </a:p>
        </p:txBody>
      </p:sp>
      <p:pic>
        <p:nvPicPr>
          <p:cNvPr id="5" name="Picture 4" descr="A sign with two people&#10;&#10;Description automatically generated">
            <a:extLst>
              <a:ext uri="{FF2B5EF4-FFF2-40B4-BE49-F238E27FC236}">
                <a16:creationId xmlns:a16="http://schemas.microsoft.com/office/drawing/2014/main" id="{EAF689F6-143B-8EF5-E410-F54145853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792" y="566639"/>
            <a:ext cx="2186608" cy="2914449"/>
          </a:xfrm>
          <a:prstGeom prst="rect">
            <a:avLst/>
          </a:prstGeom>
        </p:spPr>
      </p:pic>
      <p:pic>
        <p:nvPicPr>
          <p:cNvPr id="7" name="Picture 6" descr="A pink sign with white figures and text&#10;&#10;Description automatically generated">
            <a:extLst>
              <a:ext uri="{FF2B5EF4-FFF2-40B4-BE49-F238E27FC236}">
                <a16:creationId xmlns:a16="http://schemas.microsoft.com/office/drawing/2014/main" id="{C8777EED-270C-04A7-4DA5-B0FE39C9E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025" y="553388"/>
            <a:ext cx="2186607" cy="2914448"/>
          </a:xfrm>
          <a:prstGeom prst="rect">
            <a:avLst/>
          </a:prstGeom>
        </p:spPr>
      </p:pic>
      <p:pic>
        <p:nvPicPr>
          <p:cNvPr id="9" name="Picture 8" descr="A heart with a person and text&#10;&#10;Description automatically generated">
            <a:extLst>
              <a:ext uri="{FF2B5EF4-FFF2-40B4-BE49-F238E27FC236}">
                <a16:creationId xmlns:a16="http://schemas.microsoft.com/office/drawing/2014/main" id="{054EF979-743D-746E-34D2-05A908B7E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792" y="3823122"/>
            <a:ext cx="2186608" cy="2914451"/>
          </a:xfrm>
          <a:prstGeom prst="rect">
            <a:avLst/>
          </a:prstGeom>
        </p:spPr>
      </p:pic>
      <p:pic>
        <p:nvPicPr>
          <p:cNvPr id="11" name="Picture 10" descr="A blue sign with white text and a person holding a child&#10;&#10;Description automatically generated">
            <a:extLst>
              <a:ext uri="{FF2B5EF4-FFF2-40B4-BE49-F238E27FC236}">
                <a16:creationId xmlns:a16="http://schemas.microsoft.com/office/drawing/2014/main" id="{EF2760DA-B547-4348-191B-92B8CA8AA4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279" y="3823122"/>
            <a:ext cx="2186991" cy="2914448"/>
          </a:xfrm>
          <a:prstGeom prst="rect">
            <a:avLst/>
          </a:prstGeom>
        </p:spPr>
      </p:pic>
    </p:spTree>
    <p:extLst>
      <p:ext uri="{BB962C8B-B14F-4D97-AF65-F5344CB8AC3E}">
        <p14:creationId xmlns:p14="http://schemas.microsoft.com/office/powerpoint/2010/main" val="973987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hild rights">
            <a:hlinkClick r:id="" action="ppaction://media"/>
            <a:extLst>
              <a:ext uri="{FF2B5EF4-FFF2-40B4-BE49-F238E27FC236}">
                <a16:creationId xmlns:a16="http://schemas.microsoft.com/office/drawing/2014/main" id="{D5CF4B3F-F61C-A7AF-47DC-A6666FD72E05}"/>
              </a:ext>
            </a:extLst>
          </p:cNvPr>
          <p:cNvPicPr>
            <a:picLocks noRot="1" noChangeAspect="1"/>
          </p:cNvPicPr>
          <p:nvPr>
            <a:videoFile r:link="rId1"/>
          </p:nvPr>
        </p:nvPicPr>
        <p:blipFill>
          <a:blip r:embed="rId4"/>
          <a:stretch>
            <a:fillRect/>
          </a:stretch>
        </p:blipFill>
        <p:spPr>
          <a:xfrm>
            <a:off x="503583" y="278097"/>
            <a:ext cx="11198087" cy="6326918"/>
          </a:xfrm>
          <a:prstGeom prst="rect">
            <a:avLst/>
          </a:prstGeom>
        </p:spPr>
      </p:pic>
    </p:spTree>
    <p:extLst>
      <p:ext uri="{BB962C8B-B14F-4D97-AF65-F5344CB8AC3E}">
        <p14:creationId xmlns:p14="http://schemas.microsoft.com/office/powerpoint/2010/main" val="393763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0"/>
            <a:ext cx="6096000"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a:extLst>
              <a:ext uri="{FF2B5EF4-FFF2-40B4-BE49-F238E27FC236}">
                <a16:creationId xmlns:a16="http://schemas.microsoft.com/office/drawing/2014/main" id="{67ED24EA-6F07-46B6-A2F7-A9DD5527CE3E}"/>
              </a:ext>
            </a:extLst>
          </p:cNvPr>
          <p:cNvSpPr/>
          <p:nvPr/>
        </p:nvSpPr>
        <p:spPr>
          <a:xfrm>
            <a:off x="6109252" y="146539"/>
            <a:ext cx="609600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latin typeface="Arial" panose="020B0604020202020204" pitchFamily="34" charset="0"/>
                <a:cs typeface="Arial" panose="020B0604020202020204" pitchFamily="34" charset="0"/>
              </a:rPr>
              <a:t>Connecting the CRC and School</a:t>
            </a:r>
          </a:p>
        </p:txBody>
      </p:sp>
      <p:sp>
        <p:nvSpPr>
          <p:cNvPr id="6" name="TextBox 5">
            <a:extLst>
              <a:ext uri="{FF2B5EF4-FFF2-40B4-BE49-F238E27FC236}">
                <a16:creationId xmlns:a16="http://schemas.microsoft.com/office/drawing/2014/main" id="{D7A9CF8A-2B27-470E-96B3-0F64E7F6619C}"/>
              </a:ext>
            </a:extLst>
          </p:cNvPr>
          <p:cNvSpPr txBox="1"/>
          <p:nvPr/>
        </p:nvSpPr>
        <p:spPr>
          <a:xfrm>
            <a:off x="7001396" y="1607846"/>
            <a:ext cx="4638101" cy="3539430"/>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Every aspect of school life is connected with, and underpinned by, child rights. </a:t>
            </a:r>
          </a:p>
          <a:p>
            <a:endParaRPr lang="en-GB" sz="2800" b="1" dirty="0">
              <a:solidFill>
                <a:schemeClr val="bg1"/>
              </a:solidFill>
              <a:latin typeface="Arial" panose="020B0604020202020204" pitchFamily="34" charset="0"/>
              <a:cs typeface="Arial" panose="020B0604020202020204" pitchFamily="34" charset="0"/>
            </a:endParaRPr>
          </a:p>
          <a:p>
            <a:r>
              <a:rPr lang="en-GB" sz="2800" b="1" dirty="0">
                <a:solidFill>
                  <a:schemeClr val="bg1"/>
                </a:solidFill>
                <a:latin typeface="Arial" panose="020B0604020202020204" pitchFamily="34" charset="0"/>
                <a:cs typeface="Arial" panose="020B0604020202020204" pitchFamily="34" charset="0"/>
              </a:rPr>
              <a:t>Can you identify </a:t>
            </a:r>
            <a:r>
              <a:rPr lang="en-GB" sz="2800" b="1" dirty="0">
                <a:solidFill>
                  <a:srgbClr val="FFFF00"/>
                </a:solidFill>
                <a:latin typeface="Arial" panose="020B0604020202020204" pitchFamily="34" charset="0"/>
                <a:cs typeface="Arial" panose="020B0604020202020204" pitchFamily="34" charset="0"/>
              </a:rPr>
              <a:t>all the rights you enjoy </a:t>
            </a:r>
            <a:r>
              <a:rPr lang="en-GB" sz="2800" b="1" dirty="0">
                <a:solidFill>
                  <a:schemeClr val="bg1"/>
                </a:solidFill>
                <a:latin typeface="Arial" panose="020B0604020202020204" pitchFamily="34" charset="0"/>
                <a:cs typeface="Arial" panose="020B0604020202020204" pitchFamily="34" charset="0"/>
              </a:rPr>
              <a:t>in school? </a:t>
            </a:r>
          </a:p>
        </p:txBody>
      </p:sp>
      <p:sp>
        <p:nvSpPr>
          <p:cNvPr id="7" name="TextBox 6">
            <a:extLst>
              <a:ext uri="{FF2B5EF4-FFF2-40B4-BE49-F238E27FC236}">
                <a16:creationId xmlns:a16="http://schemas.microsoft.com/office/drawing/2014/main" id="{7260F5AC-D65D-485F-A893-93A08713921E}"/>
              </a:ext>
            </a:extLst>
          </p:cNvPr>
          <p:cNvSpPr txBox="1"/>
          <p:nvPr/>
        </p:nvSpPr>
        <p:spPr>
          <a:xfrm>
            <a:off x="4704645" y="5926015"/>
            <a:ext cx="6158088" cy="230832"/>
          </a:xfrm>
          <a:prstGeom prst="rect">
            <a:avLst/>
          </a:prstGeom>
          <a:noFill/>
        </p:spPr>
        <p:txBody>
          <a:bodyPr wrap="square">
            <a:spAutoFit/>
          </a:bodyPr>
          <a:lstStyle/>
          <a:p>
            <a:r>
              <a:rPr lang="en-IE" sz="900" b="0" i="0" dirty="0">
                <a:solidFill>
                  <a:srgbClr val="121212"/>
                </a:solidFill>
                <a:effectLst/>
                <a:latin typeface="Open Sans" panose="020B0606030504020204" pitchFamily="34" charset="0"/>
              </a:rPr>
              <a:t>UNICEF/UN</a:t>
            </a:r>
            <a:r>
              <a:rPr lang="en-IE" sz="900" dirty="0">
                <a:solidFill>
                  <a:srgbClr val="121212"/>
                </a:solidFill>
                <a:latin typeface="Open Sans" panose="020B0606030504020204" pitchFamily="34" charset="0"/>
              </a:rPr>
              <a:t>0790641</a:t>
            </a:r>
            <a:endParaRPr lang="en-IE" sz="900" dirty="0"/>
          </a:p>
        </p:txBody>
      </p:sp>
      <p:pic>
        <p:nvPicPr>
          <p:cNvPr id="8" name="Picture 7">
            <a:extLst>
              <a:ext uri="{FF2B5EF4-FFF2-40B4-BE49-F238E27FC236}">
                <a16:creationId xmlns:a16="http://schemas.microsoft.com/office/drawing/2014/main" id="{99456A65-B47D-4AB0-99BC-80F52DD6CF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744" y="1749777"/>
            <a:ext cx="6115744" cy="4077162"/>
          </a:xfrm>
          <a:prstGeom prst="rect">
            <a:avLst/>
          </a:prstGeom>
        </p:spPr>
      </p:pic>
    </p:spTree>
    <p:extLst>
      <p:ext uri="{BB962C8B-B14F-4D97-AF65-F5344CB8AC3E}">
        <p14:creationId xmlns:p14="http://schemas.microsoft.com/office/powerpoint/2010/main" val="1339530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FD2606-B5A0-4252-A2ED-B80ACEFEBAA5}"/>
              </a:ext>
            </a:extLst>
          </p:cNvPr>
          <p:cNvSpPr txBox="1"/>
          <p:nvPr/>
        </p:nvSpPr>
        <p:spPr>
          <a:xfrm>
            <a:off x="327378" y="395111"/>
            <a:ext cx="10148711" cy="646331"/>
          </a:xfrm>
          <a:prstGeom prst="rect">
            <a:avLst/>
          </a:prstGeom>
          <a:noFill/>
        </p:spPr>
        <p:txBody>
          <a:bodyPr wrap="square" rtlCol="0">
            <a:spAutoFit/>
          </a:bodyPr>
          <a:lstStyle/>
          <a:p>
            <a:pPr algn="l"/>
            <a:r>
              <a:rPr lang="en-IE" sz="3600" b="1" dirty="0">
                <a:solidFill>
                  <a:srgbClr val="00ACE9"/>
                </a:solidFill>
                <a:latin typeface="Arial" panose="020B0604020202020204" pitchFamily="34" charset="0"/>
                <a:cs typeface="Arial" panose="020B0604020202020204" pitchFamily="34" charset="0"/>
              </a:rPr>
              <a:t>HOW MANY OF THESE DID YOU GET?</a:t>
            </a:r>
          </a:p>
        </p:txBody>
      </p:sp>
      <p:sp>
        <p:nvSpPr>
          <p:cNvPr id="4" name="Text Placeholder 1">
            <a:extLst>
              <a:ext uri="{FF2B5EF4-FFF2-40B4-BE49-F238E27FC236}">
                <a16:creationId xmlns:a16="http://schemas.microsoft.com/office/drawing/2014/main" id="{98073EDE-37F6-412E-B95A-EA4156730122}"/>
              </a:ext>
            </a:extLst>
          </p:cNvPr>
          <p:cNvSpPr txBox="1">
            <a:spLocks/>
          </p:cNvSpPr>
          <p:nvPr/>
        </p:nvSpPr>
        <p:spPr>
          <a:xfrm>
            <a:off x="7413164" y="5634663"/>
            <a:ext cx="4460784" cy="1223337"/>
          </a:xfrm>
          <a:prstGeom prst="rect">
            <a:avLst/>
          </a:prstGeom>
        </p:spPr>
        <p:txBody>
          <a:bodyPr vert="horz" lIns="91440" tIns="180000" rIns="91440" bIns="45720" rtlCol="0" anchor="t">
            <a:normAutofit fontScale="92500" lnSpcReduction="1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GB" sz="2600" dirty="0">
              <a:latin typeface="Arial"/>
              <a:cs typeface="Arial"/>
            </a:endParaRPr>
          </a:p>
          <a:p>
            <a:pPr marL="0" indent="0">
              <a:buFont typeface="Wingdings" pitchFamily="2" charset="2"/>
              <a:buNone/>
            </a:pPr>
            <a:r>
              <a:rPr lang="en-GB" sz="2600" dirty="0">
                <a:latin typeface="Arial"/>
                <a:cs typeface="Arial"/>
              </a:rPr>
              <a:t>What others did you think of?</a:t>
            </a:r>
          </a:p>
          <a:p>
            <a:endParaRPr lang="en-GB" dirty="0">
              <a:cs typeface="Calibri" panose="020F0502020204030204"/>
            </a:endParaRPr>
          </a:p>
        </p:txBody>
      </p:sp>
      <p:pic>
        <p:nvPicPr>
          <p:cNvPr id="6" name="Picture 5" descr="A sign with two people&#10;&#10;Description automatically generated">
            <a:extLst>
              <a:ext uri="{FF2B5EF4-FFF2-40B4-BE49-F238E27FC236}">
                <a16:creationId xmlns:a16="http://schemas.microsoft.com/office/drawing/2014/main" id="{3120BB1E-B145-FF56-EE98-05CED15C9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31" y="1487199"/>
            <a:ext cx="1518145" cy="2023479"/>
          </a:xfrm>
          <a:prstGeom prst="rect">
            <a:avLst/>
          </a:prstGeom>
        </p:spPr>
      </p:pic>
      <p:pic>
        <p:nvPicPr>
          <p:cNvPr id="8" name="Picture 7" descr="A pink sign with white figures and text&#10;&#10;Description automatically generated">
            <a:extLst>
              <a:ext uri="{FF2B5EF4-FFF2-40B4-BE49-F238E27FC236}">
                <a16:creationId xmlns:a16="http://schemas.microsoft.com/office/drawing/2014/main" id="{670F7830-1812-21A4-98AF-7E56FA79B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857" y="1449601"/>
            <a:ext cx="1532686" cy="2042862"/>
          </a:xfrm>
          <a:prstGeom prst="rect">
            <a:avLst/>
          </a:prstGeom>
        </p:spPr>
      </p:pic>
      <p:pic>
        <p:nvPicPr>
          <p:cNvPr id="14" name="Picture 13" descr="A blue sign with white text and a person holding a child&#10;&#10;Description automatically generated">
            <a:extLst>
              <a:ext uri="{FF2B5EF4-FFF2-40B4-BE49-F238E27FC236}">
                <a16:creationId xmlns:a16="http://schemas.microsoft.com/office/drawing/2014/main" id="{7475E749-3BAB-5495-2BC8-3408541BB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3250" y="1449601"/>
            <a:ext cx="1532957" cy="2042862"/>
          </a:xfrm>
          <a:prstGeom prst="rect">
            <a:avLst/>
          </a:prstGeom>
        </p:spPr>
      </p:pic>
      <p:pic>
        <p:nvPicPr>
          <p:cNvPr id="16" name="Picture 15" descr="A person holding a megaphone&#10;&#10;Description automatically generated">
            <a:extLst>
              <a:ext uri="{FF2B5EF4-FFF2-40B4-BE49-F238E27FC236}">
                <a16:creationId xmlns:a16="http://schemas.microsoft.com/office/drawing/2014/main" id="{EA8A8304-3B16-369A-A519-18871C7FEF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8192" y="1472482"/>
            <a:ext cx="1477271" cy="1970040"/>
          </a:xfrm>
          <a:prstGeom prst="rect">
            <a:avLst/>
          </a:prstGeom>
        </p:spPr>
      </p:pic>
      <p:pic>
        <p:nvPicPr>
          <p:cNvPr id="18" name="Picture 17" descr="A green sign with a person and a sign&#10;&#10;Description automatically generated">
            <a:extLst>
              <a:ext uri="{FF2B5EF4-FFF2-40B4-BE49-F238E27FC236}">
                <a16:creationId xmlns:a16="http://schemas.microsoft.com/office/drawing/2014/main" id="{9FEA2369-18C6-6F77-AA56-DE349D14D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5776" y="1449601"/>
            <a:ext cx="1531876" cy="2042862"/>
          </a:xfrm>
          <a:prstGeom prst="rect">
            <a:avLst/>
          </a:prstGeom>
        </p:spPr>
      </p:pic>
      <p:pic>
        <p:nvPicPr>
          <p:cNvPr id="22" name="Picture 21" descr="A sign with a person reading a book and a satellite&#10;&#10;Description automatically generated">
            <a:extLst>
              <a:ext uri="{FF2B5EF4-FFF2-40B4-BE49-F238E27FC236}">
                <a16:creationId xmlns:a16="http://schemas.microsoft.com/office/drawing/2014/main" id="{352F57B8-B819-413E-08F3-2D13F167D1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807" y="3774190"/>
            <a:ext cx="1558869" cy="2078859"/>
          </a:xfrm>
          <a:prstGeom prst="rect">
            <a:avLst/>
          </a:prstGeom>
        </p:spPr>
      </p:pic>
      <p:pic>
        <p:nvPicPr>
          <p:cNvPr id="24" name="Picture 23" descr="A red sign with a person in a wheelchair&#10;&#10;Description automatically generated">
            <a:extLst>
              <a:ext uri="{FF2B5EF4-FFF2-40B4-BE49-F238E27FC236}">
                <a16:creationId xmlns:a16="http://schemas.microsoft.com/office/drawing/2014/main" id="{4B91637F-480C-4F66-3AA7-5D264D8FB9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5633" y="3810914"/>
            <a:ext cx="1551719" cy="2069324"/>
          </a:xfrm>
          <a:prstGeom prst="rect">
            <a:avLst/>
          </a:prstGeom>
        </p:spPr>
      </p:pic>
      <p:pic>
        <p:nvPicPr>
          <p:cNvPr id="26" name="Picture 25" descr="A white icon with a person and a check mark&#10;&#10;Description automatically generated with medium confidence">
            <a:extLst>
              <a:ext uri="{FF2B5EF4-FFF2-40B4-BE49-F238E27FC236}">
                <a16:creationId xmlns:a16="http://schemas.microsoft.com/office/drawing/2014/main" id="{3F27E965-3CFA-B5BA-2297-70B4B5A880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4309" y="3838104"/>
            <a:ext cx="1511898" cy="2016221"/>
          </a:xfrm>
          <a:prstGeom prst="rect">
            <a:avLst/>
          </a:prstGeom>
        </p:spPr>
      </p:pic>
      <p:pic>
        <p:nvPicPr>
          <p:cNvPr id="28" name="Picture 27" descr="A sign with a person holding books&#10;&#10;Description automatically generated">
            <a:extLst>
              <a:ext uri="{FF2B5EF4-FFF2-40B4-BE49-F238E27FC236}">
                <a16:creationId xmlns:a16="http://schemas.microsoft.com/office/drawing/2014/main" id="{0E10343E-DC5D-3E47-9975-F81A56BE99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13164" y="3838104"/>
            <a:ext cx="1524188" cy="2032609"/>
          </a:xfrm>
          <a:prstGeom prst="rect">
            <a:avLst/>
          </a:prstGeom>
        </p:spPr>
      </p:pic>
      <p:pic>
        <p:nvPicPr>
          <p:cNvPr id="34" name="Picture 33" descr="A purple sign with white text&#10;&#10;Description automatically generated">
            <a:extLst>
              <a:ext uri="{FF2B5EF4-FFF2-40B4-BE49-F238E27FC236}">
                <a16:creationId xmlns:a16="http://schemas.microsoft.com/office/drawing/2014/main" id="{87B832B6-A3AD-2A0D-FA19-470B019058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5776" y="3838104"/>
            <a:ext cx="1583813" cy="2112121"/>
          </a:xfrm>
          <a:prstGeom prst="rect">
            <a:avLst/>
          </a:prstGeom>
        </p:spPr>
      </p:pic>
    </p:spTree>
    <p:extLst>
      <p:ext uri="{BB962C8B-B14F-4D97-AF65-F5344CB8AC3E}">
        <p14:creationId xmlns:p14="http://schemas.microsoft.com/office/powerpoint/2010/main" val="2463598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053ED-5359-6015-D6D2-54EA4739B536}"/>
              </a:ext>
            </a:extLst>
          </p:cNvPr>
          <p:cNvSpPr>
            <a:spLocks noGrp="1"/>
          </p:cNvSpPr>
          <p:nvPr>
            <p:ph type="title"/>
          </p:nvPr>
        </p:nvSpPr>
        <p:spPr>
          <a:xfrm>
            <a:off x="838200" y="193675"/>
            <a:ext cx="10515600" cy="1325563"/>
          </a:xfrm>
        </p:spPr>
        <p:txBody>
          <a:bodyPr/>
          <a:lstStyle/>
          <a:p>
            <a:r>
              <a:rPr lang="en-IE" dirty="0">
                <a:solidFill>
                  <a:schemeClr val="bg1"/>
                </a:solidFill>
              </a:rPr>
              <a:t>#7WordStory </a:t>
            </a:r>
          </a:p>
        </p:txBody>
      </p:sp>
      <p:sp>
        <p:nvSpPr>
          <p:cNvPr id="3" name="Content Placeholder 2">
            <a:extLst>
              <a:ext uri="{FF2B5EF4-FFF2-40B4-BE49-F238E27FC236}">
                <a16:creationId xmlns:a16="http://schemas.microsoft.com/office/drawing/2014/main" id="{A48D87EA-843C-2B56-DFF5-AC33A8B02594}"/>
              </a:ext>
            </a:extLst>
          </p:cNvPr>
          <p:cNvSpPr>
            <a:spLocks noGrp="1"/>
          </p:cNvSpPr>
          <p:nvPr>
            <p:ph idx="1"/>
          </p:nvPr>
        </p:nvSpPr>
        <p:spPr/>
        <p:txBody>
          <a:bodyPr/>
          <a:lstStyle/>
          <a:p>
            <a:pPr marL="0" indent="0">
              <a:buNone/>
            </a:pPr>
            <a:endParaRPr lang="en-IE" dirty="0"/>
          </a:p>
          <a:p>
            <a:pPr marL="0" indent="0">
              <a:buNone/>
            </a:pPr>
            <a:r>
              <a:rPr lang="en-IE" sz="4000" dirty="0">
                <a:solidFill>
                  <a:schemeClr val="bg1"/>
                </a:solidFill>
              </a:rPr>
              <a:t>In 7 words write down what rights are/why you think rights are important  </a:t>
            </a:r>
          </a:p>
          <a:p>
            <a:pPr marL="0" indent="0">
              <a:buNone/>
            </a:pPr>
            <a:endParaRPr lang="en-IE" sz="4000" dirty="0">
              <a:solidFill>
                <a:schemeClr val="bg1"/>
              </a:solidFill>
            </a:endParaRPr>
          </a:p>
          <a:p>
            <a:pPr marL="0" indent="0">
              <a:buNone/>
            </a:pPr>
            <a:r>
              <a:rPr lang="en-IE" sz="4000" dirty="0">
                <a:solidFill>
                  <a:schemeClr val="bg1"/>
                </a:solidFill>
              </a:rPr>
              <a:t>Feel free to get creative and make your #7WordStory as colourful as you can! </a:t>
            </a:r>
          </a:p>
        </p:txBody>
      </p:sp>
    </p:spTree>
    <p:extLst>
      <p:ext uri="{BB962C8B-B14F-4D97-AF65-F5344CB8AC3E}">
        <p14:creationId xmlns:p14="http://schemas.microsoft.com/office/powerpoint/2010/main" val="3250375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442857" cy="5816977"/>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Element of this resource were developed by UNICEF UK and UNICEF Norway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86183AFF-5A0F-4F8D-BF26-A709681517FA}"/>
              </a:ext>
            </a:extLst>
          </p:cNvPr>
          <p:cNvSpPr txBox="1"/>
          <p:nvPr/>
        </p:nvSpPr>
        <p:spPr>
          <a:xfrm>
            <a:off x="7051523" y="1755668"/>
            <a:ext cx="4944533" cy="4955203"/>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Slides 3 – 12 – Flash Quiz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13 -14 – Rights Recap</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15 – CRC General Principles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16 – Animated Video on CRC</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17-18 – Exploring the CRC in School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19-21 – #7Word Story</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Further support</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pic>
        <p:nvPicPr>
          <p:cNvPr id="3" name="Picture 2" descr="A blue and green sign with a smiling sun and blue text&#10;&#10;Description automatically generated">
            <a:extLst>
              <a:ext uri="{FF2B5EF4-FFF2-40B4-BE49-F238E27FC236}">
                <a16:creationId xmlns:a16="http://schemas.microsoft.com/office/drawing/2014/main" id="{2739DAB4-211C-481F-B628-76F398520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536" y="643467"/>
            <a:ext cx="3941527" cy="5571066"/>
          </a:xfrm>
          <a:prstGeom prst="rect">
            <a:avLst/>
          </a:prstGeom>
        </p:spPr>
      </p:pic>
      <p:pic>
        <p:nvPicPr>
          <p:cNvPr id="5" name="Picture 4" descr="A road going through a landscape&#10;&#10;Description automatically generated with medium confidence">
            <a:extLst>
              <a:ext uri="{FF2B5EF4-FFF2-40B4-BE49-F238E27FC236}">
                <a16:creationId xmlns:a16="http://schemas.microsoft.com/office/drawing/2014/main" id="{C862CC7C-C499-9FCA-D13D-F24D90939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2683" y="643467"/>
            <a:ext cx="5000030" cy="5571066"/>
          </a:xfrm>
          <a:prstGeom prst="rect">
            <a:avLst/>
          </a:prstGeom>
        </p:spPr>
      </p:pic>
    </p:spTree>
    <p:extLst>
      <p:ext uri="{BB962C8B-B14F-4D97-AF65-F5344CB8AC3E}">
        <p14:creationId xmlns:p14="http://schemas.microsoft.com/office/powerpoint/2010/main" val="327929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pic>
        <p:nvPicPr>
          <p:cNvPr id="3" name="Picture 2" descr="A green and blue sign with white text&#10;&#10;Description automatically generated">
            <a:extLst>
              <a:ext uri="{FF2B5EF4-FFF2-40B4-BE49-F238E27FC236}">
                <a16:creationId xmlns:a16="http://schemas.microsoft.com/office/drawing/2014/main" id="{63D74C45-3B46-2A3D-C4DD-4D396FD9A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055" y="643467"/>
            <a:ext cx="3871890" cy="5571065"/>
          </a:xfrm>
          <a:prstGeom prst="rect">
            <a:avLst/>
          </a:prstGeom>
          <a:ln>
            <a:noFill/>
          </a:ln>
        </p:spPr>
      </p:pic>
    </p:spTree>
    <p:extLst>
      <p:ext uri="{BB962C8B-B14F-4D97-AF65-F5344CB8AC3E}">
        <p14:creationId xmlns:p14="http://schemas.microsoft.com/office/powerpoint/2010/main" val="47004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662541"/>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primary school.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414743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4709CFC-460E-45D5-84BD-8EE553BD0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208" y="3429000"/>
            <a:ext cx="2617140" cy="2279963"/>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B330E8F1-1DF2-47F8-8D4C-19C32C79B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18" y="3429000"/>
            <a:ext cx="5944897" cy="2279963"/>
          </a:xfrm>
          <a:prstGeom prst="rect">
            <a:avLst/>
          </a:prstGeom>
        </p:spPr>
      </p:pic>
      <p:sp>
        <p:nvSpPr>
          <p:cNvPr id="5" name="TextBox 4">
            <a:extLst>
              <a:ext uri="{FF2B5EF4-FFF2-40B4-BE49-F238E27FC236}">
                <a16:creationId xmlns:a16="http://schemas.microsoft.com/office/drawing/2014/main" id="{39E2CC6E-8CF1-41E8-8861-CB1A10ED14C2}"/>
              </a:ext>
            </a:extLst>
          </p:cNvPr>
          <p:cNvSpPr txBox="1"/>
          <p:nvPr/>
        </p:nvSpPr>
        <p:spPr>
          <a:xfrm>
            <a:off x="4278488" y="1397393"/>
            <a:ext cx="8636000" cy="769441"/>
          </a:xfrm>
          <a:prstGeom prst="rect">
            <a:avLst/>
          </a:prstGeom>
          <a:noFill/>
        </p:spPr>
        <p:txBody>
          <a:bodyPr wrap="square" rtlCol="0">
            <a:spAutoFit/>
          </a:bodyPr>
          <a:lstStyle/>
          <a:p>
            <a:pPr algn="l"/>
            <a:r>
              <a:rPr lang="en-IE" sz="4400" b="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260294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65ABAF-61E1-50D7-1829-9DC5975F11F2}"/>
              </a:ext>
            </a:extLst>
          </p:cNvPr>
          <p:cNvSpPr>
            <a:spLocks noGrp="1"/>
          </p:cNvSpPr>
          <p:nvPr>
            <p:ph sz="half" idx="1"/>
          </p:nvPr>
        </p:nvSpPr>
        <p:spPr>
          <a:xfrm>
            <a:off x="714509" y="2586188"/>
            <a:ext cx="4646905" cy="3613149"/>
          </a:xfrm>
        </p:spPr>
        <p:txBody>
          <a:bodyPr vert="horz" lIns="91440" tIns="45720" rIns="91440" bIns="45720" rtlCol="0" anchor="ctr">
            <a:normAutofit/>
          </a:bodyPr>
          <a:lstStyle/>
          <a:p>
            <a:pPr>
              <a:buFont typeface="Wingdings" panose="05000000000000000000" pitchFamily="2" charset="2"/>
              <a:buChar char="q"/>
            </a:pPr>
            <a:r>
              <a:rPr lang="en-US" dirty="0">
                <a:solidFill>
                  <a:schemeClr val="bg1"/>
                </a:solidFill>
              </a:rPr>
              <a:t>Up to the age of 10 </a:t>
            </a:r>
          </a:p>
          <a:p>
            <a:pPr marL="0" indent="0">
              <a:buNone/>
            </a:pPr>
            <a:endParaRPr lang="en-US" dirty="0">
              <a:solidFill>
                <a:schemeClr val="bg1"/>
              </a:solidFill>
            </a:endParaRPr>
          </a:p>
          <a:p>
            <a:pPr>
              <a:buFont typeface="Wingdings" panose="05000000000000000000" pitchFamily="2" charset="2"/>
              <a:buChar char="q"/>
            </a:pPr>
            <a:r>
              <a:rPr lang="en-US" dirty="0">
                <a:solidFill>
                  <a:schemeClr val="bg1"/>
                </a:solidFill>
              </a:rPr>
              <a:t>Up to the age of 18 </a:t>
            </a:r>
          </a:p>
          <a:p>
            <a:pPr marL="0" indent="0">
              <a:buNone/>
            </a:pPr>
            <a:endParaRPr lang="en-US" dirty="0">
              <a:solidFill>
                <a:schemeClr val="bg1"/>
              </a:solidFill>
            </a:endParaRPr>
          </a:p>
          <a:p>
            <a:pPr>
              <a:buFont typeface="Wingdings" panose="05000000000000000000" pitchFamily="2" charset="2"/>
              <a:buChar char="q"/>
            </a:pPr>
            <a:r>
              <a:rPr lang="en-US" dirty="0">
                <a:solidFill>
                  <a:schemeClr val="bg1"/>
                </a:solidFill>
              </a:rPr>
              <a:t>Up to the age of 21</a:t>
            </a:r>
          </a:p>
          <a:p>
            <a:pPr marL="0" indent="0">
              <a:buNone/>
            </a:pPr>
            <a:endParaRPr lang="en-US" dirty="0">
              <a:solidFill>
                <a:schemeClr val="bg1"/>
              </a:solidFill>
            </a:endParaRPr>
          </a:p>
          <a:p>
            <a:pPr>
              <a:buFont typeface="Wingdings" panose="05000000000000000000" pitchFamily="2" charset="2"/>
              <a:buChar char="q"/>
            </a:pPr>
            <a:r>
              <a:rPr lang="en-US" dirty="0">
                <a:solidFill>
                  <a:schemeClr val="bg1"/>
                </a:solidFill>
              </a:rPr>
              <a:t>Up to the age of 16 </a:t>
            </a:r>
          </a:p>
          <a:p>
            <a:pPr marL="0"/>
            <a:endParaRPr lang="en-US" sz="2000" dirty="0"/>
          </a:p>
          <a:p>
            <a:endParaRPr lang="en-US" sz="2000" dirty="0"/>
          </a:p>
          <a:p>
            <a:endParaRPr lang="en-US" sz="2000" dirty="0"/>
          </a:p>
        </p:txBody>
      </p:sp>
      <p:pic>
        <p:nvPicPr>
          <p:cNvPr id="6" name="Content Placeholder 5" descr="A group of children sitting on the floor&#10;&#10;Description automatically generated">
            <a:extLst>
              <a:ext uri="{FF2B5EF4-FFF2-40B4-BE49-F238E27FC236}">
                <a16:creationId xmlns:a16="http://schemas.microsoft.com/office/drawing/2014/main" id="{7D37D234-DF52-0AF8-A18E-C1303EE896D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5318" r="15281" b="-2"/>
          <a:stretch/>
        </p:blipFill>
        <p:spPr>
          <a:xfrm>
            <a:off x="6096000" y="-26504"/>
            <a:ext cx="6102825" cy="6858000"/>
          </a:xfrm>
          <a:prstGeom prst="rect">
            <a:avLst/>
          </a:prstGeom>
        </p:spPr>
      </p:pic>
      <p:sp>
        <p:nvSpPr>
          <p:cNvPr id="4" name="TextBox 3">
            <a:extLst>
              <a:ext uri="{FF2B5EF4-FFF2-40B4-BE49-F238E27FC236}">
                <a16:creationId xmlns:a16="http://schemas.microsoft.com/office/drawing/2014/main" id="{3E54ABD7-3335-CE20-8C00-588845C7CBE2}"/>
              </a:ext>
            </a:extLst>
          </p:cNvPr>
          <p:cNvSpPr txBox="1"/>
          <p:nvPr/>
        </p:nvSpPr>
        <p:spPr>
          <a:xfrm>
            <a:off x="761802" y="221341"/>
            <a:ext cx="4552320" cy="1200329"/>
          </a:xfrm>
          <a:prstGeom prst="rect">
            <a:avLst/>
          </a:prstGeom>
          <a:noFill/>
        </p:spPr>
        <p:txBody>
          <a:bodyPr wrap="square" rtlCol="0">
            <a:spAutoFit/>
          </a:bodyPr>
          <a:lstStyle/>
          <a:p>
            <a:pPr algn="l"/>
            <a:r>
              <a:rPr lang="en-IE" sz="3600" dirty="0">
                <a:solidFill>
                  <a:schemeClr val="bg1"/>
                </a:solidFill>
              </a:rPr>
              <a:t>Q1. When are you a Child? </a:t>
            </a:r>
          </a:p>
        </p:txBody>
      </p:sp>
      <p:sp>
        <p:nvSpPr>
          <p:cNvPr id="2" name="Title 1">
            <a:extLst>
              <a:ext uri="{FF2B5EF4-FFF2-40B4-BE49-F238E27FC236}">
                <a16:creationId xmlns:a16="http://schemas.microsoft.com/office/drawing/2014/main" id="{E2EDE01E-3C62-467F-7017-02C13BCAC2DF}"/>
              </a:ext>
            </a:extLst>
          </p:cNvPr>
          <p:cNvSpPr>
            <a:spLocks noGrp="1"/>
          </p:cNvSpPr>
          <p:nvPr>
            <p:ph type="title"/>
          </p:nvPr>
        </p:nvSpPr>
        <p:spPr>
          <a:xfrm>
            <a:off x="5823291" y="5499961"/>
            <a:ext cx="4088493" cy="1081039"/>
          </a:xfrm>
        </p:spPr>
        <p:txBody>
          <a:bodyPr vert="horz" lIns="91440" tIns="45720" rIns="91440" bIns="45720" rtlCol="0" anchor="ctr">
            <a:normAutofit/>
          </a:bodyPr>
          <a:lstStyle/>
          <a:p>
            <a:pPr algn="ctr"/>
            <a:r>
              <a:rPr lang="en-US" sz="4000" b="1" dirty="0">
                <a:solidFill>
                  <a:schemeClr val="bg1"/>
                </a:solidFill>
              </a:rPr>
              <a:t>Quick Quiz! </a:t>
            </a:r>
          </a:p>
        </p:txBody>
      </p:sp>
      <p:sp>
        <p:nvSpPr>
          <p:cNvPr id="5" name="TextBox 4">
            <a:extLst>
              <a:ext uri="{FF2B5EF4-FFF2-40B4-BE49-F238E27FC236}">
                <a16:creationId xmlns:a16="http://schemas.microsoft.com/office/drawing/2014/main" id="{ECD12109-6A11-E821-7122-4BE692E84526}"/>
              </a:ext>
            </a:extLst>
          </p:cNvPr>
          <p:cNvSpPr txBox="1"/>
          <p:nvPr/>
        </p:nvSpPr>
        <p:spPr>
          <a:xfrm>
            <a:off x="10279077" y="6581000"/>
            <a:ext cx="2292626" cy="276999"/>
          </a:xfrm>
          <a:prstGeom prst="rect">
            <a:avLst/>
          </a:prstGeom>
          <a:noFill/>
        </p:spPr>
        <p:txBody>
          <a:bodyPr wrap="square" rtlCol="0">
            <a:spAutoFit/>
          </a:bodyPr>
          <a:lstStyle/>
          <a:p>
            <a:pPr algn="l"/>
            <a:r>
              <a:rPr lang="en-IE" sz="1200" dirty="0">
                <a:solidFill>
                  <a:schemeClr val="bg1"/>
                </a:solidFill>
                <a:latin typeface="Univers Next Pro Condensed" panose="020B0906030202020203" pitchFamily="34" charset="0"/>
              </a:rPr>
              <a:t>UNICEF/UN0714803</a:t>
            </a:r>
          </a:p>
        </p:txBody>
      </p:sp>
    </p:spTree>
    <p:extLst>
      <p:ext uri="{BB962C8B-B14F-4D97-AF65-F5344CB8AC3E}">
        <p14:creationId xmlns:p14="http://schemas.microsoft.com/office/powerpoint/2010/main" val="252567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0"/>
            <a:ext cx="6096000"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 name="Picture 6" descr="A close up of a sign&#10;&#10;Description automatically generated">
            <a:extLst>
              <a:ext uri="{FF2B5EF4-FFF2-40B4-BE49-F238E27FC236}">
                <a16:creationId xmlns:a16="http://schemas.microsoft.com/office/drawing/2014/main" id="{DE6B05FE-71D5-4349-A26E-506C9793C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94852" cy="6924024"/>
          </a:xfrm>
          <a:prstGeom prst="rect">
            <a:avLst/>
          </a:prstGeom>
        </p:spPr>
      </p:pic>
      <p:sp>
        <p:nvSpPr>
          <p:cNvPr id="9" name="TextBox 8">
            <a:extLst>
              <a:ext uri="{FF2B5EF4-FFF2-40B4-BE49-F238E27FC236}">
                <a16:creationId xmlns:a16="http://schemas.microsoft.com/office/drawing/2014/main" id="{60E1950F-31E3-43BB-9C11-0FE5A153A6F5}"/>
              </a:ext>
            </a:extLst>
          </p:cNvPr>
          <p:cNvSpPr txBox="1"/>
          <p:nvPr/>
        </p:nvSpPr>
        <p:spPr>
          <a:xfrm>
            <a:off x="6919510" y="791939"/>
            <a:ext cx="3562960" cy="4144661"/>
          </a:xfrm>
          <a:prstGeom prst="rect">
            <a:avLst/>
          </a:prstGeom>
          <a:noFill/>
        </p:spPr>
        <p:txBody>
          <a:bodyPr wrap="square" rtlCol="0">
            <a:spAutoFit/>
          </a:bodyPr>
          <a:lstStyle/>
          <a:p>
            <a:pPr>
              <a:lnSpc>
                <a:spcPct val="150000"/>
              </a:lnSpc>
            </a:pPr>
            <a:r>
              <a:rPr lang="en-GB" sz="3600" dirty="0">
                <a:solidFill>
                  <a:schemeClr val="bg1"/>
                </a:solidFill>
                <a:latin typeface="Arial" panose="020B0604020202020204" pitchFamily="34" charset="0"/>
                <a:cs typeface="Arial" panose="020B0604020202020204" pitchFamily="34" charset="0"/>
              </a:rPr>
              <a:t>ANSWER: </a:t>
            </a:r>
          </a:p>
          <a:p>
            <a:pPr>
              <a:lnSpc>
                <a:spcPct val="150000"/>
              </a:lnSpc>
            </a:pPr>
            <a:endParaRPr lang="en-GB" sz="3600" dirty="0">
              <a:solidFill>
                <a:schemeClr val="bg1"/>
              </a:solidFill>
              <a:latin typeface="Arial" panose="020B0604020202020204" pitchFamily="34" charset="0"/>
              <a:cs typeface="Arial" panose="020B0604020202020204" pitchFamily="34" charset="0"/>
            </a:endParaRPr>
          </a:p>
          <a:p>
            <a:pPr>
              <a:lnSpc>
                <a:spcPct val="150000"/>
              </a:lnSpc>
            </a:pPr>
            <a:r>
              <a:rPr lang="en-GB" sz="3600" dirty="0">
                <a:solidFill>
                  <a:schemeClr val="bg1"/>
                </a:solidFill>
                <a:latin typeface="Arial" panose="020B0604020202020204" pitchFamily="34" charset="0"/>
                <a:cs typeface="Arial" panose="020B0604020202020204" pitchFamily="34" charset="0"/>
              </a:rPr>
              <a:t>A Child is any person under the age of 18 </a:t>
            </a:r>
          </a:p>
        </p:txBody>
      </p:sp>
    </p:spTree>
    <p:extLst>
      <p:ext uri="{BB962C8B-B14F-4D97-AF65-F5344CB8AC3E}">
        <p14:creationId xmlns:p14="http://schemas.microsoft.com/office/powerpoint/2010/main" val="381724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85D409-63F2-4E91-1397-B0DB6F5413E1}"/>
              </a:ext>
            </a:extLst>
          </p:cNvPr>
          <p:cNvSpPr>
            <a:spLocks noGrp="1"/>
          </p:cNvSpPr>
          <p:nvPr>
            <p:ph idx="1"/>
          </p:nvPr>
        </p:nvSpPr>
        <p:spPr>
          <a:xfrm>
            <a:off x="887578" y="388990"/>
            <a:ext cx="4355265" cy="1267532"/>
          </a:xfrm>
        </p:spPr>
        <p:txBody>
          <a:bodyPr anchor="t">
            <a:noAutofit/>
          </a:bodyPr>
          <a:lstStyle/>
          <a:p>
            <a:pPr marL="0" indent="0">
              <a:buNone/>
            </a:pPr>
            <a:r>
              <a:rPr lang="en-IE" dirty="0">
                <a:solidFill>
                  <a:schemeClr val="bg1"/>
                </a:solidFill>
              </a:rPr>
              <a:t>Q.2: Who do Child Rights Protect? </a:t>
            </a:r>
          </a:p>
        </p:txBody>
      </p:sp>
      <p:sp>
        <p:nvSpPr>
          <p:cNvPr id="2" name="Content Placeholder 2">
            <a:extLst>
              <a:ext uri="{FF2B5EF4-FFF2-40B4-BE49-F238E27FC236}">
                <a16:creationId xmlns:a16="http://schemas.microsoft.com/office/drawing/2014/main" id="{EE72576B-D6CF-18B7-512C-5B4A82D0A1B4}"/>
              </a:ext>
            </a:extLst>
          </p:cNvPr>
          <p:cNvSpPr txBox="1">
            <a:spLocks/>
          </p:cNvSpPr>
          <p:nvPr/>
        </p:nvSpPr>
        <p:spPr>
          <a:xfrm>
            <a:off x="714509" y="2586188"/>
            <a:ext cx="4646905" cy="3613149"/>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solidFill>
                  <a:schemeClr val="bg1"/>
                </a:solidFill>
              </a:rPr>
              <a:t> Every child who lives in poverty </a:t>
            </a:r>
          </a:p>
          <a:p>
            <a:pPr marL="0" indent="0">
              <a:buFont typeface="Arial" panose="020B0604020202020204" pitchFamily="34" charset="0"/>
              <a:buNone/>
            </a:pPr>
            <a:endParaRPr lang="en-US" dirty="0">
              <a:solidFill>
                <a:schemeClr val="bg1"/>
              </a:solidFill>
            </a:endParaRPr>
          </a:p>
          <a:p>
            <a:pPr>
              <a:buFont typeface="Wingdings" panose="05000000000000000000" pitchFamily="2" charset="2"/>
              <a:buChar char="q"/>
            </a:pPr>
            <a:r>
              <a:rPr lang="en-US" dirty="0">
                <a:solidFill>
                  <a:schemeClr val="bg1"/>
                </a:solidFill>
              </a:rPr>
              <a:t> Every child who lives in war</a:t>
            </a:r>
          </a:p>
          <a:p>
            <a:pPr marL="0" indent="0">
              <a:buFont typeface="Arial" panose="020B0604020202020204" pitchFamily="34" charset="0"/>
              <a:buNone/>
            </a:pPr>
            <a:endParaRPr lang="en-US" dirty="0">
              <a:solidFill>
                <a:schemeClr val="bg1"/>
              </a:solidFill>
            </a:endParaRPr>
          </a:p>
          <a:p>
            <a:pPr>
              <a:buFont typeface="Wingdings" panose="05000000000000000000" pitchFamily="2" charset="2"/>
              <a:buChar char="q"/>
            </a:pPr>
            <a:r>
              <a:rPr lang="en-US" dirty="0">
                <a:solidFill>
                  <a:schemeClr val="bg1"/>
                </a:solidFill>
              </a:rPr>
              <a:t>Every child, no matter where they live </a:t>
            </a:r>
          </a:p>
          <a:p>
            <a:pPr marL="0" indent="0">
              <a:buFont typeface="Arial" panose="020B0604020202020204" pitchFamily="34" charset="0"/>
              <a:buNone/>
            </a:pPr>
            <a:endParaRPr lang="en-US" dirty="0">
              <a:solidFill>
                <a:schemeClr val="bg1"/>
              </a:solidFill>
            </a:endParaRPr>
          </a:p>
          <a:p>
            <a:pPr>
              <a:buFont typeface="Wingdings" panose="05000000000000000000" pitchFamily="2" charset="2"/>
              <a:buChar char="q"/>
            </a:pPr>
            <a:r>
              <a:rPr lang="en-US" dirty="0">
                <a:solidFill>
                  <a:schemeClr val="bg1"/>
                </a:solidFill>
              </a:rPr>
              <a:t>Every child who lives in a rich country </a:t>
            </a:r>
          </a:p>
          <a:p>
            <a:pPr marL="0"/>
            <a:endParaRPr lang="en-US" sz="2000" dirty="0"/>
          </a:p>
          <a:p>
            <a:endParaRPr lang="en-US" sz="2000" dirty="0"/>
          </a:p>
          <a:p>
            <a:endParaRPr lang="en-US" sz="2000" dirty="0"/>
          </a:p>
        </p:txBody>
      </p:sp>
      <p:pic>
        <p:nvPicPr>
          <p:cNvPr id="6" name="Picture 5" descr="A group of girls smiling&#10;&#10;Description automatically generated">
            <a:extLst>
              <a:ext uri="{FF2B5EF4-FFF2-40B4-BE49-F238E27FC236}">
                <a16:creationId xmlns:a16="http://schemas.microsoft.com/office/drawing/2014/main" id="{B084ACAB-3F08-8C82-46E2-597D506D4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661" y="1274824"/>
            <a:ext cx="6461490" cy="4308352"/>
          </a:xfrm>
          <a:prstGeom prst="rect">
            <a:avLst/>
          </a:prstGeom>
        </p:spPr>
      </p:pic>
      <p:sp>
        <p:nvSpPr>
          <p:cNvPr id="7" name="TextBox 6">
            <a:extLst>
              <a:ext uri="{FF2B5EF4-FFF2-40B4-BE49-F238E27FC236}">
                <a16:creationId xmlns:a16="http://schemas.microsoft.com/office/drawing/2014/main" id="{2832C006-DB2D-9E7F-6250-699D9C4B498E}"/>
              </a:ext>
            </a:extLst>
          </p:cNvPr>
          <p:cNvSpPr txBox="1"/>
          <p:nvPr/>
        </p:nvSpPr>
        <p:spPr>
          <a:xfrm>
            <a:off x="10283687" y="5340626"/>
            <a:ext cx="1630017" cy="276999"/>
          </a:xfrm>
          <a:prstGeom prst="rect">
            <a:avLst/>
          </a:prstGeom>
          <a:noFill/>
        </p:spPr>
        <p:txBody>
          <a:bodyPr wrap="square" rtlCol="0">
            <a:spAutoFit/>
          </a:bodyPr>
          <a:lstStyle/>
          <a:p>
            <a:pPr algn="l"/>
            <a:r>
              <a:rPr lang="en-IE" sz="1200" dirty="0">
                <a:solidFill>
                  <a:schemeClr val="bg1"/>
                </a:solidFill>
                <a:latin typeface="Univers Next Pro Condensed" panose="020B0906030202020203" pitchFamily="34" charset="0"/>
              </a:rPr>
              <a:t>UNICEF/UNI441163</a:t>
            </a:r>
          </a:p>
        </p:txBody>
      </p:sp>
    </p:spTree>
    <p:extLst>
      <p:ext uri="{BB962C8B-B14F-4D97-AF65-F5344CB8AC3E}">
        <p14:creationId xmlns:p14="http://schemas.microsoft.com/office/powerpoint/2010/main" val="23637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1"/>
            <a:ext cx="3909391" cy="3429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 name="Picture 6">
            <a:extLst>
              <a:ext uri="{FF2B5EF4-FFF2-40B4-BE49-F238E27FC236}">
                <a16:creationId xmlns:a16="http://schemas.microsoft.com/office/drawing/2014/main" id="{DE6B05FE-71D5-4349-A26E-506C9793C1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5145314" cy="6858000"/>
          </a:xfrm>
          <a:prstGeom prst="rect">
            <a:avLst/>
          </a:prstGeom>
        </p:spPr>
      </p:pic>
      <p:sp>
        <p:nvSpPr>
          <p:cNvPr id="9" name="TextBox 8">
            <a:extLst>
              <a:ext uri="{FF2B5EF4-FFF2-40B4-BE49-F238E27FC236}">
                <a16:creationId xmlns:a16="http://schemas.microsoft.com/office/drawing/2014/main" id="{60E1950F-31E3-43BB-9C11-0FE5A153A6F5}"/>
              </a:ext>
            </a:extLst>
          </p:cNvPr>
          <p:cNvSpPr txBox="1"/>
          <p:nvPr/>
        </p:nvSpPr>
        <p:spPr>
          <a:xfrm>
            <a:off x="6919510" y="791939"/>
            <a:ext cx="3562960" cy="1651671"/>
          </a:xfrm>
          <a:prstGeom prst="rect">
            <a:avLst/>
          </a:prstGeom>
          <a:noFill/>
        </p:spPr>
        <p:txBody>
          <a:bodyPr wrap="square" rtlCol="0">
            <a:spAutoFit/>
          </a:bodyPr>
          <a:lstStyle/>
          <a:p>
            <a:pPr>
              <a:lnSpc>
                <a:spcPct val="150000"/>
              </a:lnSpc>
            </a:pPr>
            <a:r>
              <a:rPr lang="en-GB" sz="3600" dirty="0">
                <a:solidFill>
                  <a:schemeClr val="bg1"/>
                </a:solidFill>
                <a:latin typeface="Arial" panose="020B0604020202020204" pitchFamily="34" charset="0"/>
                <a:cs typeface="Arial" panose="020B0604020202020204" pitchFamily="34" charset="0"/>
              </a:rPr>
              <a:t>ANSWER: </a:t>
            </a:r>
          </a:p>
          <a:p>
            <a:pPr>
              <a:lnSpc>
                <a:spcPct val="150000"/>
              </a:lnSpc>
            </a:pPr>
            <a:r>
              <a:rPr lang="en-GB" sz="3600" dirty="0">
                <a:solidFill>
                  <a:schemeClr val="bg1"/>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BC97066-DB07-E299-F30B-BEC9E6ADA6CC}"/>
              </a:ext>
            </a:extLst>
          </p:cNvPr>
          <p:cNvSpPr txBox="1"/>
          <p:nvPr/>
        </p:nvSpPr>
        <p:spPr>
          <a:xfrm>
            <a:off x="5592418" y="2490536"/>
            <a:ext cx="5980201" cy="2862322"/>
          </a:xfrm>
          <a:prstGeom prst="rect">
            <a:avLst/>
          </a:prstGeom>
          <a:noFill/>
        </p:spPr>
        <p:txBody>
          <a:bodyPr wrap="square" rtlCol="0">
            <a:spAutoFit/>
          </a:bodyPr>
          <a:lstStyle/>
          <a:p>
            <a:pPr algn="l"/>
            <a:r>
              <a:rPr lang="en-IE" sz="3600" dirty="0">
                <a:solidFill>
                  <a:schemeClr val="bg1"/>
                </a:solidFill>
                <a:latin typeface="Univers Next Pro Condensed" panose="020B0906030202020203" pitchFamily="34" charset="0"/>
              </a:rPr>
              <a:t>Every Child, no matter where they live, where they are from, what language they speak, what religion they practice, is protected by Child Rights </a:t>
            </a:r>
          </a:p>
        </p:txBody>
      </p:sp>
    </p:spTree>
    <p:extLst>
      <p:ext uri="{BB962C8B-B14F-4D97-AF65-F5344CB8AC3E}">
        <p14:creationId xmlns:p14="http://schemas.microsoft.com/office/powerpoint/2010/main" val="1017326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85D409-63F2-4E91-1397-B0DB6F5413E1}"/>
              </a:ext>
            </a:extLst>
          </p:cNvPr>
          <p:cNvSpPr>
            <a:spLocks noGrp="1"/>
          </p:cNvSpPr>
          <p:nvPr>
            <p:ph idx="1"/>
          </p:nvPr>
        </p:nvSpPr>
        <p:spPr>
          <a:xfrm>
            <a:off x="887578" y="388990"/>
            <a:ext cx="4355265" cy="1267532"/>
          </a:xfrm>
        </p:spPr>
        <p:txBody>
          <a:bodyPr anchor="t">
            <a:noAutofit/>
          </a:bodyPr>
          <a:lstStyle/>
          <a:p>
            <a:pPr marL="0" indent="0">
              <a:buNone/>
            </a:pPr>
            <a:r>
              <a:rPr lang="en-IE" dirty="0">
                <a:solidFill>
                  <a:schemeClr val="bg1"/>
                </a:solidFill>
              </a:rPr>
              <a:t>Q.3: Why do Children have their own Rights? </a:t>
            </a:r>
          </a:p>
        </p:txBody>
      </p:sp>
      <p:pic>
        <p:nvPicPr>
          <p:cNvPr id="5" name="Picture 4">
            <a:extLst>
              <a:ext uri="{FF2B5EF4-FFF2-40B4-BE49-F238E27FC236}">
                <a16:creationId xmlns:a16="http://schemas.microsoft.com/office/drawing/2014/main" id="{4C8A7689-0CC7-1903-69B7-FD6739EC3AE5}"/>
              </a:ext>
            </a:extLst>
          </p:cNvPr>
          <p:cNvPicPr>
            <a:picLocks noChangeAspect="1"/>
          </p:cNvPicPr>
          <p:nvPr/>
        </p:nvPicPr>
        <p:blipFill>
          <a:blip r:embed="rId3">
            <a:extLst>
              <a:ext uri="{28A0092B-C50C-407E-A947-70E740481C1C}">
                <a14:useLocalDpi xmlns:a14="http://schemas.microsoft.com/office/drawing/2010/main" val="0"/>
              </a:ext>
            </a:extLst>
          </a:blip>
          <a:srcRect l="20430" r="20430"/>
          <a:stretch/>
        </p:blipFill>
        <p:spPr>
          <a:xfrm>
            <a:off x="6096000" y="10"/>
            <a:ext cx="6095999" cy="6857990"/>
          </a:xfrm>
          <a:prstGeom prst="rect">
            <a:avLst/>
          </a:prstGeom>
        </p:spPr>
      </p:pic>
      <p:sp>
        <p:nvSpPr>
          <p:cNvPr id="2" name="Content Placeholder 2">
            <a:extLst>
              <a:ext uri="{FF2B5EF4-FFF2-40B4-BE49-F238E27FC236}">
                <a16:creationId xmlns:a16="http://schemas.microsoft.com/office/drawing/2014/main" id="{EE72576B-D6CF-18B7-512C-5B4A82D0A1B4}"/>
              </a:ext>
            </a:extLst>
          </p:cNvPr>
          <p:cNvSpPr txBox="1">
            <a:spLocks/>
          </p:cNvSpPr>
          <p:nvPr/>
        </p:nvSpPr>
        <p:spPr>
          <a:xfrm>
            <a:off x="714509" y="2586188"/>
            <a:ext cx="4646905" cy="3613149"/>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solidFill>
                  <a:schemeClr val="bg1"/>
                </a:solidFill>
              </a:rPr>
              <a:t> To  be protected and respected </a:t>
            </a:r>
          </a:p>
          <a:p>
            <a:pPr marL="0" indent="0">
              <a:buFont typeface="Arial" panose="020B0604020202020204" pitchFamily="34" charset="0"/>
              <a:buNone/>
            </a:pPr>
            <a:endParaRPr lang="en-US" dirty="0">
              <a:solidFill>
                <a:schemeClr val="bg1"/>
              </a:solidFill>
            </a:endParaRPr>
          </a:p>
          <a:p>
            <a:pPr>
              <a:buFont typeface="Wingdings" panose="05000000000000000000" pitchFamily="2" charset="2"/>
              <a:buChar char="q"/>
            </a:pPr>
            <a:r>
              <a:rPr lang="en-US" dirty="0">
                <a:solidFill>
                  <a:schemeClr val="bg1"/>
                </a:solidFill>
              </a:rPr>
              <a:t> To get all their wishes fulfilled </a:t>
            </a:r>
          </a:p>
          <a:p>
            <a:pPr marL="0" indent="0">
              <a:buFont typeface="Arial" panose="020B0604020202020204" pitchFamily="34" charset="0"/>
              <a:buNone/>
            </a:pPr>
            <a:endParaRPr lang="en-US" dirty="0">
              <a:solidFill>
                <a:schemeClr val="bg1"/>
              </a:solidFill>
            </a:endParaRPr>
          </a:p>
          <a:p>
            <a:pPr>
              <a:buFont typeface="Wingdings" panose="05000000000000000000" pitchFamily="2" charset="2"/>
              <a:buChar char="q"/>
            </a:pPr>
            <a:r>
              <a:rPr lang="en-US" dirty="0">
                <a:solidFill>
                  <a:schemeClr val="bg1"/>
                </a:solidFill>
              </a:rPr>
              <a:t>To be allowed to decide when to go to bed </a:t>
            </a:r>
          </a:p>
          <a:p>
            <a:pPr marL="0" indent="0">
              <a:buFont typeface="Arial" panose="020B0604020202020204" pitchFamily="34" charset="0"/>
              <a:buNone/>
            </a:pPr>
            <a:endParaRPr lang="en-US" dirty="0">
              <a:solidFill>
                <a:schemeClr val="bg1"/>
              </a:solidFill>
            </a:endParaRPr>
          </a:p>
          <a:p>
            <a:pPr>
              <a:buFont typeface="Wingdings" panose="05000000000000000000" pitchFamily="2" charset="2"/>
              <a:buChar char="q"/>
            </a:pPr>
            <a:r>
              <a:rPr lang="en-US" dirty="0">
                <a:solidFill>
                  <a:schemeClr val="bg1"/>
                </a:solidFill>
              </a:rPr>
              <a:t>Because children are more important than adults </a:t>
            </a:r>
          </a:p>
          <a:p>
            <a:pPr marL="0"/>
            <a:endParaRPr lang="en-US" sz="2000" dirty="0"/>
          </a:p>
          <a:p>
            <a:endParaRPr lang="en-US" sz="2000" dirty="0"/>
          </a:p>
          <a:p>
            <a:endParaRPr lang="en-US" sz="2000" dirty="0"/>
          </a:p>
        </p:txBody>
      </p:sp>
      <p:sp>
        <p:nvSpPr>
          <p:cNvPr id="4" name="TextBox 3">
            <a:extLst>
              <a:ext uri="{FF2B5EF4-FFF2-40B4-BE49-F238E27FC236}">
                <a16:creationId xmlns:a16="http://schemas.microsoft.com/office/drawing/2014/main" id="{F01C00D8-B7DA-1737-2F16-1850BEA500A4}"/>
              </a:ext>
            </a:extLst>
          </p:cNvPr>
          <p:cNvSpPr txBox="1"/>
          <p:nvPr/>
        </p:nvSpPr>
        <p:spPr>
          <a:xfrm>
            <a:off x="10389705" y="6580991"/>
            <a:ext cx="2160104" cy="276999"/>
          </a:xfrm>
          <a:prstGeom prst="rect">
            <a:avLst/>
          </a:prstGeom>
          <a:noFill/>
        </p:spPr>
        <p:txBody>
          <a:bodyPr wrap="square" rtlCol="0">
            <a:spAutoFit/>
          </a:bodyPr>
          <a:lstStyle/>
          <a:p>
            <a:pPr algn="l"/>
            <a:r>
              <a:rPr lang="en-IE" sz="1200" dirty="0">
                <a:solidFill>
                  <a:schemeClr val="bg1"/>
                </a:solidFill>
                <a:latin typeface="Univers Next Pro Condensed" panose="020B0906030202020203" pitchFamily="34" charset="0"/>
              </a:rPr>
              <a:t>UNICEF/UN0821093</a:t>
            </a:r>
          </a:p>
        </p:txBody>
      </p:sp>
    </p:spTree>
    <p:extLst>
      <p:ext uri="{BB962C8B-B14F-4D97-AF65-F5344CB8AC3E}">
        <p14:creationId xmlns:p14="http://schemas.microsoft.com/office/powerpoint/2010/main" val="23468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1"/>
            <a:ext cx="3909391" cy="3429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 name="Picture 6">
            <a:extLst>
              <a:ext uri="{FF2B5EF4-FFF2-40B4-BE49-F238E27FC236}">
                <a16:creationId xmlns:a16="http://schemas.microsoft.com/office/drawing/2014/main" id="{DE6B05FE-71D5-4349-A26E-506C9793C1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30" y="138201"/>
            <a:ext cx="2468971" cy="3290799"/>
          </a:xfrm>
          <a:prstGeom prst="rect">
            <a:avLst/>
          </a:prstGeom>
        </p:spPr>
      </p:pic>
      <p:sp>
        <p:nvSpPr>
          <p:cNvPr id="9" name="TextBox 8">
            <a:extLst>
              <a:ext uri="{FF2B5EF4-FFF2-40B4-BE49-F238E27FC236}">
                <a16:creationId xmlns:a16="http://schemas.microsoft.com/office/drawing/2014/main" id="{60E1950F-31E3-43BB-9C11-0FE5A153A6F5}"/>
              </a:ext>
            </a:extLst>
          </p:cNvPr>
          <p:cNvSpPr txBox="1"/>
          <p:nvPr/>
        </p:nvSpPr>
        <p:spPr>
          <a:xfrm>
            <a:off x="6919510" y="791939"/>
            <a:ext cx="3562960" cy="1651671"/>
          </a:xfrm>
          <a:prstGeom prst="rect">
            <a:avLst/>
          </a:prstGeom>
          <a:noFill/>
        </p:spPr>
        <p:txBody>
          <a:bodyPr wrap="square" rtlCol="0">
            <a:spAutoFit/>
          </a:bodyPr>
          <a:lstStyle/>
          <a:p>
            <a:pPr>
              <a:lnSpc>
                <a:spcPct val="150000"/>
              </a:lnSpc>
            </a:pPr>
            <a:r>
              <a:rPr lang="en-GB" sz="3600" dirty="0">
                <a:solidFill>
                  <a:schemeClr val="bg1"/>
                </a:solidFill>
                <a:latin typeface="Arial" panose="020B0604020202020204" pitchFamily="34" charset="0"/>
                <a:cs typeface="Arial" panose="020B0604020202020204" pitchFamily="34" charset="0"/>
              </a:rPr>
              <a:t>ANSWER: </a:t>
            </a:r>
          </a:p>
          <a:p>
            <a:pPr>
              <a:lnSpc>
                <a:spcPct val="150000"/>
              </a:lnSpc>
            </a:pPr>
            <a:r>
              <a:rPr lang="en-GB" sz="3600" dirty="0">
                <a:solidFill>
                  <a:schemeClr val="bg1"/>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BC97066-DB07-E299-F30B-BEC9E6ADA6CC}"/>
              </a:ext>
            </a:extLst>
          </p:cNvPr>
          <p:cNvSpPr txBox="1"/>
          <p:nvPr/>
        </p:nvSpPr>
        <p:spPr>
          <a:xfrm>
            <a:off x="5592418" y="2490536"/>
            <a:ext cx="5980201" cy="2862322"/>
          </a:xfrm>
          <a:prstGeom prst="rect">
            <a:avLst/>
          </a:prstGeom>
          <a:noFill/>
        </p:spPr>
        <p:txBody>
          <a:bodyPr wrap="square" rtlCol="0">
            <a:spAutoFit/>
          </a:bodyPr>
          <a:lstStyle/>
          <a:p>
            <a:pPr algn="l"/>
            <a:r>
              <a:rPr lang="en-IE" sz="3600" dirty="0">
                <a:solidFill>
                  <a:schemeClr val="bg1"/>
                </a:solidFill>
                <a:latin typeface="Univers Next Pro Condensed" panose="020B0906030202020203" pitchFamily="34" charset="0"/>
              </a:rPr>
              <a:t>Children have their own rights to ensure that they are protected, supported and empowered to take part in society  </a:t>
            </a:r>
          </a:p>
        </p:txBody>
      </p:sp>
      <p:pic>
        <p:nvPicPr>
          <p:cNvPr id="5" name="Picture 4" descr="A heart with a person and text&#10;&#10;Description automatically generated">
            <a:extLst>
              <a:ext uri="{FF2B5EF4-FFF2-40B4-BE49-F238E27FC236}">
                <a16:creationId xmlns:a16="http://schemas.microsoft.com/office/drawing/2014/main" id="{77D99D84-2508-9B76-C505-E89A83C3A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28" y="3429000"/>
            <a:ext cx="2492382" cy="3419406"/>
          </a:xfrm>
          <a:prstGeom prst="rect">
            <a:avLst/>
          </a:prstGeom>
        </p:spPr>
      </p:pic>
      <p:pic>
        <p:nvPicPr>
          <p:cNvPr id="8" name="Picture 7" descr="A blue sign with white text and a person holding a child&#10;&#10;Description automatically generated">
            <a:extLst>
              <a:ext uri="{FF2B5EF4-FFF2-40B4-BE49-F238E27FC236}">
                <a16:creationId xmlns:a16="http://schemas.microsoft.com/office/drawing/2014/main" id="{29D6B0C6-7EBE-3C33-152B-AAF305572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7490" y="138201"/>
            <a:ext cx="2469404" cy="3290799"/>
          </a:xfrm>
          <a:prstGeom prst="rect">
            <a:avLst/>
          </a:prstGeom>
        </p:spPr>
      </p:pic>
    </p:spTree>
    <p:extLst>
      <p:ext uri="{BB962C8B-B14F-4D97-AF65-F5344CB8AC3E}">
        <p14:creationId xmlns:p14="http://schemas.microsoft.com/office/powerpoint/2010/main" val="1733622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85D409-63F2-4E91-1397-B0DB6F5413E1}"/>
              </a:ext>
            </a:extLst>
          </p:cNvPr>
          <p:cNvSpPr>
            <a:spLocks noGrp="1"/>
          </p:cNvSpPr>
          <p:nvPr>
            <p:ph idx="1"/>
          </p:nvPr>
        </p:nvSpPr>
        <p:spPr>
          <a:xfrm>
            <a:off x="860327" y="123947"/>
            <a:ext cx="7265505" cy="1638592"/>
          </a:xfrm>
        </p:spPr>
        <p:txBody>
          <a:bodyPr anchor="t">
            <a:noAutofit/>
          </a:bodyPr>
          <a:lstStyle/>
          <a:p>
            <a:pPr marL="0" indent="0">
              <a:buNone/>
            </a:pPr>
            <a:r>
              <a:rPr lang="en-IE" dirty="0">
                <a:solidFill>
                  <a:schemeClr val="bg1"/>
                </a:solidFill>
              </a:rPr>
              <a:t>Q.4: Who are the main people responsible for protecting children and their rights? </a:t>
            </a:r>
          </a:p>
        </p:txBody>
      </p:sp>
      <p:sp>
        <p:nvSpPr>
          <p:cNvPr id="2" name="Content Placeholder 2">
            <a:extLst>
              <a:ext uri="{FF2B5EF4-FFF2-40B4-BE49-F238E27FC236}">
                <a16:creationId xmlns:a16="http://schemas.microsoft.com/office/drawing/2014/main" id="{EE72576B-D6CF-18B7-512C-5B4A82D0A1B4}"/>
              </a:ext>
            </a:extLst>
          </p:cNvPr>
          <p:cNvSpPr txBox="1">
            <a:spLocks/>
          </p:cNvSpPr>
          <p:nvPr/>
        </p:nvSpPr>
        <p:spPr>
          <a:xfrm>
            <a:off x="714509" y="2586188"/>
            <a:ext cx="4646905" cy="361314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600" dirty="0">
                <a:solidFill>
                  <a:schemeClr val="bg1"/>
                </a:solidFill>
              </a:rPr>
              <a:t> Children  </a:t>
            </a:r>
          </a:p>
          <a:p>
            <a:pPr marL="0" indent="0">
              <a:buFont typeface="Arial" panose="020B0604020202020204" pitchFamily="34" charset="0"/>
              <a:buNone/>
            </a:pPr>
            <a:endParaRPr lang="en-US" sz="2600" dirty="0">
              <a:solidFill>
                <a:schemeClr val="bg1"/>
              </a:solidFill>
            </a:endParaRPr>
          </a:p>
          <a:p>
            <a:pPr>
              <a:buFont typeface="Wingdings" panose="05000000000000000000" pitchFamily="2" charset="2"/>
              <a:buChar char="q"/>
            </a:pPr>
            <a:r>
              <a:rPr lang="en-US" sz="2600" dirty="0">
                <a:solidFill>
                  <a:schemeClr val="bg1"/>
                </a:solidFill>
              </a:rPr>
              <a:t> The Government  </a:t>
            </a:r>
          </a:p>
          <a:p>
            <a:pPr marL="0" indent="0">
              <a:buFont typeface="Arial" panose="020B0604020202020204" pitchFamily="34" charset="0"/>
              <a:buNone/>
            </a:pPr>
            <a:endParaRPr lang="en-US" sz="2600" dirty="0">
              <a:solidFill>
                <a:schemeClr val="bg1"/>
              </a:solidFill>
            </a:endParaRPr>
          </a:p>
          <a:p>
            <a:pPr>
              <a:buFont typeface="Wingdings" panose="05000000000000000000" pitchFamily="2" charset="2"/>
              <a:buChar char="q"/>
            </a:pPr>
            <a:r>
              <a:rPr lang="en-US" sz="2600" dirty="0">
                <a:solidFill>
                  <a:schemeClr val="bg1"/>
                </a:solidFill>
              </a:rPr>
              <a:t>Teachers </a:t>
            </a:r>
          </a:p>
          <a:p>
            <a:pPr marL="0" indent="0">
              <a:buFont typeface="Arial" panose="020B0604020202020204" pitchFamily="34" charset="0"/>
              <a:buNone/>
            </a:pPr>
            <a:endParaRPr lang="en-US" sz="2600" dirty="0">
              <a:solidFill>
                <a:schemeClr val="bg1"/>
              </a:solidFill>
            </a:endParaRPr>
          </a:p>
          <a:p>
            <a:pPr>
              <a:buFont typeface="Wingdings" panose="05000000000000000000" pitchFamily="2" charset="2"/>
              <a:buChar char="q"/>
            </a:pPr>
            <a:r>
              <a:rPr lang="en-US" sz="2600" dirty="0">
                <a:solidFill>
                  <a:schemeClr val="bg1"/>
                </a:solidFill>
              </a:rPr>
              <a:t>Doctors </a:t>
            </a:r>
          </a:p>
          <a:p>
            <a:pPr marL="0"/>
            <a:endParaRPr lang="en-US" sz="2000" dirty="0"/>
          </a:p>
          <a:p>
            <a:endParaRPr lang="en-US" sz="2000" dirty="0"/>
          </a:p>
          <a:p>
            <a:endParaRPr lang="en-US" sz="2000" dirty="0"/>
          </a:p>
        </p:txBody>
      </p:sp>
      <p:pic>
        <p:nvPicPr>
          <p:cNvPr id="7" name="Picture 6" descr="A child and child sitting at a desk&#10;&#10;Description automatically generated">
            <a:extLst>
              <a:ext uri="{FF2B5EF4-FFF2-40B4-BE49-F238E27FC236}">
                <a16:creationId xmlns:a16="http://schemas.microsoft.com/office/drawing/2014/main" id="{AECBD356-E100-413C-A237-7B743C2B5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125" y="1616764"/>
            <a:ext cx="7265505" cy="4843670"/>
          </a:xfrm>
          <a:prstGeom prst="rect">
            <a:avLst/>
          </a:prstGeom>
        </p:spPr>
      </p:pic>
      <p:sp>
        <p:nvSpPr>
          <p:cNvPr id="4" name="TextBox 3">
            <a:extLst>
              <a:ext uri="{FF2B5EF4-FFF2-40B4-BE49-F238E27FC236}">
                <a16:creationId xmlns:a16="http://schemas.microsoft.com/office/drawing/2014/main" id="{F01C00D8-B7DA-1737-2F16-1850BEA500A4}"/>
              </a:ext>
            </a:extLst>
          </p:cNvPr>
          <p:cNvSpPr txBox="1"/>
          <p:nvPr/>
        </p:nvSpPr>
        <p:spPr>
          <a:xfrm>
            <a:off x="10397439" y="6178105"/>
            <a:ext cx="2160104" cy="276999"/>
          </a:xfrm>
          <a:prstGeom prst="rect">
            <a:avLst/>
          </a:prstGeom>
          <a:noFill/>
        </p:spPr>
        <p:txBody>
          <a:bodyPr wrap="square" rtlCol="0">
            <a:spAutoFit/>
          </a:bodyPr>
          <a:lstStyle/>
          <a:p>
            <a:pPr algn="l"/>
            <a:r>
              <a:rPr lang="en-IE" sz="1200" dirty="0">
                <a:solidFill>
                  <a:schemeClr val="bg1"/>
                </a:solidFill>
                <a:latin typeface="Univers Next Pro Condensed" panose="020B0906030202020203" pitchFamily="34" charset="0"/>
              </a:rPr>
              <a:t>UNICEF/UNI432577</a:t>
            </a:r>
          </a:p>
        </p:txBody>
      </p:sp>
    </p:spTree>
    <p:extLst>
      <p:ext uri="{BB962C8B-B14F-4D97-AF65-F5344CB8AC3E}">
        <p14:creationId xmlns:p14="http://schemas.microsoft.com/office/powerpoint/2010/main" val="98934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Articles 1 &amp; 42" id="{DD920C08-F1BA-4A20-A289-EA66E3EE488C}" vid="{BF4EBDBC-E56C-4483-92BA-69B83569AB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Articles 1 &amp; 42</Template>
  <TotalTime>2016</TotalTime>
  <Words>1076</Words>
  <Application>Microsoft Office PowerPoint</Application>
  <PresentationFormat>Widescreen</PresentationFormat>
  <Paragraphs>161</Paragraphs>
  <Slides>23</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Quick Quiz!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RIGHTS RECAP </vt:lpstr>
      <vt:lpstr>PowerPoint Presentation</vt:lpstr>
      <vt:lpstr>PowerPoint Presentation</vt:lpstr>
      <vt:lpstr>PowerPoint Presentation</vt:lpstr>
      <vt:lpstr>PowerPoint Presentation</vt:lpstr>
      <vt:lpstr>PowerPoint Presentation</vt:lpstr>
      <vt:lpstr>#7WordStory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Aibhlin O'Leary</cp:lastModifiedBy>
  <cp:revision>6</cp:revision>
  <dcterms:created xsi:type="dcterms:W3CDTF">2022-03-10T12:00:58Z</dcterms:created>
  <dcterms:modified xsi:type="dcterms:W3CDTF">2023-09-28T11:33:52Z</dcterms:modified>
</cp:coreProperties>
</file>