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1" r:id="rId2"/>
    <p:sldId id="297" r:id="rId3"/>
    <p:sldId id="304" r:id="rId4"/>
    <p:sldId id="292" r:id="rId5"/>
    <p:sldId id="294" r:id="rId6"/>
    <p:sldId id="299" r:id="rId7"/>
    <p:sldId id="300" r:id="rId8"/>
    <p:sldId id="284" r:id="rId9"/>
    <p:sldId id="285" r:id="rId10"/>
    <p:sldId id="302" r:id="rId11"/>
    <p:sldId id="282" r:id="rId12"/>
    <p:sldId id="298" r:id="rId13"/>
    <p:sldId id="30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8" autoAdjust="0"/>
    <p:restoredTop sz="94660"/>
  </p:normalViewPr>
  <p:slideViewPr>
    <p:cSldViewPr snapToGrid="0">
      <p:cViewPr varScale="1">
        <p:scale>
          <a:sx n="148" d="100"/>
          <a:sy n="148" d="100"/>
        </p:scale>
        <p:origin x="798" y="-10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9B689-6A57-4671-8546-19FD87B47544}" type="datetimeFigureOut">
              <a:rPr lang="en-IE" smtClean="0"/>
              <a:t>25/10/2023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189EF-BB26-4C0F-B37B-82798A1C4353}" type="slidenum">
              <a:rPr lang="en-IE" smtClean="0"/>
              <a:t>‹#›</a:t>
            </a:fld>
            <a:endParaRPr lang="en-IE"/>
          </a:p>
        </p:txBody>
      </p:sp>
    </p:spTree>
    <p:extLst>
      <p:ext uri="{BB962C8B-B14F-4D97-AF65-F5344CB8AC3E}">
        <p14:creationId xmlns:p14="http://schemas.microsoft.com/office/powerpoint/2010/main" val="1028840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Germany 2022; Pupils at the big demonstration of the </a:t>
            </a:r>
            <a:r>
              <a:rPr lang="en-IE" dirty="0" err="1"/>
              <a:t>Warendorf</a:t>
            </a:r>
            <a:r>
              <a:rPr lang="en-IE" dirty="0"/>
              <a:t> schools on 18.03.2022. Around 3,500 pupils marched through the city </a:t>
            </a:r>
            <a:r>
              <a:rPr lang="en-IE" dirty="0" err="1"/>
              <a:t>center</a:t>
            </a:r>
            <a:r>
              <a:rPr lang="en-IE" dirty="0"/>
              <a:t> to the </a:t>
            </a:r>
            <a:r>
              <a:rPr lang="en-IE" dirty="0" err="1"/>
              <a:t>Lohwall</a:t>
            </a:r>
            <a:r>
              <a:rPr lang="en-IE" dirty="0"/>
              <a:t> to demonstrate against the war and for peace in Ukraine.</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65583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121212"/>
                </a:solidFill>
                <a:effectLst/>
                <a:latin typeface="Open Sans" panose="020B0606030504020204" pitchFamily="34" charset="0"/>
              </a:rPr>
              <a:t>In April 2022, volunteer Liza plays with a young child in the children's activity room in a UNICEF Blue Dot in Romania. </a:t>
            </a:r>
          </a:p>
          <a:p>
            <a:endParaRPr lang="en-IE" b="0" i="0" dirty="0">
              <a:solidFill>
                <a:srgbClr val="121212"/>
              </a:solidFill>
              <a:effectLst/>
              <a:latin typeface="Open Sans" panose="020B0606030504020204" pitchFamily="34" charset="0"/>
            </a:endParaRPr>
          </a:p>
          <a:p>
            <a:r>
              <a:rPr lang="en-IE" b="0" i="0" dirty="0">
                <a:solidFill>
                  <a:srgbClr val="333333"/>
                </a:solidFill>
                <a:effectLst/>
                <a:latin typeface="Roboto" panose="02000000000000000000" pitchFamily="2" charset="0"/>
              </a:rPr>
              <a:t>The Blue Dots safe spaces, protection and support hubs, established jointly with UNHCR and partners, provide practical support and information to children and families in their onward journeys. Blue Dots also provide specialist support for those in need of protection, such as children traveling on their own, women with young children, persons with disabilities or survivors of sexual violence. Child-friendly spaces offer a welcoming space for kids to rest, play, and simply be a child at a time when their world has been turned upside down in fear and they are facing the trauma of leaving friends, family and all that is familiar to them.</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6 September 2022, in Krakow, Poland, a boy draws a picture as part of a school assignment, while sitting on the grass at Kraków’s Park Jordana.</a:t>
            </a:r>
          </a:p>
          <a:p>
            <a:endParaRPr lang="en-IE" dirty="0"/>
          </a:p>
          <a:p>
            <a:r>
              <a:rPr lang="en-IE" dirty="0"/>
              <a:t>Classes are run by Unbreakable Ukraine a school that was founded for Ukrainian refugees and supported by UNICEF; they are holding lessons in the park while renovations on their new school building are completed.</a:t>
            </a:r>
          </a:p>
        </p:txBody>
      </p:sp>
      <p:sp>
        <p:nvSpPr>
          <p:cNvPr id="4" name="Slide Number Placeholder 3"/>
          <p:cNvSpPr>
            <a:spLocks noGrp="1"/>
          </p:cNvSpPr>
          <p:nvPr>
            <p:ph type="sldNum" sz="quarter" idx="5"/>
          </p:nvPr>
        </p:nvSpPr>
        <p:spPr/>
        <p:txBody>
          <a:bodyPr/>
          <a:lstStyle/>
          <a:p>
            <a:fld id="{05F189EF-BB26-4C0F-B37B-82798A1C4353}" type="slidenum">
              <a:rPr lang="en-IE" smtClean="0"/>
              <a:t>3</a:t>
            </a:fld>
            <a:endParaRPr lang="en-IE"/>
          </a:p>
        </p:txBody>
      </p:sp>
    </p:spTree>
    <p:extLst>
      <p:ext uri="{BB962C8B-B14F-4D97-AF65-F5344CB8AC3E}">
        <p14:creationId xmlns:p14="http://schemas.microsoft.com/office/powerpoint/2010/main" val="325550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cs typeface="Arial" panose="020B0604020202020204" pitchFamily="34" charset="0"/>
              </a:rPr>
              <a:t>Unicef</a:t>
            </a:r>
            <a:r>
              <a:rPr lang="en-GB" sz="1200" dirty="0">
                <a:cs typeface="Arial" panose="020B0604020202020204" pitchFamily="34" charset="0"/>
              </a:rPr>
              <a:t>/</a:t>
            </a:r>
            <a:r>
              <a:rPr lang="en-GB" sz="1200" b="0" i="0" dirty="0">
                <a:solidFill>
                  <a:srgbClr val="121212"/>
                </a:solidFill>
                <a:effectLst/>
                <a:latin typeface="Open Sans"/>
                <a:cs typeface="Arial" panose="020B0604020202020204" pitchFamily="34" charset="0"/>
              </a:rPr>
              <a:t>UN11441160</a:t>
            </a:r>
            <a:r>
              <a:rPr lang="en-GB" b="0" i="0" dirty="0">
                <a:solidFill>
                  <a:srgbClr val="121212"/>
                </a:solidFill>
                <a:effectLst/>
                <a:latin typeface="Open Sans"/>
              </a:rPr>
              <a:t> - </a:t>
            </a:r>
            <a:r>
              <a:rPr lang="en-IE" b="0" i="0" dirty="0">
                <a:solidFill>
                  <a:srgbClr val="121212"/>
                </a:solidFill>
                <a:effectLst/>
                <a:latin typeface="Open Sans"/>
              </a:rPr>
              <a:t>On 26 September 2023, migrant youth participate in activities at the ‘hotspot’ reception centre on the island of Lampedusa, Italy.</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t>UNICEF/UN01150881:</a:t>
            </a:r>
            <a:r>
              <a:rPr lang="en-IE" sz="1200" b="0" i="0" dirty="0">
                <a:solidFill>
                  <a:srgbClr val="999999"/>
                </a:solidFill>
                <a:effectLst/>
                <a:latin typeface="Open Sans"/>
                <a:cs typeface="Arial" panose="020B0604020202020204" pitchFamily="34" charset="0"/>
              </a:rPr>
              <a:t>Oksana </a:t>
            </a:r>
            <a:r>
              <a:rPr lang="en-IE" sz="1200" b="0" i="0" dirty="0" err="1">
                <a:solidFill>
                  <a:srgbClr val="999999"/>
                </a:solidFill>
                <a:effectLst/>
                <a:latin typeface="Open Sans"/>
                <a:cs typeface="Arial" panose="020B0604020202020204" pitchFamily="34" charset="0"/>
              </a:rPr>
              <a:t>Deynega</a:t>
            </a:r>
            <a:r>
              <a:rPr lang="en-IE" sz="1200" b="0" i="0" dirty="0">
                <a:solidFill>
                  <a:srgbClr val="999999"/>
                </a:solidFill>
                <a:effectLst/>
                <a:latin typeface="Open Sans"/>
                <a:cs typeface="Arial" panose="020B0604020202020204" pitchFamily="34" charset="0"/>
              </a:rPr>
              <a:t>, the director of a school, holds a shell fragment and bullets recently collected from the school grounds in </a:t>
            </a:r>
            <a:r>
              <a:rPr lang="en-IE" sz="1200" b="0" i="0" dirty="0" err="1">
                <a:solidFill>
                  <a:srgbClr val="999999"/>
                </a:solidFill>
                <a:effectLst/>
                <a:latin typeface="Open Sans"/>
                <a:cs typeface="Arial" panose="020B0604020202020204" pitchFamily="34" charset="0"/>
              </a:rPr>
              <a:t>Avdiivka</a:t>
            </a:r>
            <a:r>
              <a:rPr lang="en-IE" sz="1200" b="0" i="0" dirty="0">
                <a:solidFill>
                  <a:srgbClr val="999999"/>
                </a:solidFill>
                <a:effectLst/>
                <a:latin typeface="Open Sans"/>
                <a:cs typeface="Arial" panose="020B0604020202020204" pitchFamily="34" charset="0"/>
              </a:rPr>
              <a:t>, Donetsk Oblast, Ukraine, Monday 27 November 2017. Nearby fighting took place throughout the school day, with shells landing hundreds of meters from the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999999"/>
                </a:solidFill>
                <a:effectLst/>
                <a:latin typeface="Open Sans"/>
              </a:rPr>
              <a:t>Unicef</a:t>
            </a:r>
            <a:r>
              <a:rPr lang="en-GB" b="0" i="0" dirty="0">
                <a:solidFill>
                  <a:srgbClr val="999999"/>
                </a:solidFill>
                <a:effectLst/>
                <a:latin typeface="Open Sans"/>
              </a:rPr>
              <a:t>/ UN06890: Iraq 2017 - </a:t>
            </a:r>
            <a:r>
              <a:rPr lang="en-IE" sz="1200" dirty="0" err="1">
                <a:cs typeface="Arial" panose="020B0604020202020204" pitchFamily="34" charset="0"/>
              </a:rPr>
              <a:t>Farahedee</a:t>
            </a:r>
            <a:r>
              <a:rPr lang="en-IE" sz="1200" dirty="0">
                <a:cs typeface="Arial" panose="020B0604020202020204" pitchFamily="34" charset="0"/>
              </a:rPr>
              <a:t> School for boys and girls was rehabilitated by UNICEF. </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67007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October 2023: Children evacuate their residences in northern Gaza on foot and by cars, seeking refuge in the southern region.</a:t>
            </a:r>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24839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65452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1641-51C4-FC65-E8EA-2D56B1A7A3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6E7FE78-9CE1-3DE3-D032-EA6619E889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1DA9651-0420-DC1D-E4E6-13841D7CB9C4}"/>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5" name="Footer Placeholder 4">
            <a:extLst>
              <a:ext uri="{FF2B5EF4-FFF2-40B4-BE49-F238E27FC236}">
                <a16:creationId xmlns:a16="http://schemas.microsoft.com/office/drawing/2014/main" id="{6E52CA07-50CE-9870-FC4A-32A8FC71979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9B457D2-0A28-F482-5E9A-394DA0DC46D1}"/>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197171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9226-DBC3-785A-811F-994D0929F82F}"/>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3865688-C291-65F1-A04E-830865AD1C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23C68E8-C4B9-4333-C015-0B929E2E20A1}"/>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5" name="Footer Placeholder 4">
            <a:extLst>
              <a:ext uri="{FF2B5EF4-FFF2-40B4-BE49-F238E27FC236}">
                <a16:creationId xmlns:a16="http://schemas.microsoft.com/office/drawing/2014/main" id="{00436688-3B7F-1FA6-F240-D3AED6A5604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D043EA8-2763-9265-C0BC-B4C7FEEBF4A0}"/>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223710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BD3139-96FD-8EFC-FEE9-1888944C03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F47101B-8281-88DF-3E42-F69C54CFFC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913F175-EE93-DD37-FDBE-C874C0FBEA6C}"/>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5" name="Footer Placeholder 4">
            <a:extLst>
              <a:ext uri="{FF2B5EF4-FFF2-40B4-BE49-F238E27FC236}">
                <a16:creationId xmlns:a16="http://schemas.microsoft.com/office/drawing/2014/main" id="{E29F7601-B000-C03A-70A1-ECBA147B683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EE6D71E-7401-DE9A-4B62-A967CB723AC4}"/>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315784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569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25/10/2023</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13684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3284-15DC-E611-CD30-81632FF9A7F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A63EE90-5E67-5E99-592B-738AF0DE1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655BE53-BA2B-0EED-4042-9B9D7E6A0B99}"/>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5" name="Footer Placeholder 4">
            <a:extLst>
              <a:ext uri="{FF2B5EF4-FFF2-40B4-BE49-F238E27FC236}">
                <a16:creationId xmlns:a16="http://schemas.microsoft.com/office/drawing/2014/main" id="{8C1F1510-71B0-735C-4624-F5A4F018A70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21BC211-5BF4-F38E-04EC-48B2A7587B29}"/>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420421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3CFB-9B58-5153-6CEB-2027AA2CB7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36E078E-7E2F-7442-6F80-FB5204C6FE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09E294-1142-5454-597E-509B8D2BDF3C}"/>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5" name="Footer Placeholder 4">
            <a:extLst>
              <a:ext uri="{FF2B5EF4-FFF2-40B4-BE49-F238E27FC236}">
                <a16:creationId xmlns:a16="http://schemas.microsoft.com/office/drawing/2014/main" id="{AC4BE2B7-5F62-66B9-69DE-85A6AADB2E4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DA22E14-5B5E-3E57-28CB-59C36CD5E0D3}"/>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394062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AF36-2AC5-78A9-D8A7-3511F45555E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426B98E-CB09-958F-D897-358C9F419A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00CD389-8F63-B284-EFD2-6F9D357D99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F46F9CD-E89D-6051-78FD-3E95F4189911}"/>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6" name="Footer Placeholder 5">
            <a:extLst>
              <a:ext uri="{FF2B5EF4-FFF2-40B4-BE49-F238E27FC236}">
                <a16:creationId xmlns:a16="http://schemas.microsoft.com/office/drawing/2014/main" id="{87AF89B8-084A-08C2-99BD-94D3F2A3D90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2A9615E-6D87-F6A3-5324-E495EF155520}"/>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3949663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4221-99D7-371D-B621-E35CA6819BA3}"/>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8BFFE33-D750-23E7-E090-502CAF2A8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15C510-6D99-B297-F832-231AE1611E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4B88F42-8A1C-E645-2B40-548C52536D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435A1-061A-D869-DDE1-D27F7FEDE3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9078212-A468-2275-71E4-12DF7D1A1C3E}"/>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8" name="Footer Placeholder 7">
            <a:extLst>
              <a:ext uri="{FF2B5EF4-FFF2-40B4-BE49-F238E27FC236}">
                <a16:creationId xmlns:a16="http://schemas.microsoft.com/office/drawing/2014/main" id="{E89AA1C2-2FAC-1503-A75E-A0259BC18C0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E33DD29A-9CBA-B19D-C6D3-247E38613A30}"/>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79673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B80E-7775-1869-9321-D6CFB71B107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A807C7F-513C-4695-82A3-2BDC74456591}"/>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4" name="Footer Placeholder 3">
            <a:extLst>
              <a:ext uri="{FF2B5EF4-FFF2-40B4-BE49-F238E27FC236}">
                <a16:creationId xmlns:a16="http://schemas.microsoft.com/office/drawing/2014/main" id="{A010853E-972D-25EB-F2D8-000480D532B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6896088-C2DB-154F-C8D6-D90B010A0B1C}"/>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25952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C9B59-CB1F-C7D5-5E4E-2F2EC61336C0}"/>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3" name="Footer Placeholder 2">
            <a:extLst>
              <a:ext uri="{FF2B5EF4-FFF2-40B4-BE49-F238E27FC236}">
                <a16:creationId xmlns:a16="http://schemas.microsoft.com/office/drawing/2014/main" id="{112184ED-55AB-E3D2-05AE-FBFBF57E8C52}"/>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900BFE5-BC34-CC42-26D5-7B6A002C364D}"/>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2201825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9D94-4924-D5BA-B71F-BA84329B5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EED6E0D3-21B0-2CEB-4B55-E031B6FD0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EC71312-040C-0CF0-EA3B-F88627DD6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6F357-85D6-0971-48EB-49C0FF1F14DA}"/>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6" name="Footer Placeholder 5">
            <a:extLst>
              <a:ext uri="{FF2B5EF4-FFF2-40B4-BE49-F238E27FC236}">
                <a16:creationId xmlns:a16="http://schemas.microsoft.com/office/drawing/2014/main" id="{6EFA2D8A-7452-CFE1-3F8D-44DCB5ADA9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DAD0344-E939-8CAA-72D2-36E5D0ACC3E4}"/>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883905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A0FD-700D-A32D-3E81-957C3DED7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FBCF93CF-150A-22E8-959A-5DE83FB062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C777726-4722-4C4D-2106-A5585E8A9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DA0BB-4604-41F9-A2BE-9EB8685BC641}"/>
              </a:ext>
            </a:extLst>
          </p:cNvPr>
          <p:cNvSpPr>
            <a:spLocks noGrp="1"/>
          </p:cNvSpPr>
          <p:nvPr>
            <p:ph type="dt" sz="half" idx="10"/>
          </p:nvPr>
        </p:nvSpPr>
        <p:spPr/>
        <p:txBody>
          <a:bodyPr/>
          <a:lstStyle/>
          <a:p>
            <a:fld id="{D1E4F3D8-F612-484B-B52C-CE3A37BED5B8}" type="datetimeFigureOut">
              <a:rPr lang="en-IE" smtClean="0"/>
              <a:t>25/10/2023</a:t>
            </a:fld>
            <a:endParaRPr lang="en-IE"/>
          </a:p>
        </p:txBody>
      </p:sp>
      <p:sp>
        <p:nvSpPr>
          <p:cNvPr id="6" name="Footer Placeholder 5">
            <a:extLst>
              <a:ext uri="{FF2B5EF4-FFF2-40B4-BE49-F238E27FC236}">
                <a16:creationId xmlns:a16="http://schemas.microsoft.com/office/drawing/2014/main" id="{E5C2CCEF-E6AA-4D95-8073-56DFE15EFDC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3471EC4-E354-941B-D117-08D35B48AEEA}"/>
              </a:ext>
            </a:extLst>
          </p:cNvPr>
          <p:cNvSpPr>
            <a:spLocks noGrp="1"/>
          </p:cNvSpPr>
          <p:nvPr>
            <p:ph type="sldNum" sz="quarter" idx="12"/>
          </p:nvPr>
        </p:nvSpPr>
        <p:spPr/>
        <p:txBody>
          <a:bodyPr/>
          <a:lstStyle/>
          <a:p>
            <a:fld id="{6B6DED57-FADE-4580-8C48-CE1A911BF672}" type="slidenum">
              <a:rPr lang="en-IE" smtClean="0"/>
              <a:t>‹#›</a:t>
            </a:fld>
            <a:endParaRPr lang="en-IE"/>
          </a:p>
        </p:txBody>
      </p:sp>
    </p:spTree>
    <p:extLst>
      <p:ext uri="{BB962C8B-B14F-4D97-AF65-F5344CB8AC3E}">
        <p14:creationId xmlns:p14="http://schemas.microsoft.com/office/powerpoint/2010/main" val="2383404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C7890-0DC9-C876-BC76-CBA71A287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5CC18E1-5477-74B2-73BC-EA7467B4E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9BD6EF6-0142-09F5-CB1F-C57101C38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4F3D8-F612-484B-B52C-CE3A37BED5B8}" type="datetimeFigureOut">
              <a:rPr lang="en-IE" smtClean="0"/>
              <a:t>25/10/2023</a:t>
            </a:fld>
            <a:endParaRPr lang="en-IE"/>
          </a:p>
        </p:txBody>
      </p:sp>
      <p:sp>
        <p:nvSpPr>
          <p:cNvPr id="5" name="Footer Placeholder 4">
            <a:extLst>
              <a:ext uri="{FF2B5EF4-FFF2-40B4-BE49-F238E27FC236}">
                <a16:creationId xmlns:a16="http://schemas.microsoft.com/office/drawing/2014/main" id="{70D02718-605B-CB81-99EA-B38C9CDD21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5A072971-9264-51CD-D779-E7A554FAF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DED57-FADE-4580-8C48-CE1A911BF672}" type="slidenum">
              <a:rPr lang="en-IE" smtClean="0"/>
              <a:t>‹#›</a:t>
            </a:fld>
            <a:endParaRPr lang="en-IE"/>
          </a:p>
        </p:txBody>
      </p:sp>
    </p:spTree>
    <p:extLst>
      <p:ext uri="{BB962C8B-B14F-4D97-AF65-F5344CB8AC3E}">
        <p14:creationId xmlns:p14="http://schemas.microsoft.com/office/powerpoint/2010/main" val="4228078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s://www.nobelpeacecenter.org/en/education/minecraft/peace-builders" TargetMode="External"/><Relationship Id="rId3" Type="http://schemas.openxmlformats.org/officeDocument/2006/relationships/slideLayout" Target="../slideLayouts/slideLayout12.xml"/><Relationship Id="rId7" Type="http://schemas.openxmlformats.org/officeDocument/2006/relationships/hyperlink" Target="https://www.unicef.org/children-under-attack/poems-for-peace" TargetMode="External"/><Relationship Id="rId2" Type="http://schemas.openxmlformats.org/officeDocument/2006/relationships/video" Target="https://www.youtube.com/embed/t-QIJlW5OnM?feature=oembed" TargetMode="External"/><Relationship Id="rId1" Type="http://schemas.openxmlformats.org/officeDocument/2006/relationships/video" Target="https://www.youtube.com/embed/lj7JBrAb81Q?start=64&amp;feature=oembed" TargetMode="External"/><Relationship Id="rId6" Type="http://schemas.openxmlformats.org/officeDocument/2006/relationships/image" Target="../media/image11.jpeg"/><Relationship Id="rId5" Type="http://schemas.openxmlformats.org/officeDocument/2006/relationships/image" Target="../media/image2.jpeg"/><Relationship Id="rId4" Type="http://schemas.openxmlformats.org/officeDocument/2006/relationships/notesSlide" Target="../notesSlides/notesSlide9.xml"/><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unicef.org/parenting/how-talk-your-children-about-conflict-and-war"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ideo" Target="https://www.youtube.com/embed/YP2DVIDgLoA?start=336&amp;feature=oembed" TargetMode="External"/><Relationship Id="rId6" Type="http://schemas.openxmlformats.org/officeDocument/2006/relationships/image" Target="../media/image10.jpeg"/><Relationship Id="rId5" Type="http://schemas.openxmlformats.org/officeDocument/2006/relationships/hyperlink" Target="https://www.youtube.com/watch?v=YP2DVIDgLoA&amp;t=336s" TargetMode="Externa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141308-B666-BF41-0122-6F85C5F054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3" y="0"/>
            <a:ext cx="12189407" cy="8126984"/>
          </a:xfrm>
          <a:prstGeom prst="rect">
            <a:avLst/>
          </a:prstGeom>
        </p:spPr>
      </p:pic>
      <p:sp>
        <p:nvSpPr>
          <p:cNvPr id="6" name="Rectangle 5">
            <a:extLst>
              <a:ext uri="{FF2B5EF4-FFF2-40B4-BE49-F238E27FC236}">
                <a16:creationId xmlns:a16="http://schemas.microsoft.com/office/drawing/2014/main" id="{3C4327EF-2AEC-4446-BDF4-BF745FE17A8C}"/>
              </a:ext>
            </a:extLst>
          </p:cNvPr>
          <p:cNvSpPr/>
          <p:nvPr/>
        </p:nvSpPr>
        <p:spPr>
          <a:xfrm>
            <a:off x="0" y="6170856"/>
            <a:ext cx="9478013" cy="89175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400" b="1" dirty="0">
                <a:latin typeface="+mj-lt"/>
                <a:cs typeface="Arial" panose="020B0604020202020204" pitchFamily="34" charset="0"/>
              </a:rPr>
              <a:t>Article of the Week: Speaking to your Class about International Conflict    </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3152" y="0"/>
            <a:ext cx="2897324" cy="1111170"/>
          </a:xfrm>
          <a:prstGeom prst="rect">
            <a:avLst/>
          </a:prstGeom>
        </p:spPr>
      </p:pic>
      <p:sp>
        <p:nvSpPr>
          <p:cNvPr id="9" name="TextBox 8">
            <a:extLst>
              <a:ext uri="{FF2B5EF4-FFF2-40B4-BE49-F238E27FC236}">
                <a16:creationId xmlns:a16="http://schemas.microsoft.com/office/drawing/2014/main" id="{DE239B87-4B2C-F330-EE48-1EFCD552CDE4}"/>
              </a:ext>
            </a:extLst>
          </p:cNvPr>
          <p:cNvSpPr txBox="1"/>
          <p:nvPr/>
        </p:nvSpPr>
        <p:spPr>
          <a:xfrm rot="16200000">
            <a:off x="10658488" y="6292084"/>
            <a:ext cx="2815617" cy="246221"/>
          </a:xfrm>
          <a:prstGeom prst="rect">
            <a:avLst/>
          </a:prstGeom>
          <a:noFill/>
        </p:spPr>
        <p:txBody>
          <a:bodyPr wrap="square">
            <a:spAutoFit/>
          </a:bodyPr>
          <a:lstStyle/>
          <a:p>
            <a:r>
              <a:rPr lang="en-IE" sz="1000" b="0" i="0" dirty="0">
                <a:solidFill>
                  <a:schemeClr val="bg1"/>
                </a:solidFill>
                <a:effectLst/>
                <a:latin typeface="Open Sans" panose="020B0606030504020204" pitchFamily="34" charset="0"/>
              </a:rPr>
              <a:t> </a:t>
            </a:r>
            <a:r>
              <a:rPr lang="en-IE" sz="900" b="0" i="0" dirty="0">
                <a:solidFill>
                  <a:schemeClr val="bg1"/>
                </a:solidFill>
                <a:effectLst/>
                <a:latin typeface="Open Sans" panose="020B0606030504020204" pitchFamily="34" charset="0"/>
              </a:rPr>
              <a:t>© UNICEF/UN0621900</a:t>
            </a:r>
            <a:endParaRPr lang="en-IE" sz="900" dirty="0">
              <a:solidFill>
                <a:schemeClr val="bg1"/>
              </a:solidFill>
            </a:endParaRPr>
          </a:p>
        </p:txBody>
      </p:sp>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0" y="4073696"/>
            <a:ext cx="12191999" cy="28068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endParaRPr lang="en-GB" sz="1000" dirty="0">
              <a:solidFill>
                <a:schemeClr val="accent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6036456" y="1244277"/>
            <a:ext cx="6155543" cy="280686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solidFill>
                <a:schemeClr val="tx1"/>
              </a:solidFill>
              <a:latin typeface="Arial"/>
              <a:cs typeface="Arial"/>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21883" y="1244277"/>
            <a:ext cx="6080220" cy="2806861"/>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18" name="TextBox 17">
            <a:extLst>
              <a:ext uri="{FF2B5EF4-FFF2-40B4-BE49-F238E27FC236}">
                <a16:creationId xmlns:a16="http://schemas.microsoft.com/office/drawing/2014/main" id="{945E555B-6CCA-4D1F-9B0C-32A0BDCAC2D7}"/>
              </a:ext>
            </a:extLst>
          </p:cNvPr>
          <p:cNvSpPr txBox="1"/>
          <p:nvPr/>
        </p:nvSpPr>
        <p:spPr>
          <a:xfrm>
            <a:off x="7925705" y="2704091"/>
            <a:ext cx="3731072" cy="369332"/>
          </a:xfrm>
          <a:prstGeom prst="rect">
            <a:avLst/>
          </a:prstGeom>
          <a:noFill/>
        </p:spPr>
        <p:txBody>
          <a:bodyPr wrap="square" rtlCol="0">
            <a:spAutoFit/>
          </a:bodyPr>
          <a:lstStyle/>
          <a:p>
            <a:pPr algn="ctr"/>
            <a:endParaRPr lang="en-GB" b="1" dirty="0">
              <a:highlight>
                <a:srgbClr val="00ACE9"/>
              </a:highlight>
              <a:latin typeface="Arial"/>
              <a:cs typeface="Arial"/>
            </a:endParaRPr>
          </a:p>
        </p:txBody>
      </p:sp>
      <p:sp>
        <p:nvSpPr>
          <p:cNvPr id="2" name="TextBox 1">
            <a:extLst>
              <a:ext uri="{FF2B5EF4-FFF2-40B4-BE49-F238E27FC236}">
                <a16:creationId xmlns:a16="http://schemas.microsoft.com/office/drawing/2014/main" id="{38AC77FA-E1B3-B5B0-4E0D-B188CEAA745E}"/>
              </a:ext>
            </a:extLst>
          </p:cNvPr>
          <p:cNvSpPr txBox="1"/>
          <p:nvPr/>
        </p:nvSpPr>
        <p:spPr>
          <a:xfrm>
            <a:off x="684608" y="1665344"/>
            <a:ext cx="4645357" cy="1938992"/>
          </a:xfrm>
          <a:prstGeom prst="rect">
            <a:avLst/>
          </a:prstGeom>
          <a:noFill/>
        </p:spPr>
        <p:txBody>
          <a:bodyPr wrap="square" rtlCol="0">
            <a:spAutoFit/>
          </a:bodyPr>
          <a:lstStyle/>
          <a:p>
            <a:pPr algn="ctr"/>
            <a:r>
              <a:rPr lang="en-GB" sz="2000" b="0" i="0" dirty="0">
                <a:solidFill>
                  <a:schemeClr val="bg1"/>
                </a:solidFill>
                <a:effectLst/>
                <a:latin typeface="Arial" panose="020B0604020202020204" pitchFamily="34" charset="0"/>
                <a:cs typeface="Arial" panose="020B0604020202020204" pitchFamily="34" charset="0"/>
              </a:rPr>
              <a:t>Have you read any story books that show what living through war might be like for a child? Look at the Convention on the Rights of the Child and </a:t>
            </a:r>
            <a:r>
              <a:rPr lang="en-GB" sz="2000" dirty="0">
                <a:solidFill>
                  <a:schemeClr val="bg1"/>
                </a:solidFill>
                <a:latin typeface="Arial" panose="020B0604020202020204" pitchFamily="34" charset="0"/>
                <a:cs typeface="Arial" panose="020B0604020202020204" pitchFamily="34" charset="0"/>
              </a:rPr>
              <a:t>d</a:t>
            </a:r>
            <a:r>
              <a:rPr lang="en-GB" sz="2000" b="0" i="0" dirty="0">
                <a:solidFill>
                  <a:schemeClr val="bg1"/>
                </a:solidFill>
                <a:effectLst/>
                <a:latin typeface="Arial" panose="020B0604020202020204" pitchFamily="34" charset="0"/>
                <a:cs typeface="Arial" panose="020B0604020202020204" pitchFamily="34" charset="0"/>
              </a:rPr>
              <a:t>iscuss the possible impact of war on children - what rights might be affected? </a:t>
            </a:r>
            <a:endParaRPr lang="en-GB" sz="2000" dirty="0">
              <a:solidFill>
                <a:schemeClr val="bg1"/>
              </a:solidFill>
              <a:latin typeface="Arial" panose="020B0604020202020204" pitchFamily="34" charset="0"/>
              <a:cs typeface="Arial" panose="020B0604020202020204" pitchFamily="34" charset="0"/>
            </a:endParaRPr>
          </a:p>
        </p:txBody>
      </p:sp>
      <p:pic>
        <p:nvPicPr>
          <p:cNvPr id="5" name="Online Media 4" title="A poem for peace from 14-year-old Rita in South Sudan | UNICEF">
            <a:hlinkClick r:id="" action="ppaction://media"/>
            <a:extLst>
              <a:ext uri="{FF2B5EF4-FFF2-40B4-BE49-F238E27FC236}">
                <a16:creationId xmlns:a16="http://schemas.microsoft.com/office/drawing/2014/main" id="{71B0820F-B01A-22BF-4A41-153DD8448E0B}"/>
              </a:ext>
            </a:extLst>
          </p:cNvPr>
          <p:cNvPicPr>
            <a:picLocks noRot="1" noChangeAspect="1"/>
          </p:cNvPicPr>
          <p:nvPr>
            <a:videoFile r:link="rId1"/>
          </p:nvPr>
        </p:nvPicPr>
        <p:blipFill>
          <a:blip r:embed="rId6"/>
          <a:stretch>
            <a:fillRect/>
          </a:stretch>
        </p:blipFill>
        <p:spPr>
          <a:xfrm>
            <a:off x="8231804" y="4402578"/>
            <a:ext cx="3614310" cy="2042085"/>
          </a:xfrm>
          <a:prstGeom prst="rect">
            <a:avLst/>
          </a:prstGeom>
        </p:spPr>
      </p:pic>
      <p:sp>
        <p:nvSpPr>
          <p:cNvPr id="6" name="TextBox 5">
            <a:extLst>
              <a:ext uri="{FF2B5EF4-FFF2-40B4-BE49-F238E27FC236}">
                <a16:creationId xmlns:a16="http://schemas.microsoft.com/office/drawing/2014/main" id="{3614C36E-81EF-31A1-56D7-91897586A3BE}"/>
              </a:ext>
            </a:extLst>
          </p:cNvPr>
          <p:cNvSpPr txBox="1"/>
          <p:nvPr/>
        </p:nvSpPr>
        <p:spPr>
          <a:xfrm>
            <a:off x="287079" y="4402578"/>
            <a:ext cx="7070651" cy="1703030"/>
          </a:xfrm>
          <a:prstGeom prst="rect">
            <a:avLst/>
          </a:prstGeom>
          <a:noFill/>
        </p:spPr>
        <p:txBody>
          <a:bodyPr wrap="square" rtlCol="0">
            <a:spAutoFit/>
          </a:bodyPr>
          <a:lstStyle/>
          <a:p>
            <a:pPr>
              <a:lnSpc>
                <a:spcPct val="150000"/>
              </a:lnSpc>
              <a:spcAft>
                <a:spcPts val="800"/>
              </a:spcAft>
            </a:pPr>
            <a:r>
              <a:rPr lang="en-GB" sz="1800" b="0" i="0">
                <a:solidFill>
                  <a:schemeClr val="accent1"/>
                </a:solidFill>
                <a:effectLst/>
                <a:latin typeface="Arial" panose="020B0604020202020204" pitchFamily="34" charset="0"/>
                <a:cs typeface="Arial" panose="020B0604020202020204" pitchFamily="34" charset="0"/>
              </a:rPr>
              <a:t>Watch </a:t>
            </a:r>
            <a:r>
              <a:rPr lang="en-GB" sz="1800" b="0" i="0" u="sng" strike="noStrike">
                <a:solidFill>
                  <a:srgbClr val="0563C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Poems for Peace</a:t>
            </a:r>
            <a:r>
              <a:rPr lang="en-GB" sz="1800" b="0" i="0">
                <a:solidFill>
                  <a:schemeClr val="accent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GB" sz="1800" b="0" i="0">
                <a:solidFill>
                  <a:schemeClr val="accent1"/>
                </a:solidFill>
                <a:effectLst/>
                <a:latin typeface="Arial" panose="020B0604020202020204" pitchFamily="34" charset="0"/>
                <a:cs typeface="Arial" panose="020B0604020202020204" pitchFamily="34" charset="0"/>
              </a:rPr>
              <a:t>and listen to children and young people living in conflict using poetry to call for peace. While you watch, pick out a line or a phrase that really sticks in your mind. Use it to help you create a poem of your own about peace. </a:t>
            </a:r>
            <a:endParaRPr lang="en-GB" sz="1200" dirty="0">
              <a:solidFill>
                <a:schemeClr val="accen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12AE3-9E75-0D59-B0C0-C5219E22ADD4}"/>
              </a:ext>
            </a:extLst>
          </p:cNvPr>
          <p:cNvSpPr txBox="1"/>
          <p:nvPr/>
        </p:nvSpPr>
        <p:spPr>
          <a:xfrm>
            <a:off x="6582647" y="1665344"/>
            <a:ext cx="5370653" cy="923330"/>
          </a:xfrm>
          <a:prstGeom prst="rect">
            <a:avLst/>
          </a:prstGeom>
          <a:noFill/>
        </p:spPr>
        <p:txBody>
          <a:bodyPr wrap="square" rtlCol="0">
            <a:spAutoFit/>
          </a:bodyPr>
          <a:lstStyle/>
          <a:p>
            <a:r>
              <a:rPr lang="en-IE" dirty="0">
                <a:solidFill>
                  <a:schemeClr val="bg1"/>
                </a:solidFill>
              </a:rPr>
              <a:t>Learn about peacebuilding through Minecraft!  </a:t>
            </a:r>
            <a:r>
              <a:rPr lang="en-IE" dirty="0">
                <a:solidFill>
                  <a:schemeClr val="bg1"/>
                </a:solidFill>
                <a:hlinkClick r:id="rId8"/>
              </a:rPr>
              <a:t>The Minecraft Peacebuilders Game </a:t>
            </a:r>
            <a:r>
              <a:rPr lang="en-IE" dirty="0">
                <a:solidFill>
                  <a:schemeClr val="bg1"/>
                </a:solidFill>
              </a:rPr>
              <a:t>is inspired by the Nobel Peace Prize and the lives of 4 Nobel Laureates. </a:t>
            </a:r>
          </a:p>
        </p:txBody>
      </p:sp>
      <p:pic>
        <p:nvPicPr>
          <p:cNvPr id="15" name="Online Media 14" title="Peace Builders - Official Minecraft Trailer">
            <a:hlinkClick r:id="" action="ppaction://media"/>
            <a:extLst>
              <a:ext uri="{FF2B5EF4-FFF2-40B4-BE49-F238E27FC236}">
                <a16:creationId xmlns:a16="http://schemas.microsoft.com/office/drawing/2014/main" id="{C86E497C-EAF7-1C52-F561-A40D8DC649A4}"/>
              </a:ext>
            </a:extLst>
          </p:cNvPr>
          <p:cNvPicPr>
            <a:picLocks noRot="1" noChangeAspect="1"/>
          </p:cNvPicPr>
          <p:nvPr>
            <a:videoFile r:link="rId2"/>
          </p:nvPr>
        </p:nvPicPr>
        <p:blipFill>
          <a:blip r:embed="rId9"/>
          <a:stretch>
            <a:fillRect/>
          </a:stretch>
        </p:blipFill>
        <p:spPr>
          <a:xfrm>
            <a:off x="8134070" y="2676643"/>
            <a:ext cx="2321212" cy="1311485"/>
          </a:xfrm>
          <a:prstGeom prst="rect">
            <a:avLst/>
          </a:prstGeom>
        </p:spPr>
      </p:pic>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extBox 1">
            <a:extLst>
              <a:ext uri="{FF2B5EF4-FFF2-40B4-BE49-F238E27FC236}">
                <a16:creationId xmlns:a16="http://schemas.microsoft.com/office/drawing/2014/main" id="{99CD66AC-46D6-4F8A-810F-F3415CD421FE}"/>
              </a:ext>
            </a:extLst>
          </p:cNvPr>
          <p:cNvSpPr txBox="1"/>
          <p:nvPr/>
        </p:nvSpPr>
        <p:spPr>
          <a:xfrm>
            <a:off x="329376" y="399459"/>
            <a:ext cx="6521986" cy="707886"/>
          </a:xfrm>
          <a:prstGeom prst="rect">
            <a:avLst/>
          </a:prstGeom>
          <a:noFill/>
        </p:spPr>
        <p:txBody>
          <a:bodyPr wrap="square" rtlCol="0">
            <a:spAutoFit/>
          </a:bodyPr>
          <a:lstStyle/>
          <a:p>
            <a:pPr algn="l"/>
            <a:r>
              <a:rPr lang="en-GB" sz="4000" b="1" dirty="0">
                <a:solidFill>
                  <a:schemeClr val="bg1"/>
                </a:solidFill>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5A1CCF27-1CAA-4B46-8BE2-7B3BD8449788}"/>
              </a:ext>
            </a:extLst>
          </p:cNvPr>
          <p:cNvSpPr txBox="1"/>
          <p:nvPr/>
        </p:nvSpPr>
        <p:spPr>
          <a:xfrm>
            <a:off x="6389511" y="1393844"/>
            <a:ext cx="5508978" cy="4524315"/>
          </a:xfrm>
          <a:prstGeom prst="rect">
            <a:avLst/>
          </a:prstGeom>
          <a:noFill/>
        </p:spPr>
        <p:txBody>
          <a:bodyPr wrap="square" rtlCol="0">
            <a:spAutoFit/>
          </a:bodyPr>
          <a:lstStyle/>
          <a:p>
            <a:pPr rtl="0" fontAlgn="base"/>
            <a:r>
              <a:rPr lang="en-GB" sz="1800" dirty="0">
                <a:solidFill>
                  <a:schemeClr val="accent6">
                    <a:lumMod val="10000"/>
                  </a:schemeClr>
                </a:solidFill>
                <a:latin typeface="Arial" panose="020B0604020202020204" pitchFamily="34" charset="0"/>
              </a:rPr>
              <a:t>You may like to reflect as a class or in an assembly</a:t>
            </a:r>
            <a:r>
              <a:rPr lang="en-GB" dirty="0">
                <a:solidFill>
                  <a:schemeClr val="accent6">
                    <a:lumMod val="10000"/>
                  </a:schemeClr>
                </a:solidFill>
                <a:latin typeface="Arial" panose="020B0604020202020204" pitchFamily="34" charset="0"/>
              </a:rPr>
              <a:t>…</a:t>
            </a:r>
            <a:endParaRPr lang="en-GB" sz="1800" dirty="0">
              <a:solidFill>
                <a:schemeClr val="accent6">
                  <a:lumMod val="10000"/>
                </a:schemeClr>
              </a:solidFill>
              <a:latin typeface="Arial" panose="020B0604020202020204" pitchFamily="34" charset="0"/>
            </a:endParaRPr>
          </a:p>
          <a:p>
            <a:pPr rtl="0" fontAlgn="base"/>
            <a:endParaRPr lang="en-GB" sz="1800" dirty="0">
              <a:solidFill>
                <a:schemeClr val="accent6">
                  <a:lumMod val="10000"/>
                </a:schemeClr>
              </a:solidFill>
              <a:latin typeface="Arial" panose="020B0604020202020204" pitchFamily="34" charset="0"/>
            </a:endParaRPr>
          </a:p>
          <a:p>
            <a:pPr rtl="0" fontAlgn="base"/>
            <a:r>
              <a:rPr lang="en-GB" sz="1800" dirty="0">
                <a:solidFill>
                  <a:schemeClr val="accent6">
                    <a:lumMod val="10000"/>
                  </a:schemeClr>
                </a:solidFill>
                <a:latin typeface="Arial" panose="020B0604020202020204" pitchFamily="34" charset="0"/>
              </a:rPr>
              <a:t>When there is war and conflict we often try to think of peace.</a:t>
            </a:r>
          </a:p>
          <a:p>
            <a:pPr rtl="0" fontAlgn="base"/>
            <a:endParaRPr lang="en-GB" sz="1800" b="0" i="0" dirty="0">
              <a:solidFill>
                <a:schemeClr val="accent6">
                  <a:lumMod val="10000"/>
                </a:schemeClr>
              </a:solidFill>
              <a:effectLst/>
              <a:latin typeface="Arial" panose="020B0604020202020204" pitchFamily="34" charset="0"/>
            </a:endParaRPr>
          </a:p>
          <a:p>
            <a:pPr marL="342900" indent="-342900" rtl="0" fontAlgn="base">
              <a:buFont typeface="Arial" panose="020B0604020202020204" pitchFamily="34" charset="0"/>
              <a:buChar char="•"/>
            </a:pPr>
            <a:r>
              <a:rPr lang="en-GB" sz="1800" b="1" dirty="0">
                <a:solidFill>
                  <a:schemeClr val="accent6">
                    <a:lumMod val="10000"/>
                  </a:schemeClr>
                </a:solidFill>
                <a:latin typeface="Arial" panose="020B0604020202020204" pitchFamily="34" charset="0"/>
              </a:rPr>
              <a:t>What makes you feel peaceful and calm?</a:t>
            </a:r>
          </a:p>
          <a:p>
            <a:pPr rtl="0" fontAlgn="base"/>
            <a:endParaRPr lang="en-GB" sz="1800" b="1" dirty="0">
              <a:solidFill>
                <a:schemeClr val="accent6">
                  <a:lumMod val="10000"/>
                </a:schemeClr>
              </a:solidFill>
              <a:latin typeface="Arial" panose="020B0604020202020204" pitchFamily="34" charset="0"/>
            </a:endParaRPr>
          </a:p>
          <a:p>
            <a:pPr marL="342900" indent="-342900" rtl="0" fontAlgn="base">
              <a:buFont typeface="Arial" panose="020B0604020202020204" pitchFamily="34" charset="0"/>
              <a:buChar char="•"/>
            </a:pPr>
            <a:r>
              <a:rPr lang="en-GB" sz="1800" b="1" i="0" dirty="0">
                <a:solidFill>
                  <a:schemeClr val="accent6">
                    <a:lumMod val="10000"/>
                  </a:schemeClr>
                </a:solidFill>
                <a:effectLst/>
                <a:latin typeface="Arial" panose="020B0604020202020204" pitchFamily="34" charset="0"/>
              </a:rPr>
              <a:t>How can your thoughts</a:t>
            </a:r>
            <a:r>
              <a:rPr lang="en-GB" sz="1800" b="1" dirty="0">
                <a:solidFill>
                  <a:schemeClr val="accent6">
                    <a:lumMod val="10000"/>
                  </a:schemeClr>
                </a:solidFill>
                <a:latin typeface="Arial" panose="020B0604020202020204" pitchFamily="34" charset="0"/>
              </a:rPr>
              <a:t>, words and actions bring a sense of peace to your friends and family?</a:t>
            </a:r>
          </a:p>
          <a:p>
            <a:pPr rtl="0" fontAlgn="base"/>
            <a:endParaRPr lang="en-GB" sz="1800" b="1" dirty="0">
              <a:solidFill>
                <a:schemeClr val="accent6">
                  <a:lumMod val="10000"/>
                </a:schemeClr>
              </a:solidFill>
              <a:latin typeface="Arial" panose="020B0604020202020204" pitchFamily="34" charset="0"/>
            </a:endParaRPr>
          </a:p>
          <a:p>
            <a:pPr marL="342900" indent="-342900" rtl="0" fontAlgn="base">
              <a:buFont typeface="Arial" panose="020B0604020202020204" pitchFamily="34" charset="0"/>
              <a:buChar char="•"/>
            </a:pPr>
            <a:r>
              <a:rPr lang="en-GB" sz="1800" b="1" i="0" dirty="0">
                <a:solidFill>
                  <a:schemeClr val="accent6">
                    <a:lumMod val="10000"/>
                  </a:schemeClr>
                </a:solidFill>
                <a:effectLst/>
                <a:latin typeface="Arial" panose="020B0604020202020204" pitchFamily="34" charset="0"/>
              </a:rPr>
              <a:t>What does it take to be a peac</a:t>
            </a:r>
            <a:r>
              <a:rPr lang="en-GB" sz="1800" b="1" dirty="0">
                <a:solidFill>
                  <a:schemeClr val="accent6">
                    <a:lumMod val="10000"/>
                  </a:schemeClr>
                </a:solidFill>
                <a:latin typeface="Arial" panose="020B0604020202020204" pitchFamily="34" charset="0"/>
              </a:rPr>
              <a:t>e </a:t>
            </a:r>
            <a:r>
              <a:rPr lang="en-GB" sz="1800" b="1" i="0" dirty="0">
                <a:solidFill>
                  <a:schemeClr val="accent6">
                    <a:lumMod val="10000"/>
                  </a:schemeClr>
                </a:solidFill>
                <a:effectLst/>
                <a:latin typeface="Arial" panose="020B0604020202020204" pitchFamily="34" charset="0"/>
              </a:rPr>
              <a:t>maker?</a:t>
            </a:r>
          </a:p>
          <a:p>
            <a:pPr marL="0" indent="0">
              <a:buNone/>
            </a:pPr>
            <a:r>
              <a:rPr lang="en-GB" sz="1800" b="1" dirty="0"/>
              <a:t> </a:t>
            </a:r>
          </a:p>
          <a:p>
            <a:endParaRPr lang="en-GB" sz="1800" dirty="0"/>
          </a:p>
          <a:p>
            <a:endParaRPr lang="en-GB" dirty="0"/>
          </a:p>
        </p:txBody>
      </p:sp>
      <p:sp>
        <p:nvSpPr>
          <p:cNvPr id="6" name="TextBox 5">
            <a:extLst>
              <a:ext uri="{FF2B5EF4-FFF2-40B4-BE49-F238E27FC236}">
                <a16:creationId xmlns:a16="http://schemas.microsoft.com/office/drawing/2014/main" id="{B3BE43D5-0CA3-4E2C-87CC-4E755E542DF1}"/>
              </a:ext>
            </a:extLst>
          </p:cNvPr>
          <p:cNvSpPr txBox="1"/>
          <p:nvPr/>
        </p:nvSpPr>
        <p:spPr>
          <a:xfrm>
            <a:off x="4635867" y="6617429"/>
            <a:ext cx="2514305" cy="230832"/>
          </a:xfrm>
          <a:prstGeom prst="rect">
            <a:avLst/>
          </a:prstGeom>
          <a:noFill/>
        </p:spPr>
        <p:txBody>
          <a:bodyPr wrap="square" rtlCol="0">
            <a:spAutoFit/>
          </a:bodyPr>
          <a:lstStyle/>
          <a:p>
            <a:pPr algn="l"/>
            <a:r>
              <a:rPr lang="en-IE" sz="900" b="0" i="0" dirty="0">
                <a:solidFill>
                  <a:schemeClr val="bg1"/>
                </a:solidFill>
                <a:effectLst/>
                <a:latin typeface="Open Sans" panose="020B0606030504020204" pitchFamily="34" charset="0"/>
              </a:rPr>
              <a:t>© UNICEF/UN0621897</a:t>
            </a:r>
            <a:endParaRPr lang="en-IE" sz="9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DA42CEB-DE3A-7D59-CDC5-24191A219B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2887" y="1318699"/>
            <a:ext cx="3032980" cy="4549470"/>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1082168" y="1364903"/>
            <a:ext cx="5138010" cy="4893647"/>
          </a:xfrm>
          <a:prstGeom prst="rect">
            <a:avLst/>
          </a:prstGeom>
          <a:noFill/>
        </p:spPr>
        <p:txBody>
          <a:bodyPr wrap="square" rtlCol="0">
            <a:spAutoFit/>
          </a:bodyPr>
          <a:lstStyle/>
          <a:p>
            <a:pPr algn="l"/>
            <a:r>
              <a:rPr lang="en-IE" sz="2000" dirty="0">
                <a:cs typeface="Arial" panose="020B0604020202020204" pitchFamily="34" charset="0"/>
              </a:rPr>
              <a:t>Child Rights Schools is a programme that supports you to embed child rights across the primary school. </a:t>
            </a:r>
          </a:p>
          <a:p>
            <a:r>
              <a:rPr lang="en-IE" sz="2000" dirty="0">
                <a:cs typeface="Arial" panose="020B0604020202020204" pitchFamily="34" charset="0"/>
              </a:rPr>
              <a:t>Children are supported to express their views through the Student Council.</a:t>
            </a:r>
          </a:p>
          <a:p>
            <a:pPr algn="l"/>
            <a:endParaRPr lang="en-IE" sz="2000" dirty="0">
              <a:cs typeface="Arial" panose="020B0604020202020204" pitchFamily="34" charset="0"/>
            </a:endParaRPr>
          </a:p>
          <a:p>
            <a:pPr algn="l"/>
            <a:r>
              <a:rPr lang="en-IE" sz="2000" dirty="0">
                <a:cs typeface="Arial" panose="020B0604020202020204" pitchFamily="34" charset="0"/>
              </a:rPr>
              <a:t>Find out more </a:t>
            </a:r>
            <a:r>
              <a:rPr lang="en-IE" sz="2000" dirty="0">
                <a:cs typeface="Arial" panose="020B0604020202020204" pitchFamily="34" charset="0"/>
                <a:hlinkClick r:id="rId4"/>
              </a:rPr>
              <a:t>here</a:t>
            </a:r>
            <a:r>
              <a:rPr lang="en-IE" sz="2000" dirty="0">
                <a:cs typeface="Arial" panose="020B0604020202020204" pitchFamily="34" charset="0"/>
              </a:rPr>
              <a:t>.</a:t>
            </a:r>
          </a:p>
          <a:p>
            <a:pPr algn="l"/>
            <a:endParaRPr lang="en-IE" sz="2000" dirty="0">
              <a:cs typeface="Arial" panose="020B0604020202020204" pitchFamily="34" charset="0"/>
            </a:endParaRPr>
          </a:p>
          <a:p>
            <a:pPr algn="l"/>
            <a:r>
              <a:rPr lang="en-IE" sz="2000" dirty="0">
                <a:cs typeface="Arial" panose="020B0604020202020204" pitchFamily="34" charset="0"/>
              </a:rPr>
              <a:t>Find more classroom resources </a:t>
            </a:r>
            <a:r>
              <a:rPr lang="en-IE" sz="2000" dirty="0">
                <a:cs typeface="Arial" panose="020B0604020202020204" pitchFamily="34" charset="0"/>
                <a:hlinkClick r:id="rId5"/>
              </a:rPr>
              <a:t>here</a:t>
            </a:r>
            <a:r>
              <a:rPr lang="en-IE" sz="2000" dirty="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4709CFC-460E-45D5-84BD-8EE553BD0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3208" y="3429000"/>
            <a:ext cx="2617140" cy="227996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330E8F1-1DF2-47F8-8D4C-19C32C79B8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218" y="3429000"/>
            <a:ext cx="5944897" cy="2279963"/>
          </a:xfrm>
          <a:prstGeom prst="rect">
            <a:avLst/>
          </a:prstGeom>
        </p:spPr>
      </p:pic>
      <p:sp>
        <p:nvSpPr>
          <p:cNvPr id="5" name="TextBox 4">
            <a:extLst>
              <a:ext uri="{FF2B5EF4-FFF2-40B4-BE49-F238E27FC236}">
                <a16:creationId xmlns:a16="http://schemas.microsoft.com/office/drawing/2014/main" id="{39E2CC6E-8CF1-41E8-8861-CB1A10ED14C2}"/>
              </a:ext>
            </a:extLst>
          </p:cNvPr>
          <p:cNvSpPr txBox="1"/>
          <p:nvPr/>
        </p:nvSpPr>
        <p:spPr>
          <a:xfrm>
            <a:off x="4278488" y="1397393"/>
            <a:ext cx="8636000" cy="769441"/>
          </a:xfrm>
          <a:prstGeom prst="rect">
            <a:avLst/>
          </a:prstGeom>
          <a:noFill/>
        </p:spPr>
        <p:txBody>
          <a:bodyPr wrap="square" rtlCol="0">
            <a:spAutoFit/>
          </a:bodyPr>
          <a:lstStyle/>
          <a:p>
            <a:pPr algn="l"/>
            <a:r>
              <a:rPr lang="en-IE" sz="4400" b="1" dirty="0">
                <a:cs typeface="Arial" panose="020B0604020202020204" pitchFamily="34" charset="0"/>
              </a:rPr>
              <a:t>THANK YOU</a:t>
            </a:r>
          </a:p>
        </p:txBody>
      </p:sp>
    </p:spTree>
    <p:extLst>
      <p:ext uri="{BB962C8B-B14F-4D97-AF65-F5344CB8AC3E}">
        <p14:creationId xmlns:p14="http://schemas.microsoft.com/office/powerpoint/2010/main" val="126029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747656" cy="4893647"/>
          </a:xfrm>
          <a:prstGeom prst="rect">
            <a:avLst/>
          </a:prstGeom>
          <a:noFill/>
        </p:spPr>
        <p:txBody>
          <a:bodyPr wrap="square" rtlCol="0">
            <a:spAutoFit/>
          </a:bodyPr>
          <a:lstStyle/>
          <a:p>
            <a:pPr algn="l"/>
            <a:r>
              <a:rPr lang="en-IE" sz="3200" b="1" dirty="0">
                <a:solidFill>
                  <a:schemeClr val="bg1"/>
                </a:solidFill>
                <a:cs typeface="Arial" panose="020B0604020202020204" pitchFamily="34" charset="0"/>
              </a:rPr>
              <a:t>BEFORE YOU BEGIN</a:t>
            </a:r>
          </a:p>
          <a:p>
            <a:pPr algn="l"/>
            <a:endParaRPr lang="en-IE" sz="2000" dirty="0">
              <a:solidFill>
                <a:schemeClr val="bg1"/>
              </a:solidFill>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cs typeface="Arial" panose="020B0604020202020204" pitchFamily="34" charset="0"/>
              </a:rPr>
              <a:t>This is a flexible resource and is intended to provide you with some easy to use, appropriate rights-related learning to share with your students, their families and your colleagues.</a:t>
            </a:r>
          </a:p>
          <a:p>
            <a:pPr algn="l"/>
            <a:endParaRPr lang="en-IE" sz="2000" dirty="0">
              <a:solidFill>
                <a:schemeClr val="bg1"/>
              </a:solidFill>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6961212" y="1264356"/>
            <a:ext cx="4944533" cy="5262979"/>
          </a:xfrm>
          <a:prstGeom prst="rect">
            <a:avLst/>
          </a:prstGeom>
          <a:noFill/>
        </p:spPr>
        <p:txBody>
          <a:bodyPr wrap="square" rtlCol="0">
            <a:spAutoFit/>
          </a:bodyPr>
          <a:lstStyle/>
          <a:p>
            <a:pPr algn="l"/>
            <a:r>
              <a:rPr lang="en-IE" sz="2000" dirty="0">
                <a:cs typeface="Arial" panose="020B0604020202020204" pitchFamily="34" charset="0"/>
              </a:rPr>
              <a:t>Slide 3 &amp; 4 – Guidance for teachers</a:t>
            </a:r>
          </a:p>
          <a:p>
            <a:pPr algn="l"/>
            <a:endParaRPr lang="en-IE" sz="2000" dirty="0">
              <a:cs typeface="Arial" panose="020B0604020202020204" pitchFamily="34" charset="0"/>
            </a:endParaRPr>
          </a:p>
          <a:p>
            <a:pPr algn="l"/>
            <a:r>
              <a:rPr lang="en-IE" sz="2000" dirty="0">
                <a:cs typeface="Arial" panose="020B0604020202020204" pitchFamily="34" charset="0"/>
              </a:rPr>
              <a:t>Slide 5 – Guess the article</a:t>
            </a:r>
          </a:p>
          <a:p>
            <a:pPr algn="l"/>
            <a:endParaRPr lang="en-IE" sz="2000" dirty="0">
              <a:cs typeface="Arial" panose="020B0604020202020204" pitchFamily="34" charset="0"/>
            </a:endParaRPr>
          </a:p>
          <a:p>
            <a:pPr algn="l"/>
            <a:r>
              <a:rPr lang="en-IE" sz="2000" dirty="0">
                <a:cs typeface="Arial" panose="020B0604020202020204" pitchFamily="34" charset="0"/>
              </a:rPr>
              <a:t>Slide 6 – Introducing Articles 38 and 39</a:t>
            </a:r>
          </a:p>
          <a:p>
            <a:pPr algn="l"/>
            <a:endParaRPr lang="en-IE" sz="2000" dirty="0">
              <a:cs typeface="Arial" panose="020B0604020202020204" pitchFamily="34" charset="0"/>
            </a:endParaRPr>
          </a:p>
          <a:p>
            <a:pPr algn="l"/>
            <a:r>
              <a:rPr lang="en-IE" sz="2000" dirty="0">
                <a:cs typeface="Arial" panose="020B0604020202020204" pitchFamily="34" charset="0"/>
              </a:rPr>
              <a:t>Slide 7 – Exploring Articles 38 and 39</a:t>
            </a:r>
          </a:p>
          <a:p>
            <a:pPr algn="l"/>
            <a:endParaRPr lang="en-IE" sz="2000" dirty="0">
              <a:cs typeface="Arial" panose="020B0604020202020204" pitchFamily="34" charset="0"/>
            </a:endParaRPr>
          </a:p>
          <a:p>
            <a:pPr algn="l"/>
            <a:r>
              <a:rPr lang="en-IE" sz="2000" dirty="0">
                <a:cs typeface="Arial" panose="020B0604020202020204" pitchFamily="34" charset="0"/>
              </a:rPr>
              <a:t>Slide 8 – Some possible answers</a:t>
            </a:r>
          </a:p>
          <a:p>
            <a:pPr algn="l"/>
            <a:endParaRPr lang="en-IE" sz="2000" dirty="0">
              <a:cs typeface="Arial" panose="020B0604020202020204" pitchFamily="34" charset="0"/>
            </a:endParaRPr>
          </a:p>
          <a:p>
            <a:pPr algn="l"/>
            <a:r>
              <a:rPr lang="en-IE" sz="2000" dirty="0">
                <a:cs typeface="Arial" panose="020B0604020202020204" pitchFamily="34" charset="0"/>
              </a:rPr>
              <a:t>Slide 9 &amp; 10 – Activities for the classroom</a:t>
            </a:r>
          </a:p>
          <a:p>
            <a:pPr algn="l"/>
            <a:endParaRPr lang="en-IE" sz="2000" dirty="0">
              <a:cs typeface="Arial" panose="020B0604020202020204" pitchFamily="34" charset="0"/>
            </a:endParaRPr>
          </a:p>
          <a:p>
            <a:pPr algn="l"/>
            <a:r>
              <a:rPr lang="en-IE" sz="2000" dirty="0">
                <a:cs typeface="Arial" panose="020B0604020202020204" pitchFamily="34" charset="0"/>
              </a:rPr>
              <a:t>Slide 11 – Reflection</a:t>
            </a:r>
          </a:p>
          <a:p>
            <a:pPr algn="l"/>
            <a:endParaRPr lang="en-IE" sz="2000" dirty="0">
              <a:cs typeface="Arial" panose="020B0604020202020204" pitchFamily="34" charset="0"/>
            </a:endParaRPr>
          </a:p>
          <a:p>
            <a:pPr algn="l"/>
            <a:r>
              <a:rPr lang="en-IE" sz="2000" dirty="0">
                <a:cs typeface="Arial" panose="020B0604020202020204" pitchFamily="34" charset="0"/>
              </a:rPr>
              <a:t>Slide 12 – Further Support</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C748C7-1F4F-AA93-5F7D-048F5E34AB0B}"/>
              </a:ext>
            </a:extLst>
          </p:cNvPr>
          <p:cNvSpPr txBox="1"/>
          <p:nvPr/>
        </p:nvSpPr>
        <p:spPr>
          <a:xfrm>
            <a:off x="316319" y="1514824"/>
            <a:ext cx="5978156" cy="4721485"/>
          </a:xfrm>
          <a:prstGeom prst="rect">
            <a:avLst/>
          </a:prstGeom>
          <a:noFill/>
        </p:spPr>
        <p:txBody>
          <a:bodyPr wrap="square">
            <a:spAutoFit/>
          </a:bodyPr>
          <a:lstStyle/>
          <a:p>
            <a:pPr>
              <a:lnSpc>
                <a:spcPct val="107000"/>
              </a:lnSpc>
              <a:spcAft>
                <a:spcPts val="800"/>
              </a:spcAft>
            </a:pPr>
            <a:r>
              <a:rPr lang="en-GB" sz="1800" dirty="0">
                <a:solidFill>
                  <a:schemeClr val="bg1"/>
                </a:solidFill>
                <a:effectLst/>
                <a:latin typeface="Arial"/>
                <a:ea typeface="Calibri" panose="020F0502020204030204" pitchFamily="34" charset="0"/>
                <a:cs typeface="Arial"/>
              </a:rPr>
              <a:t>War</a:t>
            </a:r>
            <a:r>
              <a:rPr lang="en-GB" sz="1800" dirty="0">
                <a:solidFill>
                  <a:schemeClr val="bg1"/>
                </a:solidFill>
                <a:latin typeface="Arial"/>
                <a:ea typeface="Calibri" panose="020F0502020204030204" pitchFamily="34" charset="0"/>
                <a:cs typeface="Arial"/>
              </a:rPr>
              <a:t> and conflict are</a:t>
            </a:r>
            <a:r>
              <a:rPr lang="en-GB" sz="1800" dirty="0">
                <a:solidFill>
                  <a:schemeClr val="bg1"/>
                </a:solidFill>
                <a:effectLst/>
                <a:latin typeface="Arial"/>
                <a:ea typeface="Calibri" panose="020F0502020204030204" pitchFamily="34" charset="0"/>
                <a:cs typeface="Arial"/>
              </a:rPr>
              <a:t> incredibly difficult </a:t>
            </a:r>
            <a:r>
              <a:rPr lang="en-GB" sz="1800" dirty="0">
                <a:solidFill>
                  <a:schemeClr val="bg1"/>
                </a:solidFill>
                <a:latin typeface="Arial"/>
                <a:ea typeface="Calibri" panose="020F0502020204030204" pitchFamily="34" charset="0"/>
                <a:cs typeface="Arial"/>
              </a:rPr>
              <a:t>subjects</a:t>
            </a:r>
            <a:r>
              <a:rPr lang="en-GB" sz="1800" dirty="0">
                <a:solidFill>
                  <a:schemeClr val="bg1"/>
                </a:solidFill>
                <a:effectLst/>
                <a:latin typeface="Arial"/>
                <a:ea typeface="Calibri" panose="020F0502020204030204" pitchFamily="34" charset="0"/>
                <a:cs typeface="Arial"/>
              </a:rPr>
              <a:t> for people of any age. Working with children to try and untangle complicated thoughts and feelings is not easy. However, safe spaces in which to gently explore disturbing world events </a:t>
            </a:r>
            <a:r>
              <a:rPr lang="en-GB" sz="1800" dirty="0">
                <a:solidFill>
                  <a:srgbClr val="FFFF00"/>
                </a:solidFill>
                <a:effectLst/>
                <a:latin typeface="Arial"/>
                <a:ea typeface="Calibri" panose="020F0502020204030204" pitchFamily="34" charset="0"/>
                <a:cs typeface="Arial"/>
              </a:rPr>
              <a:t>can provide huge reassurance to children and young people</a:t>
            </a:r>
            <a:r>
              <a:rPr lang="en-GB" sz="1800" dirty="0">
                <a:solidFill>
                  <a:schemeClr val="bg1"/>
                </a:solidFill>
                <a:effectLst/>
                <a:latin typeface="Arial"/>
                <a:ea typeface="Calibri" panose="020F0502020204030204" pitchFamily="34" charset="0"/>
                <a:cs typeface="Arial"/>
              </a:rPr>
              <a:t>, and prompt them to seek help when they need it. </a:t>
            </a:r>
            <a:br>
              <a:rPr lang="en-GB" sz="1800" dirty="0">
                <a:effectLst/>
                <a:latin typeface="Arial" panose="020B0604020202020204" pitchFamily="34" charset="0"/>
                <a:ea typeface="Calibri" panose="020F0502020204030204" pitchFamily="34" charset="0"/>
                <a:cs typeface="Arial" panose="020B0604020202020204" pitchFamily="34" charset="0"/>
              </a:rPr>
            </a:b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When speaking to children and doing activities from this pack, keep in mind different lived experiences children in your school might have in relation to war and conflict, fleeing violence or other trauma in their lives.</a:t>
            </a:r>
            <a:b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See the next slide for a few pointers on how to approach this topic.</a:t>
            </a:r>
          </a:p>
        </p:txBody>
      </p:sp>
      <p:sp>
        <p:nvSpPr>
          <p:cNvPr id="4" name="Title 1">
            <a:extLst>
              <a:ext uri="{FF2B5EF4-FFF2-40B4-BE49-F238E27FC236}">
                <a16:creationId xmlns:a16="http://schemas.microsoft.com/office/drawing/2014/main" id="{AE59D705-DA33-2C5C-7E14-9F0891748336}"/>
              </a:ext>
            </a:extLst>
          </p:cNvPr>
          <p:cNvSpPr txBox="1">
            <a:spLocks/>
          </p:cNvSpPr>
          <p:nvPr/>
        </p:nvSpPr>
        <p:spPr>
          <a:xfrm>
            <a:off x="138897" y="236337"/>
            <a:ext cx="11247438" cy="709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Arial" panose="020B0604020202020204" pitchFamily="34" charset="0"/>
                <a:cs typeface="Arial" panose="020B0604020202020204" pitchFamily="34" charset="0"/>
              </a:rPr>
              <a:t>GUIDANCE FOR TEACHERS</a:t>
            </a:r>
            <a:endParaRPr lang="en-GB" b="1" dirty="0">
              <a:solidFill>
                <a:schemeClr val="bg1"/>
              </a:solidFill>
              <a:latin typeface="Arial" panose="020B0604020202020204" pitchFamily="34" charset="0"/>
              <a:cs typeface="Arial" panose="020B0604020202020204" pitchFamily="34" charset="0"/>
            </a:endParaRPr>
          </a:p>
        </p:txBody>
      </p:sp>
      <p:pic>
        <p:nvPicPr>
          <p:cNvPr id="6" name="Picture 5" descr="A child drawing on a piece of paper&#10;&#10;Description automatically generated">
            <a:extLst>
              <a:ext uri="{FF2B5EF4-FFF2-40B4-BE49-F238E27FC236}">
                <a16:creationId xmlns:a16="http://schemas.microsoft.com/office/drawing/2014/main" id="{25BFB878-B2E4-7556-2175-E6E6DAA86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633" y="1700872"/>
            <a:ext cx="5184383" cy="3456255"/>
          </a:xfrm>
          <a:prstGeom prst="rect">
            <a:avLst/>
          </a:prstGeom>
        </p:spPr>
      </p:pic>
      <p:sp>
        <p:nvSpPr>
          <p:cNvPr id="7" name="TextBox 6">
            <a:extLst>
              <a:ext uri="{FF2B5EF4-FFF2-40B4-BE49-F238E27FC236}">
                <a16:creationId xmlns:a16="http://schemas.microsoft.com/office/drawing/2014/main" id="{CC92E62F-4A85-266C-5AC1-6CF0DCE53952}"/>
              </a:ext>
            </a:extLst>
          </p:cNvPr>
          <p:cNvSpPr txBox="1"/>
          <p:nvPr/>
        </p:nvSpPr>
        <p:spPr>
          <a:xfrm>
            <a:off x="10685720" y="5157127"/>
            <a:ext cx="2114993" cy="230832"/>
          </a:xfrm>
          <a:prstGeom prst="rect">
            <a:avLst/>
          </a:prstGeom>
          <a:noFill/>
        </p:spPr>
        <p:txBody>
          <a:bodyPr wrap="square" rtlCol="0">
            <a:spAutoFit/>
          </a:bodyPr>
          <a:lstStyle/>
          <a:p>
            <a:r>
              <a:rPr lang="en-IE" sz="900" dirty="0"/>
              <a:t>UNICEF/UN0715472</a:t>
            </a:r>
          </a:p>
        </p:txBody>
      </p:sp>
    </p:spTree>
    <p:extLst>
      <p:ext uri="{BB962C8B-B14F-4D97-AF65-F5344CB8AC3E}">
        <p14:creationId xmlns:p14="http://schemas.microsoft.com/office/powerpoint/2010/main" val="83456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11247438" cy="709612"/>
          </a:xfrm>
        </p:spPr>
        <p:txBody>
          <a:bodyPr/>
          <a:lstStyle/>
          <a:p>
            <a:r>
              <a:rPr lang="en-GB" b="1" dirty="0">
                <a:solidFill>
                  <a:schemeClr val="bg1"/>
                </a:solidFill>
                <a:latin typeface="Arial" panose="020B0604020202020204" pitchFamily="34" charset="0"/>
                <a:cs typeface="Arial" panose="020B0604020202020204" pitchFamily="34" charset="0"/>
              </a:rPr>
              <a:t>GUIDANCE FOR TEACHERS</a:t>
            </a:r>
          </a:p>
        </p:txBody>
      </p:sp>
      <p:sp>
        <p:nvSpPr>
          <p:cNvPr id="4" name="TextBox 3">
            <a:extLst>
              <a:ext uri="{FF2B5EF4-FFF2-40B4-BE49-F238E27FC236}">
                <a16:creationId xmlns:a16="http://schemas.microsoft.com/office/drawing/2014/main" id="{3E03D5BB-9B10-4C2A-BA49-9F7D48201977}"/>
              </a:ext>
            </a:extLst>
          </p:cNvPr>
          <p:cNvSpPr txBox="1"/>
          <p:nvPr/>
        </p:nvSpPr>
        <p:spPr>
          <a:xfrm>
            <a:off x="272796" y="1278706"/>
            <a:ext cx="11741404" cy="5853654"/>
          </a:xfrm>
          <a:prstGeom prst="rect">
            <a:avLst/>
          </a:prstGeom>
          <a:noFill/>
        </p:spPr>
        <p:txBody>
          <a:bodyPr wrap="square" rtlCol="0">
            <a:spAutoFit/>
          </a:bodyPr>
          <a:lstStyle/>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Discussing war and conflict may be difficult for some children in your class, depending on their personal or family experiences.</a:t>
            </a:r>
          </a:p>
          <a:p>
            <a:pPr lvl="0"/>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Does your class already have an agreement for working together respectfully, or do you need to agree some ground rules especially for this work?</a:t>
            </a:r>
            <a:b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Have an open dialogue with your pupils. Actively encourage them to share their own perspectives and ideas. Be receptive to verbal and non-verbal cues that show children have been moved emotionally. </a:t>
            </a: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rPr>
              <a:t>Click here </a:t>
            </a: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useful tips. ­ </a:t>
            </a:r>
            <a:b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Make time to stress that you understand pupils may be upset and confused when thinking about war that is currently happening, and remind them of the people and places offering support to children within and outside of their school.</a:t>
            </a:r>
            <a:b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Underline the fact that the Convention on the Rights of the Child states the best interests of the child must always be a primary consideration, and the world has a longstanding commitment to put children first. All children must receive the care, respect and protection to which they are entitled, no matter who they are and where they are from. ­It is a sad fact that over the years, and in so many places, there have been, and continue to be, situations when duty bearers fail to do all they can for children. The world is not perfect but by having the CRC we can see when rights are not being accessed and children, and those who care for them, can speak up for their rights.</a:t>
            </a:r>
            <a:b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800"/>
              </a:spcAft>
              <a:buFont typeface="Symbol" panose="05050102010706020507" pitchFamily="18" charset="2"/>
              <a:buChar char=""/>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Consistently emphasise that human rights are a collective promise made by all countries of the world, including those currently in conflict. This promise can be summarised as everyone being able to enjoy a safe, happy and fulfilling life, where their dignity and worth is equally valued. You can also emphasise that the international system of refugee protection is founded on the principle of every country helping fellow human beings in times of need. It is a mutual system.</a:t>
            </a:r>
          </a:p>
          <a:p>
            <a:pPr>
              <a:lnSpc>
                <a:spcPct val="107000"/>
              </a:lnSpc>
              <a:spcAft>
                <a:spcPts val="800"/>
              </a:spcAft>
            </a:pPr>
            <a:r>
              <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algn="l"/>
            <a:endParaRPr lang="en-GB"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755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class. </a:t>
            </a:r>
          </a:p>
        </p:txBody>
      </p:sp>
      <p:sp>
        <p:nvSpPr>
          <p:cNvPr id="9" name="Rectangle 8">
            <a:extLst>
              <a:ext uri="{FF2B5EF4-FFF2-40B4-BE49-F238E27FC236}">
                <a16:creationId xmlns:a16="http://schemas.microsoft.com/office/drawing/2014/main" id="{CF4884E2-0186-41E3-AE32-BDD1C69265DE}"/>
              </a:ext>
            </a:extLst>
          </p:cNvPr>
          <p:cNvSpPr/>
          <p:nvPr/>
        </p:nvSpPr>
        <p:spPr>
          <a:xfrm>
            <a:off x="321900" y="5497835"/>
            <a:ext cx="184731" cy="369332"/>
          </a:xfrm>
          <a:prstGeom prst="rect">
            <a:avLst/>
          </a:prstGeom>
        </p:spPr>
        <p:txBody>
          <a:bodyPr wrap="none">
            <a:spAutoFit/>
          </a:bodyPr>
          <a:lstStyle/>
          <a:p>
            <a:endParaRPr lang="en-GB" sz="900" dirty="0">
              <a:solidFill>
                <a:schemeClr val="accent6">
                  <a:lumMod val="10000"/>
                </a:schemeClr>
              </a:solidFill>
              <a:latin typeface="Arial" panose="020B0604020202020204" pitchFamily="34" charset="0"/>
              <a:cs typeface="Arial" panose="020B0604020202020204" pitchFamily="34" charset="0"/>
            </a:endParaRPr>
          </a:p>
          <a:p>
            <a:endParaRPr lang="en-GB" sz="900" dirty="0">
              <a:solidFill>
                <a:schemeClr val="accent6">
                  <a:lumMod val="10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802633" y="5527507"/>
            <a:ext cx="1026243" cy="369332"/>
          </a:xfrm>
          <a:prstGeom prst="rect">
            <a:avLst/>
          </a:prstGeom>
        </p:spPr>
        <p:txBody>
          <a:bodyPr wrap="none">
            <a:spAutoFit/>
          </a:bodyPr>
          <a:lstStyle/>
          <a:p>
            <a:r>
              <a:rPr lang="en-GB" sz="900" dirty="0" err="1">
                <a:solidFill>
                  <a:schemeClr val="accent6">
                    <a:lumMod val="10000"/>
                  </a:schemeClr>
                </a:solidFill>
                <a:cs typeface="Arial" panose="020B0604020202020204" pitchFamily="34" charset="0"/>
              </a:rPr>
              <a:t>Unicef</a:t>
            </a:r>
            <a:r>
              <a:rPr lang="en-GB" sz="900" dirty="0">
                <a:solidFill>
                  <a:schemeClr val="accent6">
                    <a:lumMod val="10000"/>
                  </a:schemeClr>
                </a:solidFill>
                <a:cs typeface="Arial" panose="020B0604020202020204" pitchFamily="34" charset="0"/>
              </a:rPr>
              <a:t>/UN068290</a:t>
            </a:r>
          </a:p>
          <a:p>
            <a:endParaRPr lang="en-GB" sz="9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A696D14-B597-49B1-BBAB-390027FA6E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000" y="3381756"/>
            <a:ext cx="3483293" cy="1959730"/>
          </a:xfrm>
          <a:prstGeom prst="rect">
            <a:avLst/>
          </a:prstGeom>
        </p:spPr>
      </p:pic>
      <p:pic>
        <p:nvPicPr>
          <p:cNvPr id="7" name="Picture 6">
            <a:extLst>
              <a:ext uri="{FF2B5EF4-FFF2-40B4-BE49-F238E27FC236}">
                <a16:creationId xmlns:a16="http://schemas.microsoft.com/office/drawing/2014/main" id="{F1C6BAD8-E313-4AF8-A400-791700809F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53133" y="3329575"/>
            <a:ext cx="3097213" cy="2064808"/>
          </a:xfrm>
          <a:prstGeom prst="rect">
            <a:avLst/>
          </a:prstGeom>
        </p:spPr>
      </p:pic>
      <p:sp>
        <p:nvSpPr>
          <p:cNvPr id="11" name="Rectangle 10">
            <a:extLst>
              <a:ext uri="{FF2B5EF4-FFF2-40B4-BE49-F238E27FC236}">
                <a16:creationId xmlns:a16="http://schemas.microsoft.com/office/drawing/2014/main" id="{7F41ACED-1497-48FC-BA7E-7B7D6565E512}"/>
              </a:ext>
            </a:extLst>
          </p:cNvPr>
          <p:cNvSpPr/>
          <p:nvPr/>
        </p:nvSpPr>
        <p:spPr>
          <a:xfrm>
            <a:off x="4165599" y="5503436"/>
            <a:ext cx="18473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7B23FE1-B027-41D7-85D3-4F68BCE0B5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50259" y="3200524"/>
            <a:ext cx="3483292" cy="2322195"/>
          </a:xfrm>
          <a:prstGeom prst="rect">
            <a:avLst/>
          </a:prstGeom>
        </p:spPr>
      </p:pic>
      <p:sp>
        <p:nvSpPr>
          <p:cNvPr id="6" name="TextBox 5">
            <a:extLst>
              <a:ext uri="{FF2B5EF4-FFF2-40B4-BE49-F238E27FC236}">
                <a16:creationId xmlns:a16="http://schemas.microsoft.com/office/drawing/2014/main" id="{FF99441C-C323-7A65-228B-BA41F8BD2D92}"/>
              </a:ext>
            </a:extLst>
          </p:cNvPr>
          <p:cNvSpPr txBox="1"/>
          <p:nvPr/>
        </p:nvSpPr>
        <p:spPr>
          <a:xfrm>
            <a:off x="4444409" y="5497835"/>
            <a:ext cx="1414131" cy="230832"/>
          </a:xfrm>
          <a:prstGeom prst="rect">
            <a:avLst/>
          </a:prstGeom>
          <a:noFill/>
        </p:spPr>
        <p:txBody>
          <a:bodyPr wrap="square" rtlCol="0">
            <a:spAutoFit/>
          </a:bodyPr>
          <a:lstStyle/>
          <a:p>
            <a:r>
              <a:rPr lang="en-IE" sz="900" dirty="0"/>
              <a:t>UNICEF/UN01150881</a:t>
            </a:r>
          </a:p>
        </p:txBody>
      </p:sp>
      <p:sp>
        <p:nvSpPr>
          <p:cNvPr id="10" name="TextBox 9">
            <a:extLst>
              <a:ext uri="{FF2B5EF4-FFF2-40B4-BE49-F238E27FC236}">
                <a16:creationId xmlns:a16="http://schemas.microsoft.com/office/drawing/2014/main" id="{C2B008A3-A110-49BA-77A9-CE78DD1AD4D4}"/>
              </a:ext>
            </a:extLst>
          </p:cNvPr>
          <p:cNvSpPr txBox="1"/>
          <p:nvPr/>
        </p:nvSpPr>
        <p:spPr>
          <a:xfrm>
            <a:off x="506631" y="5497835"/>
            <a:ext cx="1414131" cy="230832"/>
          </a:xfrm>
          <a:prstGeom prst="rect">
            <a:avLst/>
          </a:prstGeom>
          <a:noFill/>
        </p:spPr>
        <p:txBody>
          <a:bodyPr wrap="square" rtlCol="0">
            <a:spAutoFit/>
          </a:bodyPr>
          <a:lstStyle/>
          <a:p>
            <a:r>
              <a:rPr lang="en-IE" sz="900" dirty="0"/>
              <a:t>UNICEF/UNI4431160</a:t>
            </a:r>
          </a:p>
        </p:txBody>
      </p:sp>
    </p:spTree>
    <p:extLst>
      <p:ext uri="{BB962C8B-B14F-4D97-AF65-F5344CB8AC3E}">
        <p14:creationId xmlns:p14="http://schemas.microsoft.com/office/powerpoint/2010/main" val="337614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173708"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67ED24EA-6F07-46B6-A2F7-A9DD5527CE3E}"/>
              </a:ext>
            </a:extLst>
          </p:cNvPr>
          <p:cNvSpPr/>
          <p:nvPr/>
        </p:nvSpPr>
        <p:spPr>
          <a:xfrm>
            <a:off x="0" y="539262"/>
            <a:ext cx="6173708"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FC632ABF-16BD-4B6E-9350-2567916EBF4E}"/>
              </a:ext>
            </a:extLst>
          </p:cNvPr>
          <p:cNvSpPr txBox="1"/>
          <p:nvPr/>
        </p:nvSpPr>
        <p:spPr>
          <a:xfrm>
            <a:off x="201456" y="623094"/>
            <a:ext cx="5972252" cy="523220"/>
          </a:xfrm>
          <a:prstGeom prst="rect">
            <a:avLst/>
          </a:prstGeom>
          <a:noFill/>
        </p:spPr>
        <p:txBody>
          <a:bodyPr wrap="square" rtlCol="0">
            <a:spAutoFit/>
          </a:bodyPr>
          <a:lstStyle/>
          <a:p>
            <a:pPr algn="l"/>
            <a:r>
              <a:rPr lang="en-IE" sz="2800" b="1" dirty="0">
                <a:solidFill>
                  <a:schemeClr val="bg1"/>
                </a:solidFill>
                <a:cs typeface="Arial" panose="020B0604020202020204" pitchFamily="34" charset="0"/>
              </a:rPr>
              <a:t>INTRODUCING ARTICLES 38 &amp; 39</a:t>
            </a:r>
          </a:p>
        </p:txBody>
      </p:sp>
      <p:pic>
        <p:nvPicPr>
          <p:cNvPr id="7" name="Picture 6" descr="A picture containing diagram&#10;&#10;Description automatically generated">
            <a:extLst>
              <a:ext uri="{FF2B5EF4-FFF2-40B4-BE49-F238E27FC236}">
                <a16:creationId xmlns:a16="http://schemas.microsoft.com/office/drawing/2014/main" id="{3C6F0F3C-2DC1-9471-C3C9-476C62067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56" y="1863970"/>
            <a:ext cx="2767522" cy="3688728"/>
          </a:xfrm>
          <a:prstGeom prst="rect">
            <a:avLst/>
          </a:prstGeom>
        </p:spPr>
      </p:pic>
      <p:pic>
        <p:nvPicPr>
          <p:cNvPr id="10" name="Picture 9" descr="Logo&#10;&#10;Description automatically generated">
            <a:extLst>
              <a:ext uri="{FF2B5EF4-FFF2-40B4-BE49-F238E27FC236}">
                <a16:creationId xmlns:a16="http://schemas.microsoft.com/office/drawing/2014/main" id="{EB95BF9C-F14B-31B5-649D-366758728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250" y="1863970"/>
            <a:ext cx="2767522" cy="3688728"/>
          </a:xfrm>
          <a:prstGeom prst="rect">
            <a:avLst/>
          </a:prstGeom>
        </p:spPr>
      </p:pic>
      <p:sp>
        <p:nvSpPr>
          <p:cNvPr id="11" name="TextBox 10">
            <a:extLst>
              <a:ext uri="{FF2B5EF4-FFF2-40B4-BE49-F238E27FC236}">
                <a16:creationId xmlns:a16="http://schemas.microsoft.com/office/drawing/2014/main" id="{ACEC7E54-7FA7-8A24-7DBB-EDA660522F99}"/>
              </a:ext>
            </a:extLst>
          </p:cNvPr>
          <p:cNvSpPr txBox="1"/>
          <p:nvPr/>
        </p:nvSpPr>
        <p:spPr>
          <a:xfrm>
            <a:off x="6376949" y="1493689"/>
            <a:ext cx="5815051" cy="4429289"/>
          </a:xfrm>
          <a:prstGeom prst="rect">
            <a:avLst/>
          </a:prstGeom>
          <a:noFill/>
        </p:spPr>
        <p:txBody>
          <a:bodyPr wrap="square" rtlCol="0">
            <a:spAutoFit/>
          </a:bodyPr>
          <a:lstStyle/>
          <a:p>
            <a:pPr>
              <a:lnSpc>
                <a:spcPct val="107000"/>
              </a:lnSpc>
              <a:spcAft>
                <a:spcPts val="800"/>
              </a:spcAft>
            </a:pPr>
            <a:r>
              <a:rPr lang="en-GB"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Article 38 Protection in War</a:t>
            </a:r>
          </a:p>
          <a:p>
            <a:pPr>
              <a:lnSpc>
                <a:spcPct val="107000"/>
              </a:lnSpc>
              <a:spcAft>
                <a:spcPts val="800"/>
              </a:spcAft>
            </a:pPr>
            <a:r>
              <a:rPr lang="en-IE" sz="2400" dirty="0">
                <a:solidFill>
                  <a:schemeClr val="bg1"/>
                </a:solidFill>
              </a:rPr>
              <a:t>Children have the right to be protected during war. No child under 15 can join the army or take part in war.</a:t>
            </a:r>
            <a:endParaRPr lang="en-GB" sz="2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2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Article 39 Recovery and Reintegration</a:t>
            </a:r>
          </a:p>
          <a:p>
            <a:pPr>
              <a:lnSpc>
                <a:spcPct val="107000"/>
              </a:lnSpc>
              <a:spcAft>
                <a:spcPts val="800"/>
              </a:spcAft>
            </a:pPr>
            <a:r>
              <a:rPr lang="en-IE" sz="2400" dirty="0">
                <a:solidFill>
                  <a:schemeClr val="bg1"/>
                </a:solidFill>
              </a:rPr>
              <a:t>Children have the right to get help if they have been hurt, neglected, treated badly or affected by war, so that they can get back their health and dignity.</a:t>
            </a:r>
            <a:endPar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724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539262"/>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latin typeface="Arial" panose="020B0604020202020204" pitchFamily="34" charset="0"/>
                <a:cs typeface="Arial" panose="020B0604020202020204" pitchFamily="34" charset="0"/>
              </a:rPr>
              <a:t>EXPLORING ARTICLES 38 &amp; 39</a:t>
            </a:r>
          </a:p>
        </p:txBody>
      </p:sp>
      <p:sp>
        <p:nvSpPr>
          <p:cNvPr id="6" name="TextBox 5">
            <a:extLst>
              <a:ext uri="{FF2B5EF4-FFF2-40B4-BE49-F238E27FC236}">
                <a16:creationId xmlns:a16="http://schemas.microsoft.com/office/drawing/2014/main" id="{D7A9CF8A-2B27-470E-96B3-0F64E7F6619C}"/>
              </a:ext>
            </a:extLst>
          </p:cNvPr>
          <p:cNvSpPr txBox="1"/>
          <p:nvPr/>
        </p:nvSpPr>
        <p:spPr>
          <a:xfrm>
            <a:off x="6412523" y="1618219"/>
            <a:ext cx="5462954" cy="3108543"/>
          </a:xfrm>
          <a:prstGeom prst="rect">
            <a:avLst/>
          </a:prstGeom>
          <a:noFill/>
        </p:spPr>
        <p:txBody>
          <a:bodyPr wrap="square" rtlCol="0">
            <a:spAutoFit/>
          </a:bodyPr>
          <a:lstStyle/>
          <a:p>
            <a:pPr algn="r"/>
            <a:endParaRPr lang="en-GB" sz="2800" dirty="0">
              <a:solidFill>
                <a:schemeClr val="bg1"/>
              </a:solidFill>
              <a:latin typeface="Arial" panose="020B0604020202020204" pitchFamily="34" charset="0"/>
              <a:cs typeface="Arial" panose="020B0604020202020204" pitchFamily="34" charset="0"/>
            </a:endParaRPr>
          </a:p>
          <a:p>
            <a:r>
              <a:rPr lang="en-GB" sz="2800" b="1" dirty="0">
                <a:solidFill>
                  <a:schemeClr val="bg1"/>
                </a:solidFill>
                <a:effectLst/>
                <a:cs typeface="Arial" panose="020B0604020202020204" pitchFamily="34" charset="0"/>
              </a:rPr>
              <a:t>Why do you think children should be protected during war?</a:t>
            </a:r>
            <a:endParaRPr lang="en-GB" sz="5400" b="1" dirty="0">
              <a:solidFill>
                <a:schemeClr val="bg1"/>
              </a:solidFill>
              <a:cs typeface="Arial" panose="020B0604020202020204" pitchFamily="34" charset="0"/>
            </a:endParaRPr>
          </a:p>
          <a:p>
            <a:endParaRPr lang="en-GB" sz="2800" b="1" dirty="0">
              <a:solidFill>
                <a:schemeClr val="bg1"/>
              </a:solidFill>
              <a:latin typeface="Arial" panose="020B0604020202020204" pitchFamily="34" charset="0"/>
              <a:cs typeface="Arial" panose="020B0604020202020204" pitchFamily="34" charset="0"/>
            </a:endParaRPr>
          </a:p>
          <a:p>
            <a:r>
              <a:rPr lang="en-GB" sz="2800" b="1" dirty="0">
                <a:solidFill>
                  <a:schemeClr val="bg1"/>
                </a:solidFill>
                <a:cs typeface="Arial" panose="020B0604020202020204" pitchFamily="34" charset="0"/>
              </a:rPr>
              <a:t>Write down suggestions and compare your answers with the next slide.</a:t>
            </a:r>
          </a:p>
        </p:txBody>
      </p:sp>
      <p:pic>
        <p:nvPicPr>
          <p:cNvPr id="3" name="Picture 2">
            <a:extLst>
              <a:ext uri="{FF2B5EF4-FFF2-40B4-BE49-F238E27FC236}">
                <a16:creationId xmlns:a16="http://schemas.microsoft.com/office/drawing/2014/main" id="{52AF0970-17DB-156C-B17E-09BCBB682B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8464" y="2224997"/>
            <a:ext cx="5599071" cy="3732714"/>
          </a:xfrm>
          <a:prstGeom prst="rect">
            <a:avLst/>
          </a:prstGeom>
        </p:spPr>
      </p:pic>
      <p:sp>
        <p:nvSpPr>
          <p:cNvPr id="7" name="TextBox 6">
            <a:extLst>
              <a:ext uri="{FF2B5EF4-FFF2-40B4-BE49-F238E27FC236}">
                <a16:creationId xmlns:a16="http://schemas.microsoft.com/office/drawing/2014/main" id="{75D4C6D4-996A-9A98-03AB-1613B2C82701}"/>
              </a:ext>
            </a:extLst>
          </p:cNvPr>
          <p:cNvSpPr txBox="1"/>
          <p:nvPr/>
        </p:nvSpPr>
        <p:spPr>
          <a:xfrm>
            <a:off x="4581236" y="5711490"/>
            <a:ext cx="1681935" cy="246221"/>
          </a:xfrm>
          <a:prstGeom prst="rect">
            <a:avLst/>
          </a:prstGeom>
          <a:noFill/>
        </p:spPr>
        <p:txBody>
          <a:bodyPr wrap="square" rtlCol="0">
            <a:spAutoFit/>
          </a:bodyPr>
          <a:lstStyle/>
          <a:p>
            <a:r>
              <a:rPr lang="en-IE" sz="1000" dirty="0">
                <a:solidFill>
                  <a:schemeClr val="bg1"/>
                </a:solidFill>
              </a:rPr>
              <a:t>UNICEF/UNI456105</a:t>
            </a:r>
          </a:p>
        </p:txBody>
      </p:sp>
    </p:spTree>
    <p:extLst>
      <p:ext uri="{BB962C8B-B14F-4D97-AF65-F5344CB8AC3E}">
        <p14:creationId xmlns:p14="http://schemas.microsoft.com/office/powerpoint/2010/main" val="133953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4294967295"/>
          </p:nvPr>
        </p:nvSpPr>
        <p:spPr>
          <a:xfrm>
            <a:off x="257175" y="1554277"/>
            <a:ext cx="5838825" cy="4748212"/>
          </a:xfrm>
        </p:spPr>
        <p:txBody>
          <a:bodyPr vert="horz" lIns="91440" tIns="180000" rIns="91440" bIns="45720" rtlCol="0" anchor="t">
            <a:normAutofit/>
          </a:bodyPr>
          <a:lstStyle/>
          <a:p>
            <a:pPr marL="342900" lvl="0" indent="-342900">
              <a:lnSpc>
                <a:spcPct val="107000"/>
              </a:lnSpc>
              <a:buFont typeface="Symbol" panose="05050102010706020507" pitchFamily="18" charset="2"/>
              <a:buChar char=""/>
            </a:pPr>
            <a:r>
              <a:rPr lang="en-GB" sz="1600"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W</a:t>
            </a:r>
            <a:r>
              <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rPr>
              <a:t>ar impacts children’s ability to enjoy their rights.</a:t>
            </a:r>
          </a:p>
          <a:p>
            <a:pPr marL="0" lvl="0" indent="0">
              <a:lnSpc>
                <a:spcPct val="107000"/>
              </a:lnSpc>
              <a:buNone/>
            </a:pPr>
            <a:endPar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rPr>
              <a:t>War is dangerous. You can be seriously injured or killed and participation in war can have a life-long impact on a person. It’s wrong to make children and young people take part in wars, particularly if they are forced to do so.</a:t>
            </a:r>
          </a:p>
          <a:p>
            <a:pPr marL="0" lvl="0" indent="0">
              <a:lnSpc>
                <a:spcPct val="107000"/>
              </a:lnSpc>
              <a:buNone/>
            </a:pPr>
            <a:endPar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600" dirty="0">
                <a:solidFill>
                  <a:schemeClr val="accent6">
                    <a:lumMod val="10000"/>
                  </a:schemeClr>
                </a:solidFill>
                <a:latin typeface="Arial"/>
                <a:ea typeface="Calibri" panose="020F0502020204030204" pitchFamily="34" charset="0"/>
                <a:cs typeface="Arial"/>
              </a:rPr>
              <a:t>Adults</a:t>
            </a:r>
            <a:r>
              <a:rPr lang="en-GB" sz="1600" dirty="0">
                <a:solidFill>
                  <a:schemeClr val="accent6">
                    <a:lumMod val="10000"/>
                  </a:schemeClr>
                </a:solidFill>
                <a:effectLst/>
                <a:latin typeface="Arial"/>
                <a:ea typeface="Calibri" panose="020F0502020204030204" pitchFamily="34" charset="0"/>
                <a:cs typeface="Arial"/>
              </a:rPr>
              <a:t> make wars happen, why should innocent children be affected?</a:t>
            </a:r>
          </a:p>
          <a:p>
            <a:pPr marL="0" lvl="0" indent="0">
              <a:lnSpc>
                <a:spcPct val="107000"/>
              </a:lnSpc>
              <a:spcAft>
                <a:spcPts val="800"/>
              </a:spcAft>
              <a:buNone/>
            </a:pPr>
            <a:endParaRPr lang="en-GB" sz="1600" dirty="0">
              <a:solidFill>
                <a:schemeClr val="accent6">
                  <a:lumMod val="10000"/>
                </a:schemeClr>
              </a:solidFill>
              <a:effectLst/>
              <a:latin typeface="Arial"/>
              <a:ea typeface="Calibri" panose="020F0502020204030204" pitchFamily="34" charset="0"/>
              <a:cs typeface="Arial"/>
            </a:endParaRPr>
          </a:p>
          <a:p>
            <a:pPr marL="342900" lvl="0" indent="-342900">
              <a:lnSpc>
                <a:spcPct val="107000"/>
              </a:lnSpc>
              <a:spcAft>
                <a:spcPts val="800"/>
              </a:spcAft>
              <a:buFont typeface="Symbol" panose="05050102010706020507" pitchFamily="18" charset="2"/>
              <a:buChar char=""/>
            </a:pPr>
            <a:r>
              <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rPr>
              <a:t>If children see fighting and war as the answer to problems this may affect their whole lives.</a:t>
            </a:r>
            <a:endParaRPr lang="en-GB" sz="2000" b="0" dirty="0">
              <a:solidFill>
                <a:schemeClr val="accent6">
                  <a:lumMod val="10000"/>
                </a:schemeClr>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idx="4294967295"/>
          </p:nvPr>
        </p:nvSpPr>
        <p:spPr>
          <a:xfrm>
            <a:off x="387146" y="357332"/>
            <a:ext cx="11247438" cy="876300"/>
          </a:xfrm>
        </p:spPr>
        <p:txBody>
          <a:bodyPr>
            <a:normAutofit/>
          </a:bodyPr>
          <a:lstStyle/>
          <a:p>
            <a:r>
              <a:rPr lang="en-GB" dirty="0">
                <a:latin typeface="Arial" panose="020B0604020202020204" pitchFamily="34" charset="0"/>
                <a:cs typeface="Arial" panose="020B0604020202020204" pitchFamily="34" charset="0"/>
              </a:rPr>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226140" y="1554277"/>
            <a:ext cx="5838994"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ClrTx/>
              <a:buFont typeface="Symbol" panose="05050102010706020507" pitchFamily="18" charset="2"/>
              <a:buChar char=""/>
            </a:pPr>
            <a:r>
              <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rPr>
              <a:t>They may be too young to understand what the war is about.</a:t>
            </a:r>
          </a:p>
          <a:p>
            <a:pPr marL="342900" lvl="0" indent="-342900">
              <a:lnSpc>
                <a:spcPct val="107000"/>
              </a:lnSpc>
              <a:buClrTx/>
              <a:buFont typeface="Symbol" panose="05050102010706020507" pitchFamily="18" charset="2"/>
              <a:buChar char=""/>
            </a:pPr>
            <a:r>
              <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rPr>
              <a:t>Adults choose to join the armed forces as a profession, and they receive training and support to do their work. Child soldiers are often coerced or forced to take part and receive no training or support. </a:t>
            </a:r>
          </a:p>
          <a:p>
            <a:pPr marL="342900" lvl="0" indent="-342900">
              <a:lnSpc>
                <a:spcPct val="107000"/>
              </a:lnSpc>
              <a:spcAft>
                <a:spcPts val="800"/>
              </a:spcAft>
              <a:buClrTx/>
              <a:buFont typeface="Symbol" panose="05050102010706020507" pitchFamily="18" charset="2"/>
              <a:buChar char=""/>
            </a:pPr>
            <a:r>
              <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rPr>
              <a:t>They are still growing and may not have the physical or emotional maturity to cope.</a:t>
            </a:r>
          </a:p>
        </p:txBody>
      </p:sp>
      <p:sp>
        <p:nvSpPr>
          <p:cNvPr id="5" name="TextBox 4">
            <a:extLst>
              <a:ext uri="{FF2B5EF4-FFF2-40B4-BE49-F238E27FC236}">
                <a16:creationId xmlns:a16="http://schemas.microsoft.com/office/drawing/2014/main" id="{ED831199-8A67-401D-8AA2-2EE2632740A6}"/>
              </a:ext>
            </a:extLst>
          </p:cNvPr>
          <p:cNvSpPr txBox="1"/>
          <p:nvPr/>
        </p:nvSpPr>
        <p:spPr>
          <a:xfrm>
            <a:off x="522613" y="5840824"/>
            <a:ext cx="6187556" cy="461665"/>
          </a:xfrm>
          <a:prstGeom prst="rect">
            <a:avLst/>
          </a:prstGeom>
          <a:noFill/>
        </p:spPr>
        <p:txBody>
          <a:bodyPr wrap="square" rtlCol="0">
            <a:spAutoFit/>
          </a:bodyPr>
          <a:lstStyle/>
          <a:p>
            <a:pPr marL="0" indent="0">
              <a:buNone/>
            </a:pPr>
            <a:r>
              <a:rPr lang="en-GB" sz="2400" b="1" dirty="0">
                <a:solidFill>
                  <a:srgbClr val="00ACE9"/>
                </a:solidFill>
                <a:latin typeface="Arial"/>
                <a:cs typeface="Arial"/>
              </a:rPr>
              <a:t>What else did you think of?</a:t>
            </a:r>
          </a:p>
        </p:txBody>
      </p:sp>
    </p:spTree>
    <p:extLst>
      <p:ext uri="{BB962C8B-B14F-4D97-AF65-F5344CB8AC3E}">
        <p14:creationId xmlns:p14="http://schemas.microsoft.com/office/powerpoint/2010/main" val="1606822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4699322" y="4054035"/>
            <a:ext cx="7492678" cy="28068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4699322" y="1517112"/>
            <a:ext cx="7492678" cy="25340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Rectangle 10">
            <a:extLst>
              <a:ext uri="{FF2B5EF4-FFF2-40B4-BE49-F238E27FC236}">
                <a16:creationId xmlns:a16="http://schemas.microsoft.com/office/drawing/2014/main" id="{EA0C9D92-CA60-4F9B-AD40-3BB42220F3B5}"/>
              </a:ext>
            </a:extLst>
          </p:cNvPr>
          <p:cNvSpPr/>
          <p:nvPr/>
        </p:nvSpPr>
        <p:spPr>
          <a:xfrm>
            <a:off x="0" y="1518118"/>
            <a:ext cx="4699322" cy="533988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8" name="TextBox 7">
            <a:extLst>
              <a:ext uri="{FF2B5EF4-FFF2-40B4-BE49-F238E27FC236}">
                <a16:creationId xmlns:a16="http://schemas.microsoft.com/office/drawing/2014/main" id="{6992CA19-2496-49DF-9C45-E844E24EA06B}"/>
              </a:ext>
            </a:extLst>
          </p:cNvPr>
          <p:cNvSpPr txBox="1"/>
          <p:nvPr/>
        </p:nvSpPr>
        <p:spPr>
          <a:xfrm>
            <a:off x="5114189" y="1701676"/>
            <a:ext cx="6917096" cy="2446824"/>
          </a:xfrm>
          <a:prstGeom prst="rect">
            <a:avLst/>
          </a:prstGeom>
          <a:noFill/>
        </p:spPr>
        <p:txBody>
          <a:bodyPr wrap="square" rtlCol="0">
            <a:spAutoFit/>
          </a:bodyPr>
          <a:lstStyle/>
          <a:p>
            <a:pPr>
              <a:lnSpc>
                <a:spcPct val="150000"/>
              </a:lnSpc>
            </a:pPr>
            <a:r>
              <a:rPr lang="en-GB" sz="18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rPr>
              <a:t>When something bad has happened to someone, it is important that they feel safe. Think about where you feel safe. Draw a picture of your safe place and share it with a friend. Create a cosy corner in your classroom where people can go to feel safe and secure. </a:t>
            </a:r>
            <a:endParaRPr lang="en-GB" sz="1600" dirty="0">
              <a:solidFill>
                <a:schemeClr val="accent6">
                  <a:lumMod val="10000"/>
                </a:schemeClr>
              </a:solidFill>
              <a:latin typeface="Arial" panose="020B0604020202020204" pitchFamily="34" charset="0"/>
              <a:cs typeface="Arial" panose="020B0604020202020204" pitchFamily="34" charset="0"/>
            </a:endParaRPr>
          </a:p>
          <a:p>
            <a:endParaRPr lang="en-GB" dirty="0">
              <a:solidFill>
                <a:schemeClr val="bg1"/>
              </a:solidFill>
              <a:latin typeface="Arial"/>
              <a:cs typeface="Arial"/>
            </a:endParaRPr>
          </a:p>
        </p:txBody>
      </p:sp>
      <p:sp>
        <p:nvSpPr>
          <p:cNvPr id="17" name="TextBox 16">
            <a:extLst>
              <a:ext uri="{FF2B5EF4-FFF2-40B4-BE49-F238E27FC236}">
                <a16:creationId xmlns:a16="http://schemas.microsoft.com/office/drawing/2014/main" id="{9BDAF274-B8BA-4BCF-8A3F-D09EE5141EC1}"/>
              </a:ext>
            </a:extLst>
          </p:cNvPr>
          <p:cNvSpPr txBox="1"/>
          <p:nvPr/>
        </p:nvSpPr>
        <p:spPr>
          <a:xfrm>
            <a:off x="5160471" y="4242964"/>
            <a:ext cx="6534818" cy="2446824"/>
          </a:xfrm>
          <a:prstGeom prst="rect">
            <a:avLst/>
          </a:prstGeom>
          <a:noFill/>
        </p:spPr>
        <p:txBody>
          <a:bodyPr wrap="square" rtlCol="0">
            <a:spAutoFit/>
          </a:bodyPr>
          <a:lstStyle/>
          <a:p>
            <a:pPr>
              <a:lnSpc>
                <a:spcPct val="150000"/>
              </a:lnSpc>
            </a:pPr>
            <a:r>
              <a:rPr lang="en-GB" sz="1800" dirty="0">
                <a:solidFill>
                  <a:schemeClr val="accent6">
                    <a:lumMod val="10000"/>
                  </a:schemeClr>
                </a:solidFill>
                <a:effectLst/>
                <a:latin typeface="Arial" panose="020B0604020202020204" pitchFamily="34" charset="0"/>
                <a:ea typeface="Times New Roman" panose="02020603050405020304" pitchFamily="18" charset="0"/>
                <a:cs typeface="Arial" panose="020B0604020202020204" pitchFamily="34" charset="0"/>
              </a:rPr>
              <a:t>If there was peace all over the world, all children would be safe from war. That’s one of the goals of the United Nations. </a:t>
            </a:r>
            <a:r>
              <a:rPr lang="en-GB" b="1" dirty="0">
                <a:solidFill>
                  <a:schemeClr val="accent6">
                    <a:lumMod val="10000"/>
                  </a:schemeClr>
                </a:solidFill>
                <a:latin typeface="Arial" panose="020B0604020202020204" pitchFamily="34" charset="0"/>
                <a:ea typeface="Times New Roman" panose="02020603050405020304" pitchFamily="18" charset="0"/>
                <a:cs typeface="Arial" panose="020B0604020202020204" pitchFamily="34" charset="0"/>
              </a:rPr>
              <a:t>D</a:t>
            </a:r>
            <a:r>
              <a:rPr lang="en-GB" sz="1800" b="1" dirty="0">
                <a:solidFill>
                  <a:schemeClr val="accent6">
                    <a:lumMod val="10000"/>
                  </a:schemeClr>
                </a:solidFill>
                <a:effectLst/>
                <a:latin typeface="Arial" panose="020B0604020202020204" pitchFamily="34" charset="0"/>
                <a:ea typeface="Times New Roman" panose="02020603050405020304" pitchFamily="18" charset="0"/>
                <a:cs typeface="Arial" panose="020B0604020202020204" pitchFamily="34" charset="0"/>
              </a:rPr>
              <a:t>esign a poster to promote peace</a:t>
            </a:r>
            <a:r>
              <a:rPr lang="en-GB" sz="1800" dirty="0">
                <a:solidFill>
                  <a:schemeClr val="accent6">
                    <a:lumMod val="10000"/>
                  </a:schemeClr>
                </a:solidFill>
                <a:effectLst/>
                <a:latin typeface="Arial" panose="020B0604020202020204" pitchFamily="34" charset="0"/>
                <a:ea typeface="Times New Roman" panose="02020603050405020304" pitchFamily="18" charset="0"/>
                <a:cs typeface="Arial" panose="020B0604020202020204" pitchFamily="34" charset="0"/>
              </a:rPr>
              <a:t>. You could include why war is so dangerous for children and emphasise that children have the right to be protected in war. </a:t>
            </a:r>
            <a:endParaRPr lang="en-GB" sz="18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endParaRPr>
          </a:p>
          <a:p>
            <a:endParaRPr lang="en-GB" i="1" dirty="0">
              <a:latin typeface="Arial"/>
              <a:cs typeface="Arial"/>
            </a:endParaRPr>
          </a:p>
        </p:txBody>
      </p:sp>
      <p:sp>
        <p:nvSpPr>
          <p:cNvPr id="3" name="TextBox 2">
            <a:extLst>
              <a:ext uri="{FF2B5EF4-FFF2-40B4-BE49-F238E27FC236}">
                <a16:creationId xmlns:a16="http://schemas.microsoft.com/office/drawing/2014/main" id="{D78E681C-6290-F8DD-510D-6EA44226D227}"/>
              </a:ext>
            </a:extLst>
          </p:cNvPr>
          <p:cNvSpPr txBox="1"/>
          <p:nvPr/>
        </p:nvSpPr>
        <p:spPr>
          <a:xfrm>
            <a:off x="160715" y="1796140"/>
            <a:ext cx="4237737" cy="2534027"/>
          </a:xfrm>
          <a:prstGeom prst="rect">
            <a:avLst/>
          </a:prstGeom>
          <a:noFill/>
        </p:spPr>
        <p:txBody>
          <a:bodyPr wrap="square" rtlCol="0">
            <a:spAutoFit/>
          </a:bodyPr>
          <a:lstStyle/>
          <a:p>
            <a:pPr>
              <a:lnSpc>
                <a:spcPct val="150000"/>
              </a:lnSpc>
            </a:pPr>
            <a:r>
              <a:rPr lang="en-GB" dirty="0">
                <a:solidFill>
                  <a:schemeClr val="bg1"/>
                </a:solidFill>
                <a:latin typeface="Arial" panose="020B0604020202020204" pitchFamily="34" charset="0"/>
                <a:ea typeface="Times New Roman" panose="02020603050405020304" pitchFamily="18" charset="0"/>
                <a:cs typeface="Arial" panose="020B0604020202020204" pitchFamily="34" charset="0"/>
              </a:rPr>
              <a:t>Listen to Nicola Davis read her book </a:t>
            </a:r>
            <a:r>
              <a:rPr lang="en-GB" dirty="0">
                <a:solidFill>
                  <a:schemeClr val="bg1"/>
                </a:solidFill>
                <a:latin typeface="Arial" panose="020B0604020202020204" pitchFamily="34" charset="0"/>
                <a:ea typeface="Times New Roman" panose="02020603050405020304" pitchFamily="18" charset="0"/>
                <a:cs typeface="Arial" panose="020B0604020202020204" pitchFamily="34" charset="0"/>
                <a:hlinkClick r:id="rId5"/>
              </a:rPr>
              <a:t>The Day War Came </a:t>
            </a:r>
            <a:r>
              <a:rPr lang="en-GB" dirty="0">
                <a:solidFill>
                  <a:schemeClr val="bg1"/>
                </a:solidFill>
                <a:latin typeface="Arial" panose="020B0604020202020204" pitchFamily="34" charset="0"/>
                <a:ea typeface="Times New Roman" panose="02020603050405020304" pitchFamily="18" charset="0"/>
                <a:cs typeface="Arial" panose="020B0604020202020204" pitchFamily="34" charset="0"/>
              </a:rPr>
              <a:t>about a child’s experience of war. </a:t>
            </a:r>
            <a:r>
              <a:rPr lang="en-GB"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difficult things does the </a:t>
            </a:r>
            <a:r>
              <a:rPr lang="en-GB" dirty="0">
                <a:solidFill>
                  <a:schemeClr val="bg1"/>
                </a:solidFill>
                <a:latin typeface="Arial" panose="020B0604020202020204" pitchFamily="34" charset="0"/>
                <a:ea typeface="Times New Roman" panose="02020603050405020304" pitchFamily="18" charset="0"/>
                <a:cs typeface="Arial" panose="020B0604020202020204" pitchFamily="34" charset="0"/>
              </a:rPr>
              <a:t>child</a:t>
            </a:r>
            <a:r>
              <a:rPr lang="en-GB"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experience? Wh</a:t>
            </a:r>
            <a:r>
              <a:rPr lang="en-GB" dirty="0">
                <a:solidFill>
                  <a:schemeClr val="bg1"/>
                </a:solidFill>
                <a:latin typeface="Arial" panose="020B0604020202020204" pitchFamily="34" charset="0"/>
                <a:ea typeface="Times New Roman" panose="02020603050405020304" pitchFamily="18" charset="0"/>
                <a:cs typeface="Arial" panose="020B0604020202020204" pitchFamily="34" charset="0"/>
              </a:rPr>
              <a:t>en they arrive in a new place what</a:t>
            </a:r>
            <a:r>
              <a:rPr lang="en-GB"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helps them to leave war behind? </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Online Media 1" title="Nicola Davies reads The Day War Came, illustrated by Rebecca Cobb">
            <a:hlinkClick r:id="" action="ppaction://media"/>
            <a:extLst>
              <a:ext uri="{FF2B5EF4-FFF2-40B4-BE49-F238E27FC236}">
                <a16:creationId xmlns:a16="http://schemas.microsoft.com/office/drawing/2014/main" id="{AB73509D-40DD-598F-46F6-F23F30A09749}"/>
              </a:ext>
            </a:extLst>
          </p:cNvPr>
          <p:cNvPicPr>
            <a:picLocks noRot="1" noChangeAspect="1"/>
          </p:cNvPicPr>
          <p:nvPr>
            <a:videoFile r:link="rId1"/>
          </p:nvPr>
        </p:nvPicPr>
        <p:blipFill>
          <a:blip r:embed="rId6"/>
          <a:stretch>
            <a:fillRect/>
          </a:stretch>
        </p:blipFill>
        <p:spPr>
          <a:xfrm>
            <a:off x="389968" y="4489403"/>
            <a:ext cx="3894487" cy="2200385"/>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TotalTime>
  <Words>1762</Words>
  <Application>Microsoft Office PowerPoint</Application>
  <PresentationFormat>Widescreen</PresentationFormat>
  <Paragraphs>126</Paragraphs>
  <Slides>13</Slides>
  <Notes>11</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Calibri</vt:lpstr>
      <vt:lpstr>Calibri Light</vt:lpstr>
      <vt:lpstr>Open Sans</vt:lpstr>
      <vt:lpstr>Roboto</vt:lpstr>
      <vt:lpstr>Symbol</vt:lpstr>
      <vt:lpstr>Univers Next Pro</vt:lpstr>
      <vt:lpstr>Univers Next Pro Condensed</vt:lpstr>
      <vt:lpstr>Univers Next Pro Light</vt:lpstr>
      <vt:lpstr>Wingdings</vt:lpstr>
      <vt:lpstr>Office Theme</vt:lpstr>
      <vt:lpstr>PowerPoint Presentation</vt:lpstr>
      <vt:lpstr>PowerPoint Presentation</vt:lpstr>
      <vt:lpstr>PowerPoint Presentation</vt:lpstr>
      <vt:lpstr>GUIDANCE FOR TEACHERS</vt:lpstr>
      <vt:lpstr>Guess the article</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4</cp:revision>
  <dcterms:created xsi:type="dcterms:W3CDTF">2023-10-24T15:27:40Z</dcterms:created>
  <dcterms:modified xsi:type="dcterms:W3CDTF">2023-10-25T12:29:24Z</dcterms:modified>
</cp:coreProperties>
</file>