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7" r:id="rId2"/>
    <p:sldId id="297" r:id="rId3"/>
    <p:sldId id="298" r:id="rId4"/>
    <p:sldId id="299" r:id="rId5"/>
    <p:sldId id="301" r:id="rId6"/>
    <p:sldId id="302" r:id="rId7"/>
    <p:sldId id="300" r:id="rId8"/>
    <p:sldId id="304" r:id="rId9"/>
    <p:sldId id="305" r:id="rId10"/>
    <p:sldId id="306" r:id="rId11"/>
    <p:sldId id="307" r:id="rId12"/>
    <p:sldId id="303"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5" d="100"/>
          <a:sy n="105" d="100"/>
        </p:scale>
        <p:origin x="83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14AC38-CF1A-4A60-8F8D-8AE344965E58}" type="datetimeFigureOut">
              <a:rPr lang="en-IE" smtClean="0"/>
              <a:t>13/12/2023</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A023BD-2640-4863-A577-B1E617D50B55}" type="slidenum">
              <a:rPr lang="en-IE" smtClean="0"/>
              <a:t>‹#›</a:t>
            </a:fld>
            <a:endParaRPr lang="en-IE"/>
          </a:p>
        </p:txBody>
      </p:sp>
    </p:spTree>
    <p:extLst>
      <p:ext uri="{BB962C8B-B14F-4D97-AF65-F5344CB8AC3E}">
        <p14:creationId xmlns:p14="http://schemas.microsoft.com/office/powerpoint/2010/main" val="3856856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A mother entertains her 3-year-old son eating rice cereal in the kitchen at their home in Puchong, Selangor.</a:t>
            </a:r>
          </a:p>
        </p:txBody>
      </p:sp>
      <p:sp>
        <p:nvSpPr>
          <p:cNvPr id="4" name="Slide Number Placeholder 3"/>
          <p:cNvSpPr>
            <a:spLocks noGrp="1"/>
          </p:cNvSpPr>
          <p:nvPr>
            <p:ph type="sldNum" sz="quarter" idx="5"/>
          </p:nvPr>
        </p:nvSpPr>
        <p:spPr/>
        <p:txBody>
          <a:bodyPr/>
          <a:lstStyle/>
          <a:p>
            <a:fld id="{FFA023BD-2640-4863-A577-B1E617D50B55}" type="slidenum">
              <a:rPr lang="en-IE" smtClean="0"/>
              <a:t>1</a:t>
            </a:fld>
            <a:endParaRPr lang="en-IE"/>
          </a:p>
        </p:txBody>
      </p:sp>
    </p:spTree>
    <p:extLst>
      <p:ext uri="{BB962C8B-B14F-4D97-AF65-F5344CB8AC3E}">
        <p14:creationId xmlns:p14="http://schemas.microsoft.com/office/powerpoint/2010/main" val="1615525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IE" dirty="0"/>
              <a:t>A mother and her daughter hanging out their laundry in </a:t>
            </a:r>
            <a:r>
              <a:rPr lang="en-IE" dirty="0" err="1"/>
              <a:t>Küçükdalyan</a:t>
            </a:r>
            <a:r>
              <a:rPr lang="en-IE" dirty="0"/>
              <a:t> accommodation shelter in </a:t>
            </a:r>
            <a:r>
              <a:rPr lang="en-IE" dirty="0" err="1"/>
              <a:t>Hatay</a:t>
            </a:r>
            <a:r>
              <a:rPr lang="en-IE" dirty="0"/>
              <a:t>,  after two devastating earthquakes hit south-east Türkiye on 6 February 2023</a:t>
            </a:r>
          </a:p>
          <a:p>
            <a:pPr marL="228600" indent="-228600">
              <a:buAutoNum type="arabicPeriod"/>
            </a:pPr>
            <a:r>
              <a:rPr lang="en-IE" dirty="0"/>
              <a:t>On 14 August 2023 in Viet Nam, Ha, 13, eats lunch at M.V. Lomonosov Middle and High School in Hanoi. Ha advocates for healthier food environments around his home and his school. </a:t>
            </a:r>
          </a:p>
          <a:p>
            <a:pPr marL="228600" indent="-228600">
              <a:buAutoNum type="arabicPeriod"/>
            </a:pPr>
            <a:r>
              <a:rPr lang="en-IE" dirty="0"/>
              <a:t>Eleanor (38) and Aidan (10) spend time together at home in their kitchen in </a:t>
            </a:r>
            <a:r>
              <a:rPr lang="en-IE" dirty="0" err="1"/>
              <a:t>Kariega</a:t>
            </a:r>
            <a:r>
              <a:rPr lang="en-IE" dirty="0"/>
              <a:t>, Eastern Cape, South Africa on 25 May 2023. </a:t>
            </a:r>
          </a:p>
        </p:txBody>
      </p:sp>
      <p:sp>
        <p:nvSpPr>
          <p:cNvPr id="4" name="Slide Number Placeholder 3"/>
          <p:cNvSpPr>
            <a:spLocks noGrp="1"/>
          </p:cNvSpPr>
          <p:nvPr>
            <p:ph type="sldNum" sz="quarter" idx="5"/>
          </p:nvPr>
        </p:nvSpPr>
        <p:spPr/>
        <p:txBody>
          <a:bodyPr/>
          <a:lstStyle/>
          <a:p>
            <a:fld id="{FFA023BD-2640-4863-A577-B1E617D50B55}" type="slidenum">
              <a:rPr lang="en-IE" smtClean="0"/>
              <a:t>3</a:t>
            </a:fld>
            <a:endParaRPr lang="en-IE"/>
          </a:p>
        </p:txBody>
      </p:sp>
    </p:spTree>
    <p:extLst>
      <p:ext uri="{BB962C8B-B14F-4D97-AF65-F5344CB8AC3E}">
        <p14:creationId xmlns:p14="http://schemas.microsoft.com/office/powerpoint/2010/main" val="1248943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Children attending class at the school, </a:t>
            </a:r>
            <a:r>
              <a:rPr lang="en-IE" dirty="0" err="1"/>
              <a:t>Baapouguini</a:t>
            </a:r>
            <a:r>
              <a:rPr lang="en-IE" dirty="0"/>
              <a:t> B, in Fada </a:t>
            </a:r>
            <a:r>
              <a:rPr lang="en-IE" dirty="0" err="1"/>
              <a:t>N’gourma</a:t>
            </a:r>
            <a:r>
              <a:rPr lang="en-IE" dirty="0"/>
              <a:t>, in the east of Burkina Faso.</a:t>
            </a:r>
          </a:p>
          <a:p>
            <a:endParaRPr lang="en-IE" dirty="0"/>
          </a:p>
          <a:p>
            <a:r>
              <a:rPr lang="en-IE" dirty="0"/>
              <a:t>Note: If you are doing this before Christmas you could do it as a class letter to </a:t>
            </a:r>
            <a:r>
              <a:rPr lang="en-IE" dirty="0" err="1"/>
              <a:t>santa</a:t>
            </a:r>
            <a:r>
              <a:rPr lang="en-IE" dirty="0"/>
              <a:t>, explaining that this is not a typical letter to Santa asking for specific toys etc. Instead the class are asking for all the things that children everywhere need to have a good enough life</a:t>
            </a:r>
          </a:p>
        </p:txBody>
      </p:sp>
      <p:sp>
        <p:nvSpPr>
          <p:cNvPr id="4" name="Slide Number Placeholder 3"/>
          <p:cNvSpPr>
            <a:spLocks noGrp="1"/>
          </p:cNvSpPr>
          <p:nvPr>
            <p:ph type="sldNum" sz="quarter" idx="5"/>
          </p:nvPr>
        </p:nvSpPr>
        <p:spPr/>
        <p:txBody>
          <a:bodyPr/>
          <a:lstStyle/>
          <a:p>
            <a:fld id="{A60368D0-998C-4032-83B2-2279821C941C}" type="slidenum">
              <a:rPr lang="en-GB" smtClean="0"/>
              <a:t>5</a:t>
            </a:fld>
            <a:endParaRPr lang="en-GB"/>
          </a:p>
        </p:txBody>
      </p:sp>
    </p:spTree>
    <p:extLst>
      <p:ext uri="{BB962C8B-B14F-4D97-AF65-F5344CB8AC3E}">
        <p14:creationId xmlns:p14="http://schemas.microsoft.com/office/powerpoint/2010/main" val="24839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FFA023BD-2640-4863-A577-B1E617D50B55}" type="slidenum">
              <a:rPr lang="en-IE" smtClean="0"/>
              <a:t>7</a:t>
            </a:fld>
            <a:endParaRPr lang="en-IE"/>
          </a:p>
        </p:txBody>
      </p:sp>
    </p:spTree>
    <p:extLst>
      <p:ext uri="{BB962C8B-B14F-4D97-AF65-F5344CB8AC3E}">
        <p14:creationId xmlns:p14="http://schemas.microsoft.com/office/powerpoint/2010/main" val="588534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Yemen, World Breastfeeding Week August 2023: </a:t>
            </a:r>
            <a:r>
              <a:rPr lang="en-IE" dirty="0"/>
              <a:t>UNICEF carried out a number of social activities promoting for breastfeeding  with focus on displaced people using several fun, interactive, educational techniques and conducting information sessions.</a:t>
            </a:r>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10</a:t>
            </a:fld>
            <a:endParaRPr lang="en-GB"/>
          </a:p>
        </p:txBody>
      </p:sp>
    </p:spTree>
    <p:extLst>
      <p:ext uri="{BB962C8B-B14F-4D97-AF65-F5344CB8AC3E}">
        <p14:creationId xmlns:p14="http://schemas.microsoft.com/office/powerpoint/2010/main" val="2965329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60368D0-998C-4032-83B2-2279821C941C}" type="slidenum">
              <a:rPr lang="en-GB" smtClean="0"/>
              <a:t>11</a:t>
            </a:fld>
            <a:endParaRPr lang="en-GB"/>
          </a:p>
        </p:txBody>
      </p:sp>
    </p:spTree>
    <p:extLst>
      <p:ext uri="{BB962C8B-B14F-4D97-AF65-F5344CB8AC3E}">
        <p14:creationId xmlns:p14="http://schemas.microsoft.com/office/powerpoint/2010/main" val="2999596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On 28 November 2023, 10-year-old Farzana works on her school lessons inside her one-room home in </a:t>
            </a:r>
            <a:r>
              <a:rPr lang="en-IE" dirty="0" err="1"/>
              <a:t>Parun</a:t>
            </a:r>
            <a:r>
              <a:rPr lang="en-IE" dirty="0"/>
              <a:t> district, Nuristan province, Afghanistan. </a:t>
            </a:r>
          </a:p>
        </p:txBody>
      </p:sp>
      <p:sp>
        <p:nvSpPr>
          <p:cNvPr id="4" name="Slide Number Placeholder 3"/>
          <p:cNvSpPr>
            <a:spLocks noGrp="1"/>
          </p:cNvSpPr>
          <p:nvPr>
            <p:ph type="sldNum" sz="quarter" idx="5"/>
          </p:nvPr>
        </p:nvSpPr>
        <p:spPr/>
        <p:txBody>
          <a:bodyPr/>
          <a:lstStyle/>
          <a:p>
            <a:fld id="{FFA023BD-2640-4863-A577-B1E617D50B55}" type="slidenum">
              <a:rPr lang="en-IE" smtClean="0"/>
              <a:t>12</a:t>
            </a:fld>
            <a:endParaRPr lang="en-IE"/>
          </a:p>
        </p:txBody>
      </p:sp>
    </p:spTree>
    <p:extLst>
      <p:ext uri="{BB962C8B-B14F-4D97-AF65-F5344CB8AC3E}">
        <p14:creationId xmlns:p14="http://schemas.microsoft.com/office/powerpoint/2010/main" val="3427457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21611-B177-2E13-3DF0-C5EF14A911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DFE5A99B-706B-F8B0-6F70-789C0583A3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B732999E-0851-88A8-0870-1CD9D629350F}"/>
              </a:ext>
            </a:extLst>
          </p:cNvPr>
          <p:cNvSpPr>
            <a:spLocks noGrp="1"/>
          </p:cNvSpPr>
          <p:nvPr>
            <p:ph type="dt" sz="half" idx="10"/>
          </p:nvPr>
        </p:nvSpPr>
        <p:spPr/>
        <p:txBody>
          <a:bodyPr/>
          <a:lstStyle/>
          <a:p>
            <a:fld id="{B03B9F8F-B34C-4DE4-83AD-B4F4FAD97D9B}" type="datetimeFigureOut">
              <a:rPr lang="en-IE" smtClean="0"/>
              <a:t>13/12/2023</a:t>
            </a:fld>
            <a:endParaRPr lang="en-IE"/>
          </a:p>
        </p:txBody>
      </p:sp>
      <p:sp>
        <p:nvSpPr>
          <p:cNvPr id="5" name="Footer Placeholder 4">
            <a:extLst>
              <a:ext uri="{FF2B5EF4-FFF2-40B4-BE49-F238E27FC236}">
                <a16:creationId xmlns:a16="http://schemas.microsoft.com/office/drawing/2014/main" id="{BEEE9270-F22F-9D19-40F4-7A3A5FCDD68E}"/>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14B82094-3A04-269B-9A8B-66A27E562D05}"/>
              </a:ext>
            </a:extLst>
          </p:cNvPr>
          <p:cNvSpPr>
            <a:spLocks noGrp="1"/>
          </p:cNvSpPr>
          <p:nvPr>
            <p:ph type="sldNum" sz="quarter" idx="12"/>
          </p:nvPr>
        </p:nvSpPr>
        <p:spPr/>
        <p:txBody>
          <a:bodyPr/>
          <a:lstStyle/>
          <a:p>
            <a:fld id="{110A0860-8A71-416E-812A-74C4CCF7536A}" type="slidenum">
              <a:rPr lang="en-IE" smtClean="0"/>
              <a:t>‹#›</a:t>
            </a:fld>
            <a:endParaRPr lang="en-IE"/>
          </a:p>
        </p:txBody>
      </p:sp>
    </p:spTree>
    <p:extLst>
      <p:ext uri="{BB962C8B-B14F-4D97-AF65-F5344CB8AC3E}">
        <p14:creationId xmlns:p14="http://schemas.microsoft.com/office/powerpoint/2010/main" val="1160640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E655C-FFF4-D72A-8A63-726B678A164A}"/>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0601C9C6-6B16-66DF-A44A-C65CFB3F95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C9144488-DE17-56C0-C9AD-8EF7BC8A9418}"/>
              </a:ext>
            </a:extLst>
          </p:cNvPr>
          <p:cNvSpPr>
            <a:spLocks noGrp="1"/>
          </p:cNvSpPr>
          <p:nvPr>
            <p:ph type="dt" sz="half" idx="10"/>
          </p:nvPr>
        </p:nvSpPr>
        <p:spPr/>
        <p:txBody>
          <a:bodyPr/>
          <a:lstStyle/>
          <a:p>
            <a:fld id="{B03B9F8F-B34C-4DE4-83AD-B4F4FAD97D9B}" type="datetimeFigureOut">
              <a:rPr lang="en-IE" smtClean="0"/>
              <a:t>13/12/2023</a:t>
            </a:fld>
            <a:endParaRPr lang="en-IE"/>
          </a:p>
        </p:txBody>
      </p:sp>
      <p:sp>
        <p:nvSpPr>
          <p:cNvPr id="5" name="Footer Placeholder 4">
            <a:extLst>
              <a:ext uri="{FF2B5EF4-FFF2-40B4-BE49-F238E27FC236}">
                <a16:creationId xmlns:a16="http://schemas.microsoft.com/office/drawing/2014/main" id="{C5A7EB50-E55A-15E5-CDE8-AFA0D4823300}"/>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0C5F50A7-B009-A9C2-7A44-C45ACC63D5A4}"/>
              </a:ext>
            </a:extLst>
          </p:cNvPr>
          <p:cNvSpPr>
            <a:spLocks noGrp="1"/>
          </p:cNvSpPr>
          <p:nvPr>
            <p:ph type="sldNum" sz="quarter" idx="12"/>
          </p:nvPr>
        </p:nvSpPr>
        <p:spPr/>
        <p:txBody>
          <a:bodyPr/>
          <a:lstStyle/>
          <a:p>
            <a:fld id="{110A0860-8A71-416E-812A-74C4CCF7536A}" type="slidenum">
              <a:rPr lang="en-IE" smtClean="0"/>
              <a:t>‹#›</a:t>
            </a:fld>
            <a:endParaRPr lang="en-IE"/>
          </a:p>
        </p:txBody>
      </p:sp>
    </p:spTree>
    <p:extLst>
      <p:ext uri="{BB962C8B-B14F-4D97-AF65-F5344CB8AC3E}">
        <p14:creationId xmlns:p14="http://schemas.microsoft.com/office/powerpoint/2010/main" val="3163371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C3E195-36B5-3DF5-89CB-E3204C8AA9A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218DA038-81F5-9467-7B1D-39876BD08BF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6D554459-D7D9-4BEE-4C22-28BED32C31FD}"/>
              </a:ext>
            </a:extLst>
          </p:cNvPr>
          <p:cNvSpPr>
            <a:spLocks noGrp="1"/>
          </p:cNvSpPr>
          <p:nvPr>
            <p:ph type="dt" sz="half" idx="10"/>
          </p:nvPr>
        </p:nvSpPr>
        <p:spPr/>
        <p:txBody>
          <a:bodyPr/>
          <a:lstStyle/>
          <a:p>
            <a:fld id="{B03B9F8F-B34C-4DE4-83AD-B4F4FAD97D9B}" type="datetimeFigureOut">
              <a:rPr lang="en-IE" smtClean="0"/>
              <a:t>13/12/2023</a:t>
            </a:fld>
            <a:endParaRPr lang="en-IE"/>
          </a:p>
        </p:txBody>
      </p:sp>
      <p:sp>
        <p:nvSpPr>
          <p:cNvPr id="5" name="Footer Placeholder 4">
            <a:extLst>
              <a:ext uri="{FF2B5EF4-FFF2-40B4-BE49-F238E27FC236}">
                <a16:creationId xmlns:a16="http://schemas.microsoft.com/office/drawing/2014/main" id="{7114E404-C1DE-290D-366A-87DFBBC4A228}"/>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9455275D-152F-DE4C-50AF-7F04933B80F8}"/>
              </a:ext>
            </a:extLst>
          </p:cNvPr>
          <p:cNvSpPr>
            <a:spLocks noGrp="1"/>
          </p:cNvSpPr>
          <p:nvPr>
            <p:ph type="sldNum" sz="quarter" idx="12"/>
          </p:nvPr>
        </p:nvSpPr>
        <p:spPr/>
        <p:txBody>
          <a:bodyPr/>
          <a:lstStyle/>
          <a:p>
            <a:fld id="{110A0860-8A71-416E-812A-74C4CCF7536A}" type="slidenum">
              <a:rPr lang="en-IE" smtClean="0"/>
              <a:t>‹#›</a:t>
            </a:fld>
            <a:endParaRPr lang="en-IE"/>
          </a:p>
        </p:txBody>
      </p:sp>
    </p:spTree>
    <p:extLst>
      <p:ext uri="{BB962C8B-B14F-4D97-AF65-F5344CB8AC3E}">
        <p14:creationId xmlns:p14="http://schemas.microsoft.com/office/powerpoint/2010/main" val="11696082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lice single title blue dash with im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906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7BC11-9E53-5A52-9167-09810757214F}"/>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85A9B03B-697F-87E7-2595-FA32861924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D03D2A6C-F364-1F74-6F12-68442226BBD7}"/>
              </a:ext>
            </a:extLst>
          </p:cNvPr>
          <p:cNvSpPr>
            <a:spLocks noGrp="1"/>
          </p:cNvSpPr>
          <p:nvPr>
            <p:ph type="dt" sz="half" idx="10"/>
          </p:nvPr>
        </p:nvSpPr>
        <p:spPr/>
        <p:txBody>
          <a:bodyPr/>
          <a:lstStyle/>
          <a:p>
            <a:fld id="{B03B9F8F-B34C-4DE4-83AD-B4F4FAD97D9B}" type="datetimeFigureOut">
              <a:rPr lang="en-IE" smtClean="0"/>
              <a:t>13/12/2023</a:t>
            </a:fld>
            <a:endParaRPr lang="en-IE"/>
          </a:p>
        </p:txBody>
      </p:sp>
      <p:sp>
        <p:nvSpPr>
          <p:cNvPr id="5" name="Footer Placeholder 4">
            <a:extLst>
              <a:ext uri="{FF2B5EF4-FFF2-40B4-BE49-F238E27FC236}">
                <a16:creationId xmlns:a16="http://schemas.microsoft.com/office/drawing/2014/main" id="{8AD3BA8B-2DF6-565F-5031-DB67676730FE}"/>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808B124F-C106-67A6-2F4B-7C1450F9A912}"/>
              </a:ext>
            </a:extLst>
          </p:cNvPr>
          <p:cNvSpPr>
            <a:spLocks noGrp="1"/>
          </p:cNvSpPr>
          <p:nvPr>
            <p:ph type="sldNum" sz="quarter" idx="12"/>
          </p:nvPr>
        </p:nvSpPr>
        <p:spPr/>
        <p:txBody>
          <a:bodyPr/>
          <a:lstStyle/>
          <a:p>
            <a:fld id="{110A0860-8A71-416E-812A-74C4CCF7536A}" type="slidenum">
              <a:rPr lang="en-IE" smtClean="0"/>
              <a:t>‹#›</a:t>
            </a:fld>
            <a:endParaRPr lang="en-IE"/>
          </a:p>
        </p:txBody>
      </p:sp>
    </p:spTree>
    <p:extLst>
      <p:ext uri="{BB962C8B-B14F-4D97-AF65-F5344CB8AC3E}">
        <p14:creationId xmlns:p14="http://schemas.microsoft.com/office/powerpoint/2010/main" val="406784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0CC30-18E9-861C-9EC5-97336F7002F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CE07E6B0-5276-6EBA-ABA5-F2ABCEDCCC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E5E16C-4E7D-70A7-54D2-F38BC2E8CD77}"/>
              </a:ext>
            </a:extLst>
          </p:cNvPr>
          <p:cNvSpPr>
            <a:spLocks noGrp="1"/>
          </p:cNvSpPr>
          <p:nvPr>
            <p:ph type="dt" sz="half" idx="10"/>
          </p:nvPr>
        </p:nvSpPr>
        <p:spPr/>
        <p:txBody>
          <a:bodyPr/>
          <a:lstStyle/>
          <a:p>
            <a:fld id="{B03B9F8F-B34C-4DE4-83AD-B4F4FAD97D9B}" type="datetimeFigureOut">
              <a:rPr lang="en-IE" smtClean="0"/>
              <a:t>13/12/2023</a:t>
            </a:fld>
            <a:endParaRPr lang="en-IE"/>
          </a:p>
        </p:txBody>
      </p:sp>
      <p:sp>
        <p:nvSpPr>
          <p:cNvPr id="5" name="Footer Placeholder 4">
            <a:extLst>
              <a:ext uri="{FF2B5EF4-FFF2-40B4-BE49-F238E27FC236}">
                <a16:creationId xmlns:a16="http://schemas.microsoft.com/office/drawing/2014/main" id="{3337FF19-129C-3B7B-C633-55294EEE835F}"/>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6EF75766-4C1C-2121-ABEB-362CCEBE9AFC}"/>
              </a:ext>
            </a:extLst>
          </p:cNvPr>
          <p:cNvSpPr>
            <a:spLocks noGrp="1"/>
          </p:cNvSpPr>
          <p:nvPr>
            <p:ph type="sldNum" sz="quarter" idx="12"/>
          </p:nvPr>
        </p:nvSpPr>
        <p:spPr/>
        <p:txBody>
          <a:bodyPr/>
          <a:lstStyle/>
          <a:p>
            <a:fld id="{110A0860-8A71-416E-812A-74C4CCF7536A}" type="slidenum">
              <a:rPr lang="en-IE" smtClean="0"/>
              <a:t>‹#›</a:t>
            </a:fld>
            <a:endParaRPr lang="en-IE"/>
          </a:p>
        </p:txBody>
      </p:sp>
    </p:spTree>
    <p:extLst>
      <p:ext uri="{BB962C8B-B14F-4D97-AF65-F5344CB8AC3E}">
        <p14:creationId xmlns:p14="http://schemas.microsoft.com/office/powerpoint/2010/main" val="1631406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2388E-3EB3-2072-9A34-C52D3A4A02B7}"/>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2BE3D813-B4EC-C18E-C316-4A43F49966D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EF72EC25-7D5E-D829-8487-2A74BEB132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81D6517F-A640-3096-5FED-95E316B85E6D}"/>
              </a:ext>
            </a:extLst>
          </p:cNvPr>
          <p:cNvSpPr>
            <a:spLocks noGrp="1"/>
          </p:cNvSpPr>
          <p:nvPr>
            <p:ph type="dt" sz="half" idx="10"/>
          </p:nvPr>
        </p:nvSpPr>
        <p:spPr/>
        <p:txBody>
          <a:bodyPr/>
          <a:lstStyle/>
          <a:p>
            <a:fld id="{B03B9F8F-B34C-4DE4-83AD-B4F4FAD97D9B}" type="datetimeFigureOut">
              <a:rPr lang="en-IE" smtClean="0"/>
              <a:t>13/12/2023</a:t>
            </a:fld>
            <a:endParaRPr lang="en-IE"/>
          </a:p>
        </p:txBody>
      </p:sp>
      <p:sp>
        <p:nvSpPr>
          <p:cNvPr id="6" name="Footer Placeholder 5">
            <a:extLst>
              <a:ext uri="{FF2B5EF4-FFF2-40B4-BE49-F238E27FC236}">
                <a16:creationId xmlns:a16="http://schemas.microsoft.com/office/drawing/2014/main" id="{879E301C-3FC3-DB3E-5A80-C9DA91265150}"/>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2A0A0629-303E-E8BA-D5DA-7C28FB582456}"/>
              </a:ext>
            </a:extLst>
          </p:cNvPr>
          <p:cNvSpPr>
            <a:spLocks noGrp="1"/>
          </p:cNvSpPr>
          <p:nvPr>
            <p:ph type="sldNum" sz="quarter" idx="12"/>
          </p:nvPr>
        </p:nvSpPr>
        <p:spPr/>
        <p:txBody>
          <a:bodyPr/>
          <a:lstStyle/>
          <a:p>
            <a:fld id="{110A0860-8A71-416E-812A-74C4CCF7536A}" type="slidenum">
              <a:rPr lang="en-IE" smtClean="0"/>
              <a:t>‹#›</a:t>
            </a:fld>
            <a:endParaRPr lang="en-IE"/>
          </a:p>
        </p:txBody>
      </p:sp>
    </p:spTree>
    <p:extLst>
      <p:ext uri="{BB962C8B-B14F-4D97-AF65-F5344CB8AC3E}">
        <p14:creationId xmlns:p14="http://schemas.microsoft.com/office/powerpoint/2010/main" val="1347964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40920-F3D8-F61C-E714-8DBCB4584212}"/>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B21B0FE8-ADBE-8418-117E-66083DD482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FCDF05-47F0-7198-12EA-6BD9F68AF34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5F7BAF0B-B2AC-D229-746C-C6EB247211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D8CD04-C6B6-E155-E9B2-9DD73EFD40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E65943D2-4F30-D975-C1F2-EF8555DF708E}"/>
              </a:ext>
            </a:extLst>
          </p:cNvPr>
          <p:cNvSpPr>
            <a:spLocks noGrp="1"/>
          </p:cNvSpPr>
          <p:nvPr>
            <p:ph type="dt" sz="half" idx="10"/>
          </p:nvPr>
        </p:nvSpPr>
        <p:spPr/>
        <p:txBody>
          <a:bodyPr/>
          <a:lstStyle/>
          <a:p>
            <a:fld id="{B03B9F8F-B34C-4DE4-83AD-B4F4FAD97D9B}" type="datetimeFigureOut">
              <a:rPr lang="en-IE" smtClean="0"/>
              <a:t>13/12/2023</a:t>
            </a:fld>
            <a:endParaRPr lang="en-IE"/>
          </a:p>
        </p:txBody>
      </p:sp>
      <p:sp>
        <p:nvSpPr>
          <p:cNvPr id="8" name="Footer Placeholder 7">
            <a:extLst>
              <a:ext uri="{FF2B5EF4-FFF2-40B4-BE49-F238E27FC236}">
                <a16:creationId xmlns:a16="http://schemas.microsoft.com/office/drawing/2014/main" id="{334D99F1-6FC3-B249-CC16-B12F9B657CF9}"/>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5E84F337-6721-36AA-386D-09BA80E43A22}"/>
              </a:ext>
            </a:extLst>
          </p:cNvPr>
          <p:cNvSpPr>
            <a:spLocks noGrp="1"/>
          </p:cNvSpPr>
          <p:nvPr>
            <p:ph type="sldNum" sz="quarter" idx="12"/>
          </p:nvPr>
        </p:nvSpPr>
        <p:spPr/>
        <p:txBody>
          <a:bodyPr/>
          <a:lstStyle/>
          <a:p>
            <a:fld id="{110A0860-8A71-416E-812A-74C4CCF7536A}" type="slidenum">
              <a:rPr lang="en-IE" smtClean="0"/>
              <a:t>‹#›</a:t>
            </a:fld>
            <a:endParaRPr lang="en-IE"/>
          </a:p>
        </p:txBody>
      </p:sp>
    </p:spTree>
    <p:extLst>
      <p:ext uri="{BB962C8B-B14F-4D97-AF65-F5344CB8AC3E}">
        <p14:creationId xmlns:p14="http://schemas.microsoft.com/office/powerpoint/2010/main" val="826947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84933-69E1-85A9-AEB8-7D8B363A6A0F}"/>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3A93CDAE-8624-04E9-55B6-2205E87871A0}"/>
              </a:ext>
            </a:extLst>
          </p:cNvPr>
          <p:cNvSpPr>
            <a:spLocks noGrp="1"/>
          </p:cNvSpPr>
          <p:nvPr>
            <p:ph type="dt" sz="half" idx="10"/>
          </p:nvPr>
        </p:nvSpPr>
        <p:spPr/>
        <p:txBody>
          <a:bodyPr/>
          <a:lstStyle/>
          <a:p>
            <a:fld id="{B03B9F8F-B34C-4DE4-83AD-B4F4FAD97D9B}" type="datetimeFigureOut">
              <a:rPr lang="en-IE" smtClean="0"/>
              <a:t>13/12/2023</a:t>
            </a:fld>
            <a:endParaRPr lang="en-IE"/>
          </a:p>
        </p:txBody>
      </p:sp>
      <p:sp>
        <p:nvSpPr>
          <p:cNvPr id="4" name="Footer Placeholder 3">
            <a:extLst>
              <a:ext uri="{FF2B5EF4-FFF2-40B4-BE49-F238E27FC236}">
                <a16:creationId xmlns:a16="http://schemas.microsoft.com/office/drawing/2014/main" id="{A71EE7F2-087B-7F55-2009-656509301DCD}"/>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BE8A2976-9E43-8E8D-72BC-07FF4FAC2C85}"/>
              </a:ext>
            </a:extLst>
          </p:cNvPr>
          <p:cNvSpPr>
            <a:spLocks noGrp="1"/>
          </p:cNvSpPr>
          <p:nvPr>
            <p:ph type="sldNum" sz="quarter" idx="12"/>
          </p:nvPr>
        </p:nvSpPr>
        <p:spPr/>
        <p:txBody>
          <a:bodyPr/>
          <a:lstStyle/>
          <a:p>
            <a:fld id="{110A0860-8A71-416E-812A-74C4CCF7536A}" type="slidenum">
              <a:rPr lang="en-IE" smtClean="0"/>
              <a:t>‹#›</a:t>
            </a:fld>
            <a:endParaRPr lang="en-IE"/>
          </a:p>
        </p:txBody>
      </p:sp>
    </p:spTree>
    <p:extLst>
      <p:ext uri="{BB962C8B-B14F-4D97-AF65-F5344CB8AC3E}">
        <p14:creationId xmlns:p14="http://schemas.microsoft.com/office/powerpoint/2010/main" val="41806042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12EE1D-DD9F-273C-7C7E-2541DDCDB3CF}"/>
              </a:ext>
            </a:extLst>
          </p:cNvPr>
          <p:cNvSpPr>
            <a:spLocks noGrp="1"/>
          </p:cNvSpPr>
          <p:nvPr>
            <p:ph type="dt" sz="half" idx="10"/>
          </p:nvPr>
        </p:nvSpPr>
        <p:spPr/>
        <p:txBody>
          <a:bodyPr/>
          <a:lstStyle/>
          <a:p>
            <a:fld id="{B03B9F8F-B34C-4DE4-83AD-B4F4FAD97D9B}" type="datetimeFigureOut">
              <a:rPr lang="en-IE" smtClean="0"/>
              <a:t>13/12/2023</a:t>
            </a:fld>
            <a:endParaRPr lang="en-IE"/>
          </a:p>
        </p:txBody>
      </p:sp>
      <p:sp>
        <p:nvSpPr>
          <p:cNvPr id="3" name="Footer Placeholder 2">
            <a:extLst>
              <a:ext uri="{FF2B5EF4-FFF2-40B4-BE49-F238E27FC236}">
                <a16:creationId xmlns:a16="http://schemas.microsoft.com/office/drawing/2014/main" id="{FB7F5ECA-F8B4-4404-F60A-2338E8B7B52E}"/>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8DB273F5-1B18-9446-ED0F-8FACD5E88793}"/>
              </a:ext>
            </a:extLst>
          </p:cNvPr>
          <p:cNvSpPr>
            <a:spLocks noGrp="1"/>
          </p:cNvSpPr>
          <p:nvPr>
            <p:ph type="sldNum" sz="quarter" idx="12"/>
          </p:nvPr>
        </p:nvSpPr>
        <p:spPr/>
        <p:txBody>
          <a:bodyPr/>
          <a:lstStyle/>
          <a:p>
            <a:fld id="{110A0860-8A71-416E-812A-74C4CCF7536A}" type="slidenum">
              <a:rPr lang="en-IE" smtClean="0"/>
              <a:t>‹#›</a:t>
            </a:fld>
            <a:endParaRPr lang="en-IE"/>
          </a:p>
        </p:txBody>
      </p:sp>
    </p:spTree>
    <p:extLst>
      <p:ext uri="{BB962C8B-B14F-4D97-AF65-F5344CB8AC3E}">
        <p14:creationId xmlns:p14="http://schemas.microsoft.com/office/powerpoint/2010/main" val="1938404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A7459-620C-B0FD-1689-C24044B521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5E8CD571-14F2-F060-D581-8BD4999D3A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E6BCF919-CC3E-39FF-E2E7-B6F968F48D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506986-7BDE-5915-22FA-A3E6E7505AED}"/>
              </a:ext>
            </a:extLst>
          </p:cNvPr>
          <p:cNvSpPr>
            <a:spLocks noGrp="1"/>
          </p:cNvSpPr>
          <p:nvPr>
            <p:ph type="dt" sz="half" idx="10"/>
          </p:nvPr>
        </p:nvSpPr>
        <p:spPr/>
        <p:txBody>
          <a:bodyPr/>
          <a:lstStyle/>
          <a:p>
            <a:fld id="{B03B9F8F-B34C-4DE4-83AD-B4F4FAD97D9B}" type="datetimeFigureOut">
              <a:rPr lang="en-IE" smtClean="0"/>
              <a:t>13/12/2023</a:t>
            </a:fld>
            <a:endParaRPr lang="en-IE"/>
          </a:p>
        </p:txBody>
      </p:sp>
      <p:sp>
        <p:nvSpPr>
          <p:cNvPr id="6" name="Footer Placeholder 5">
            <a:extLst>
              <a:ext uri="{FF2B5EF4-FFF2-40B4-BE49-F238E27FC236}">
                <a16:creationId xmlns:a16="http://schemas.microsoft.com/office/drawing/2014/main" id="{E34E5950-A58F-76B8-BF1A-ED7774DE5B82}"/>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3A240D51-2FE8-A367-9FF0-CA231D493B32}"/>
              </a:ext>
            </a:extLst>
          </p:cNvPr>
          <p:cNvSpPr>
            <a:spLocks noGrp="1"/>
          </p:cNvSpPr>
          <p:nvPr>
            <p:ph type="sldNum" sz="quarter" idx="12"/>
          </p:nvPr>
        </p:nvSpPr>
        <p:spPr/>
        <p:txBody>
          <a:bodyPr/>
          <a:lstStyle/>
          <a:p>
            <a:fld id="{110A0860-8A71-416E-812A-74C4CCF7536A}" type="slidenum">
              <a:rPr lang="en-IE" smtClean="0"/>
              <a:t>‹#›</a:t>
            </a:fld>
            <a:endParaRPr lang="en-IE"/>
          </a:p>
        </p:txBody>
      </p:sp>
    </p:spTree>
    <p:extLst>
      <p:ext uri="{BB962C8B-B14F-4D97-AF65-F5344CB8AC3E}">
        <p14:creationId xmlns:p14="http://schemas.microsoft.com/office/powerpoint/2010/main" val="785445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A5C7A-625E-ADCD-3C33-EC6808C849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97145F3F-043B-5215-0FE9-F5274950EC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556789E9-8BD2-5038-7D47-14B2A102F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25DDFB-73C3-0C5C-F4F9-EA1CB5806739}"/>
              </a:ext>
            </a:extLst>
          </p:cNvPr>
          <p:cNvSpPr>
            <a:spLocks noGrp="1"/>
          </p:cNvSpPr>
          <p:nvPr>
            <p:ph type="dt" sz="half" idx="10"/>
          </p:nvPr>
        </p:nvSpPr>
        <p:spPr/>
        <p:txBody>
          <a:bodyPr/>
          <a:lstStyle/>
          <a:p>
            <a:fld id="{B03B9F8F-B34C-4DE4-83AD-B4F4FAD97D9B}" type="datetimeFigureOut">
              <a:rPr lang="en-IE" smtClean="0"/>
              <a:t>13/12/2023</a:t>
            </a:fld>
            <a:endParaRPr lang="en-IE"/>
          </a:p>
        </p:txBody>
      </p:sp>
      <p:sp>
        <p:nvSpPr>
          <p:cNvPr id="6" name="Footer Placeholder 5">
            <a:extLst>
              <a:ext uri="{FF2B5EF4-FFF2-40B4-BE49-F238E27FC236}">
                <a16:creationId xmlns:a16="http://schemas.microsoft.com/office/drawing/2014/main" id="{64170354-7995-46DD-7B50-9ECD7D0447A9}"/>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C5DF6CF7-3512-4558-86FE-01F9A80314B2}"/>
              </a:ext>
            </a:extLst>
          </p:cNvPr>
          <p:cNvSpPr>
            <a:spLocks noGrp="1"/>
          </p:cNvSpPr>
          <p:nvPr>
            <p:ph type="sldNum" sz="quarter" idx="12"/>
          </p:nvPr>
        </p:nvSpPr>
        <p:spPr/>
        <p:txBody>
          <a:bodyPr/>
          <a:lstStyle/>
          <a:p>
            <a:fld id="{110A0860-8A71-416E-812A-74C4CCF7536A}" type="slidenum">
              <a:rPr lang="en-IE" smtClean="0"/>
              <a:t>‹#›</a:t>
            </a:fld>
            <a:endParaRPr lang="en-IE"/>
          </a:p>
        </p:txBody>
      </p:sp>
    </p:spTree>
    <p:extLst>
      <p:ext uri="{BB962C8B-B14F-4D97-AF65-F5344CB8AC3E}">
        <p14:creationId xmlns:p14="http://schemas.microsoft.com/office/powerpoint/2010/main" val="3230438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4AA82E-BA3F-B285-A874-5472927310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579FDD8A-009A-7E7B-8F03-00460231F9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43964F1C-3AB6-6F5D-0886-37AFBC9C7B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3B9F8F-B34C-4DE4-83AD-B4F4FAD97D9B}" type="datetimeFigureOut">
              <a:rPr lang="en-IE" smtClean="0"/>
              <a:t>13/12/2023</a:t>
            </a:fld>
            <a:endParaRPr lang="en-IE"/>
          </a:p>
        </p:txBody>
      </p:sp>
      <p:sp>
        <p:nvSpPr>
          <p:cNvPr id="5" name="Footer Placeholder 4">
            <a:extLst>
              <a:ext uri="{FF2B5EF4-FFF2-40B4-BE49-F238E27FC236}">
                <a16:creationId xmlns:a16="http://schemas.microsoft.com/office/drawing/2014/main" id="{7DF90F10-9B4F-B97A-D804-D0D7DB18C8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68949BE3-BCFD-17EF-753E-F34BBA1070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0A0860-8A71-416E-812A-74C4CCF7536A}" type="slidenum">
              <a:rPr lang="en-IE" smtClean="0"/>
              <a:t>‹#›</a:t>
            </a:fld>
            <a:endParaRPr lang="en-IE"/>
          </a:p>
        </p:txBody>
      </p:sp>
    </p:spTree>
    <p:extLst>
      <p:ext uri="{BB962C8B-B14F-4D97-AF65-F5344CB8AC3E}">
        <p14:creationId xmlns:p14="http://schemas.microsoft.com/office/powerpoint/2010/main" val="12383181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hyperlink" Target="https://www.unicef.ie/child-rights-education/primary/resource-library/" TargetMode="External"/><Relationship Id="rId4" Type="http://schemas.openxmlformats.org/officeDocument/2006/relationships/hyperlink" Target="https://www.unicef.ie/child-rights-education/primary/crs/learn/"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image" Target="../media/image5.jpe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hyperlink" Target="https://www.youtube.com/watch?v=T1JPskAZ_IY" TargetMode="External"/><Relationship Id="rId3" Type="http://schemas.openxmlformats.org/officeDocument/2006/relationships/slideLayout" Target="../slideLayouts/slideLayout7.xml"/><Relationship Id="rId7" Type="http://schemas.openxmlformats.org/officeDocument/2006/relationships/image" Target="../media/image9.jpeg"/><Relationship Id="rId2" Type="http://schemas.openxmlformats.org/officeDocument/2006/relationships/video" Target="https://www.youtube.com/embed/T1JPskAZ_IY?feature=oembed" TargetMode="External"/><Relationship Id="rId1" Type="http://schemas.openxmlformats.org/officeDocument/2006/relationships/video" Target="https://www.youtube.com/embed/N8SY6UMbro0?feature=oembed" TargetMode="External"/><Relationship Id="rId6" Type="http://schemas.openxmlformats.org/officeDocument/2006/relationships/hyperlink" Target="https://youtu.be/N8SY6UMbro0" TargetMode="External"/><Relationship Id="rId5" Type="http://schemas.openxmlformats.org/officeDocument/2006/relationships/image" Target="../media/image2.jpeg"/><Relationship Id="rId4" Type="http://schemas.openxmlformats.org/officeDocument/2006/relationships/notesSlide" Target="../notesSlides/notesSlide4.xml"/><Relationship Id="rId9"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ideo" Target="https://www.youtube.com/embed/Q92QJmR0JOI?feature=oembed" TargetMode="External"/><Relationship Id="rId5" Type="http://schemas.openxmlformats.org/officeDocument/2006/relationships/hyperlink" Target="https://www.youtube.com/watch?v=Q92QJmR0JOI" TargetMode="Externa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8" Type="http://schemas.openxmlformats.org/officeDocument/2006/relationships/hyperlink" Target="https://youtu.be/TfOJ7HNo-qE" TargetMode="External"/><Relationship Id="rId3" Type="http://schemas.openxmlformats.org/officeDocument/2006/relationships/slideLayout" Target="../slideLayouts/slideLayout7.xml"/><Relationship Id="rId7" Type="http://schemas.openxmlformats.org/officeDocument/2006/relationships/image" Target="../media/image12.jpeg"/><Relationship Id="rId2" Type="http://schemas.openxmlformats.org/officeDocument/2006/relationships/video" Target="https://www.youtube.com/embed/TfOJ7HNo-qE?feature=oembed" TargetMode="External"/><Relationship Id="rId1" Type="http://schemas.openxmlformats.org/officeDocument/2006/relationships/video" Target="https://www.youtube.com/embed/OFvS81ydATk?feature=oembed" TargetMode="External"/><Relationship Id="rId6" Type="http://schemas.openxmlformats.org/officeDocument/2006/relationships/hyperlink" Target="https://www.youtube.com/watch?v=OFvS81ydATk" TargetMode="External"/><Relationship Id="rId5" Type="http://schemas.openxmlformats.org/officeDocument/2006/relationships/hyperlink" Target="https://www.rte.ie/radio/radio1/clips/22324200/" TargetMode="External"/><Relationship Id="rId4" Type="http://schemas.openxmlformats.org/officeDocument/2006/relationships/image" Target="../media/image2.jpeg"/><Relationship Id="rId9"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and a child eating cereal&#10;&#10;Description automatically generated">
            <a:extLst>
              <a:ext uri="{FF2B5EF4-FFF2-40B4-BE49-F238E27FC236}">
                <a16:creationId xmlns:a16="http://schemas.microsoft.com/office/drawing/2014/main" id="{E075C84D-04ED-D041-D1F6-7308D1922D72}"/>
              </a:ext>
            </a:extLst>
          </p:cNvPr>
          <p:cNvPicPr>
            <a:picLocks noChangeAspect="1"/>
          </p:cNvPicPr>
          <p:nvPr/>
        </p:nvPicPr>
        <p:blipFill rotWithShape="1">
          <a:blip r:embed="rId3">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pic>
        <p:nvPicPr>
          <p:cNvPr id="4" name="Picture 3" descr="Graphical user interface, text&#10;&#10;Description automatically generated">
            <a:extLst>
              <a:ext uri="{FF2B5EF4-FFF2-40B4-BE49-F238E27FC236}">
                <a16:creationId xmlns:a16="http://schemas.microsoft.com/office/drawing/2014/main" id="{2E3120E5-F598-2869-1EF5-D9B8F76D0F6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94676" y="0"/>
            <a:ext cx="2897324" cy="1111170"/>
          </a:xfrm>
          <a:prstGeom prst="rect">
            <a:avLst/>
          </a:prstGeom>
        </p:spPr>
      </p:pic>
      <p:sp>
        <p:nvSpPr>
          <p:cNvPr id="5" name="TextBox 4">
            <a:extLst>
              <a:ext uri="{FF2B5EF4-FFF2-40B4-BE49-F238E27FC236}">
                <a16:creationId xmlns:a16="http://schemas.microsoft.com/office/drawing/2014/main" id="{AE083D78-BD54-DE75-E64F-F2110DA43490}"/>
              </a:ext>
            </a:extLst>
          </p:cNvPr>
          <p:cNvSpPr txBox="1"/>
          <p:nvPr/>
        </p:nvSpPr>
        <p:spPr>
          <a:xfrm>
            <a:off x="-1524" y="5848709"/>
            <a:ext cx="5753819" cy="646331"/>
          </a:xfrm>
          <a:prstGeom prst="rect">
            <a:avLst/>
          </a:prstGeom>
          <a:solidFill>
            <a:srgbClr val="00B0F0"/>
          </a:solidFill>
        </p:spPr>
        <p:txBody>
          <a:bodyPr wrap="square" rtlCol="0">
            <a:spAutoFit/>
          </a:bodyPr>
          <a:lstStyle/>
          <a:p>
            <a:r>
              <a:rPr lang="en-IE" sz="3600" dirty="0">
                <a:solidFill>
                  <a:schemeClr val="bg1"/>
                </a:solidFill>
              </a:rPr>
              <a:t> ARTICLE OF THE WEEK</a:t>
            </a:r>
          </a:p>
        </p:txBody>
      </p:sp>
      <p:sp>
        <p:nvSpPr>
          <p:cNvPr id="6" name="TextBox 5">
            <a:extLst>
              <a:ext uri="{FF2B5EF4-FFF2-40B4-BE49-F238E27FC236}">
                <a16:creationId xmlns:a16="http://schemas.microsoft.com/office/drawing/2014/main" id="{7C6B8CB3-91AC-A391-E1C9-EBACC8A1E0F0}"/>
              </a:ext>
            </a:extLst>
          </p:cNvPr>
          <p:cNvSpPr txBox="1"/>
          <p:nvPr/>
        </p:nvSpPr>
        <p:spPr>
          <a:xfrm>
            <a:off x="10743338" y="6495040"/>
            <a:ext cx="1620242" cy="230832"/>
          </a:xfrm>
          <a:prstGeom prst="rect">
            <a:avLst/>
          </a:prstGeom>
          <a:noFill/>
        </p:spPr>
        <p:txBody>
          <a:bodyPr wrap="square" rtlCol="0">
            <a:spAutoFit/>
          </a:bodyPr>
          <a:lstStyle/>
          <a:p>
            <a:r>
              <a:rPr lang="en-IE" sz="900" dirty="0">
                <a:solidFill>
                  <a:schemeClr val="bg1"/>
                </a:solidFill>
              </a:rPr>
              <a:t>UNICEF/UNI485316</a:t>
            </a:r>
          </a:p>
        </p:txBody>
      </p:sp>
    </p:spTree>
    <p:extLst>
      <p:ext uri="{BB962C8B-B14F-4D97-AF65-F5344CB8AC3E}">
        <p14:creationId xmlns:p14="http://schemas.microsoft.com/office/powerpoint/2010/main" val="5781064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E09DA10-F896-43A6-8B1E-7914547DEAB3}"/>
              </a:ext>
            </a:extLst>
          </p:cNvPr>
          <p:cNvSpPr/>
          <p:nvPr/>
        </p:nvSpPr>
        <p:spPr>
          <a:xfrm>
            <a:off x="0" y="0"/>
            <a:ext cx="6238754" cy="6858000"/>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900" dirty="0"/>
          </a:p>
        </p:txBody>
      </p:sp>
      <p:sp>
        <p:nvSpPr>
          <p:cNvPr id="2" name="TextBox 1">
            <a:extLst>
              <a:ext uri="{FF2B5EF4-FFF2-40B4-BE49-F238E27FC236}">
                <a16:creationId xmlns:a16="http://schemas.microsoft.com/office/drawing/2014/main" id="{99CD66AC-46D6-4F8A-810F-F3415CD421FE}"/>
              </a:ext>
            </a:extLst>
          </p:cNvPr>
          <p:cNvSpPr txBox="1"/>
          <p:nvPr/>
        </p:nvSpPr>
        <p:spPr>
          <a:xfrm>
            <a:off x="329376" y="399459"/>
            <a:ext cx="6521986" cy="707886"/>
          </a:xfrm>
          <a:prstGeom prst="rect">
            <a:avLst/>
          </a:prstGeom>
          <a:noFill/>
        </p:spPr>
        <p:txBody>
          <a:bodyPr wrap="square" rtlCol="0">
            <a:spAutoFit/>
          </a:bodyPr>
          <a:lstStyle/>
          <a:p>
            <a:pPr algn="l"/>
            <a:r>
              <a:rPr lang="en-GB" sz="4000" b="1" dirty="0">
                <a:solidFill>
                  <a:schemeClr val="bg1"/>
                </a:solidFill>
                <a:latin typeface="Arial" panose="020B0604020202020204" pitchFamily="34" charset="0"/>
                <a:cs typeface="Arial" panose="020B0604020202020204" pitchFamily="34" charset="0"/>
              </a:rPr>
              <a:t>REFLECTION</a:t>
            </a:r>
          </a:p>
        </p:txBody>
      </p:sp>
      <p:pic>
        <p:nvPicPr>
          <p:cNvPr id="7" name="Picture 6" descr="Graphical user interface, text&#10;&#10;Description automatically generated">
            <a:extLst>
              <a:ext uri="{FF2B5EF4-FFF2-40B4-BE49-F238E27FC236}">
                <a16:creationId xmlns:a16="http://schemas.microsoft.com/office/drawing/2014/main" id="{09C456D8-FFC2-4E45-BEE3-0DA6C67255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94676" y="0"/>
            <a:ext cx="2897324" cy="1111170"/>
          </a:xfrm>
          <a:prstGeom prst="rect">
            <a:avLst/>
          </a:prstGeom>
        </p:spPr>
      </p:pic>
      <p:sp>
        <p:nvSpPr>
          <p:cNvPr id="6" name="TextBox 5">
            <a:extLst>
              <a:ext uri="{FF2B5EF4-FFF2-40B4-BE49-F238E27FC236}">
                <a16:creationId xmlns:a16="http://schemas.microsoft.com/office/drawing/2014/main" id="{B3BE43D5-0CA3-4E2C-87CC-4E755E542DF1}"/>
              </a:ext>
            </a:extLst>
          </p:cNvPr>
          <p:cNvSpPr txBox="1"/>
          <p:nvPr/>
        </p:nvSpPr>
        <p:spPr>
          <a:xfrm>
            <a:off x="4840805" y="5384012"/>
            <a:ext cx="1569156" cy="215444"/>
          </a:xfrm>
          <a:prstGeom prst="rect">
            <a:avLst/>
          </a:prstGeom>
          <a:noFill/>
        </p:spPr>
        <p:txBody>
          <a:bodyPr wrap="square" rtlCol="0">
            <a:spAutoFit/>
          </a:bodyPr>
          <a:lstStyle/>
          <a:p>
            <a:pPr algn="l"/>
            <a:r>
              <a:rPr lang="en-IE" sz="800" dirty="0">
                <a:solidFill>
                  <a:schemeClr val="bg1"/>
                </a:solidFill>
                <a:latin typeface="Arial" panose="020B0604020202020204" pitchFamily="34" charset="0"/>
                <a:cs typeface="Arial" panose="020B0604020202020204" pitchFamily="34" charset="0"/>
              </a:rPr>
              <a:t>UNICEF/UNI422143</a:t>
            </a:r>
          </a:p>
        </p:txBody>
      </p:sp>
      <p:sp>
        <p:nvSpPr>
          <p:cNvPr id="3" name="TextBox 2">
            <a:extLst>
              <a:ext uri="{FF2B5EF4-FFF2-40B4-BE49-F238E27FC236}">
                <a16:creationId xmlns:a16="http://schemas.microsoft.com/office/drawing/2014/main" id="{7392744D-226F-1C1B-12E0-2285AD4DD314}"/>
              </a:ext>
            </a:extLst>
          </p:cNvPr>
          <p:cNvSpPr txBox="1"/>
          <p:nvPr/>
        </p:nvSpPr>
        <p:spPr>
          <a:xfrm>
            <a:off x="6535896" y="2590766"/>
            <a:ext cx="5305425" cy="3970318"/>
          </a:xfrm>
          <a:prstGeom prst="rect">
            <a:avLst/>
          </a:prstGeom>
          <a:noFill/>
        </p:spPr>
        <p:txBody>
          <a:bodyPr wrap="square" lIns="91440" tIns="45720" rIns="91440" bIns="45720" rtlCol="0" anchor="t">
            <a:spAutoFit/>
          </a:bodyPr>
          <a:lstStyle/>
          <a:p>
            <a:pPr fontAlgn="base"/>
            <a:r>
              <a:rPr lang="en-GB" dirty="0">
                <a:solidFill>
                  <a:srgbClr val="000000"/>
                </a:solidFill>
                <a:cs typeface="Arial" panose="020B0604020202020204" pitchFamily="34" charset="0"/>
              </a:rPr>
              <a:t>Children living in poverty are often denied their right to the basic items they need to survive and develop under Article 27. Reflect on the following:</a:t>
            </a:r>
          </a:p>
          <a:p>
            <a:pPr fontAlgn="base"/>
            <a:endParaRPr lang="en-GB" dirty="0">
              <a:solidFill>
                <a:srgbClr val="000000"/>
              </a:solidFill>
              <a:cs typeface="Arial" panose="020B0604020202020204" pitchFamily="34" charset="0"/>
            </a:endParaRPr>
          </a:p>
          <a:p>
            <a:pPr marL="285750" indent="-285750" fontAlgn="base">
              <a:buFont typeface="Arial" panose="020B0604020202020204" pitchFamily="34" charset="0"/>
              <a:buChar char="•"/>
            </a:pPr>
            <a:r>
              <a:rPr lang="en-GB" dirty="0">
                <a:solidFill>
                  <a:srgbClr val="000000"/>
                </a:solidFill>
                <a:cs typeface="Arial" panose="020B0604020202020204" pitchFamily="34" charset="0"/>
              </a:rPr>
              <a:t>How could the government help children living in poverty?</a:t>
            </a:r>
          </a:p>
          <a:p>
            <a:pPr marL="285750" indent="-285750" fontAlgn="base">
              <a:buFont typeface="Arial" panose="020B0604020202020204" pitchFamily="34" charset="0"/>
              <a:buChar char="•"/>
            </a:pPr>
            <a:endParaRPr lang="en-GB" dirty="0">
              <a:solidFill>
                <a:srgbClr val="000000"/>
              </a:solidFill>
              <a:cs typeface="Arial" panose="020B0604020202020204" pitchFamily="34" charset="0"/>
            </a:endParaRPr>
          </a:p>
          <a:p>
            <a:pPr marL="285750" indent="-285750" fontAlgn="base">
              <a:buFont typeface="Arial" panose="020B0604020202020204" pitchFamily="34" charset="0"/>
              <a:buChar char="•"/>
            </a:pPr>
            <a:r>
              <a:rPr lang="en-GB" dirty="0">
                <a:solidFill>
                  <a:srgbClr val="000000"/>
                </a:solidFill>
                <a:cs typeface="Arial" panose="020B0604020202020204" pitchFamily="34" charset="0"/>
              </a:rPr>
              <a:t>How could your school help children living in poverty?</a:t>
            </a:r>
          </a:p>
          <a:p>
            <a:pPr marL="285750" indent="-285750" fontAlgn="base">
              <a:buFont typeface="Arial" panose="020B0604020202020204" pitchFamily="34" charset="0"/>
              <a:buChar char="•"/>
            </a:pPr>
            <a:endParaRPr lang="en-GB" dirty="0">
              <a:solidFill>
                <a:srgbClr val="000000"/>
              </a:solidFill>
              <a:cs typeface="Arial" panose="020B0604020202020204" pitchFamily="34" charset="0"/>
            </a:endParaRPr>
          </a:p>
          <a:p>
            <a:pPr marL="285750" indent="-285750" fontAlgn="base">
              <a:buFont typeface="Arial" panose="020B0604020202020204" pitchFamily="34" charset="0"/>
              <a:buChar char="•"/>
            </a:pPr>
            <a:r>
              <a:rPr lang="en-GB" dirty="0">
                <a:solidFill>
                  <a:srgbClr val="000000"/>
                </a:solidFill>
                <a:cs typeface="Arial" panose="020B0604020202020204" pitchFamily="34" charset="0"/>
              </a:rPr>
              <a:t>If you know somebody living in poverty, how can your words and actions help to respect their dignity and rights?</a:t>
            </a:r>
          </a:p>
          <a:p>
            <a:pPr algn="l" rtl="0" fontAlgn="base"/>
            <a:r>
              <a:rPr lang="en-GB" dirty="0">
                <a:solidFill>
                  <a:srgbClr val="000000"/>
                </a:solidFill>
                <a:effectLst/>
                <a:latin typeface="Arial" panose="020B0604020202020204" pitchFamily="34" charset="0"/>
                <a:cs typeface="Arial" panose="020B0604020202020204" pitchFamily="34" charset="0"/>
              </a:rPr>
              <a:t> </a:t>
            </a:r>
          </a:p>
        </p:txBody>
      </p:sp>
      <p:pic>
        <p:nvPicPr>
          <p:cNvPr id="4" name="Picture 3">
            <a:extLst>
              <a:ext uri="{FF2B5EF4-FFF2-40B4-BE49-F238E27FC236}">
                <a16:creationId xmlns:a16="http://schemas.microsoft.com/office/drawing/2014/main" id="{CC2B4366-A44A-2267-4381-95F1F5E1CC8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50679" y="1600477"/>
            <a:ext cx="5675302" cy="3783534"/>
          </a:xfrm>
          <a:prstGeom prst="rect">
            <a:avLst/>
          </a:prstGeom>
        </p:spPr>
      </p:pic>
      <p:sp>
        <p:nvSpPr>
          <p:cNvPr id="5" name="Text Placeholder 2">
            <a:extLst>
              <a:ext uri="{FF2B5EF4-FFF2-40B4-BE49-F238E27FC236}">
                <a16:creationId xmlns:a16="http://schemas.microsoft.com/office/drawing/2014/main" id="{375A6F13-0743-CC49-F935-6913CA02DC28}"/>
              </a:ext>
            </a:extLst>
          </p:cNvPr>
          <p:cNvSpPr txBox="1">
            <a:spLocks/>
          </p:cNvSpPr>
          <p:nvPr/>
        </p:nvSpPr>
        <p:spPr>
          <a:xfrm>
            <a:off x="6535896" y="1526397"/>
            <a:ext cx="5305425" cy="8902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b="1" dirty="0">
                <a:solidFill>
                  <a:srgbClr val="00B0F0"/>
                </a:solidFill>
                <a:cs typeface="Arial" panose="020B0604020202020204" pitchFamily="34" charset="0"/>
              </a:rPr>
              <a:t>Take some time to think about and reflect on articles 26, social security, and 27, adequate standard of living…</a:t>
            </a:r>
            <a:endParaRPr lang="en-US" sz="1800" b="1" dirty="0">
              <a:solidFill>
                <a:srgbClr val="00B0F0"/>
              </a:solidFill>
              <a:cs typeface="Arial" panose="020B0604020202020204" pitchFamily="34" charset="0"/>
            </a:endParaRPr>
          </a:p>
          <a:p>
            <a:pPr marL="0" indent="0">
              <a:buNone/>
            </a:pPr>
            <a:endParaRPr lang="en-US" sz="1800" b="1" dirty="0">
              <a:solidFill>
                <a:srgbClr val="33CC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971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3"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6288E7C-B939-4EAE-8249-0BA3192F5A42}"/>
              </a:ext>
            </a:extLst>
          </p:cNvPr>
          <p:cNvSpPr/>
          <p:nvPr/>
        </p:nvSpPr>
        <p:spPr>
          <a:xfrm>
            <a:off x="0" y="266218"/>
            <a:ext cx="11389489" cy="844952"/>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3" name="Picture 2" descr="Diagram, map&#10;&#10;Description automatically generated">
            <a:extLst>
              <a:ext uri="{FF2B5EF4-FFF2-40B4-BE49-F238E27FC236}">
                <a16:creationId xmlns:a16="http://schemas.microsoft.com/office/drawing/2014/main" id="{B73A5D6A-F3CA-4C2D-B86F-C43904F9D8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07728" y="1481561"/>
            <a:ext cx="4381761" cy="4971326"/>
          </a:xfrm>
          <a:prstGeom prst="rect">
            <a:avLst/>
          </a:prstGeom>
        </p:spPr>
      </p:pic>
      <p:sp>
        <p:nvSpPr>
          <p:cNvPr id="4" name="TextBox 3">
            <a:extLst>
              <a:ext uri="{FF2B5EF4-FFF2-40B4-BE49-F238E27FC236}">
                <a16:creationId xmlns:a16="http://schemas.microsoft.com/office/drawing/2014/main" id="{C5F57F8D-9E42-422A-938D-71D856738991}"/>
              </a:ext>
            </a:extLst>
          </p:cNvPr>
          <p:cNvSpPr txBox="1"/>
          <p:nvPr/>
        </p:nvSpPr>
        <p:spPr>
          <a:xfrm>
            <a:off x="957990" y="2042236"/>
            <a:ext cx="5138010" cy="3970318"/>
          </a:xfrm>
          <a:prstGeom prst="rect">
            <a:avLst/>
          </a:prstGeom>
          <a:noFill/>
        </p:spPr>
        <p:txBody>
          <a:bodyPr wrap="square" rtlCol="0">
            <a:spAutoFit/>
          </a:bodyPr>
          <a:lstStyle/>
          <a:p>
            <a:pPr algn="l"/>
            <a:r>
              <a:rPr lang="en-IE" sz="2000" dirty="0">
                <a:latin typeface="Arial" panose="020B0604020202020204" pitchFamily="34" charset="0"/>
                <a:cs typeface="Arial" panose="020B0604020202020204" pitchFamily="34" charset="0"/>
              </a:rPr>
              <a:t>Child Rights Schools is a programme that supports you to embed child rights across the whole school community, including with parents and carers. Find our more </a:t>
            </a:r>
            <a:r>
              <a:rPr lang="en-IE" sz="2000" dirty="0">
                <a:latin typeface="Arial" panose="020B0604020202020204" pitchFamily="34" charset="0"/>
                <a:cs typeface="Arial" panose="020B0604020202020204" pitchFamily="34" charset="0"/>
                <a:hlinkClick r:id="rId4"/>
              </a:rPr>
              <a:t>here</a:t>
            </a:r>
            <a:r>
              <a:rPr lang="en-IE" sz="2000" dirty="0">
                <a:latin typeface="Arial" panose="020B0604020202020204" pitchFamily="34" charset="0"/>
                <a:cs typeface="Arial" panose="020B0604020202020204" pitchFamily="34" charset="0"/>
              </a:rPr>
              <a:t>.</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Find more classroom resources </a:t>
            </a:r>
            <a:r>
              <a:rPr lang="en-IE" sz="2000" dirty="0">
                <a:latin typeface="Arial" panose="020B0604020202020204" pitchFamily="34" charset="0"/>
                <a:cs typeface="Arial" panose="020B0604020202020204" pitchFamily="34" charset="0"/>
                <a:hlinkClick r:id="rId5"/>
              </a:rPr>
              <a:t>here</a:t>
            </a:r>
            <a:r>
              <a:rPr lang="en-IE" sz="2000" dirty="0">
                <a:latin typeface="Arial" panose="020B0604020202020204" pitchFamily="34" charset="0"/>
                <a:cs typeface="Arial" panose="020B0604020202020204" pitchFamily="34" charset="0"/>
              </a:rPr>
              <a:t>.</a:t>
            </a:r>
          </a:p>
          <a:p>
            <a:pPr algn="l"/>
            <a:endParaRPr lang="en-IE" sz="2000" dirty="0">
              <a:latin typeface="Arial" panose="020B0604020202020204" pitchFamily="34" charset="0"/>
              <a:cs typeface="Arial" panose="020B0604020202020204" pitchFamily="34" charset="0"/>
            </a:endParaRP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 </a:t>
            </a:r>
          </a:p>
          <a:p>
            <a:pPr algn="l"/>
            <a:endParaRPr lang="en-IE" sz="3600" dirty="0">
              <a:latin typeface="Univers Next Pro Condensed" panose="020B0906030202020203" pitchFamily="34" charset="0"/>
            </a:endParaRPr>
          </a:p>
          <a:p>
            <a:pPr algn="l"/>
            <a:endParaRPr lang="en-IE" sz="3600" dirty="0">
              <a:latin typeface="Univers Next Pro Condensed" panose="020B0906030202020203" pitchFamily="34" charset="0"/>
            </a:endParaRPr>
          </a:p>
        </p:txBody>
      </p:sp>
      <p:sp>
        <p:nvSpPr>
          <p:cNvPr id="5" name="TextBox 4">
            <a:extLst>
              <a:ext uri="{FF2B5EF4-FFF2-40B4-BE49-F238E27FC236}">
                <a16:creationId xmlns:a16="http://schemas.microsoft.com/office/drawing/2014/main" id="{94E3D958-84F9-4F78-8AD8-B9F1CC70E125}"/>
              </a:ext>
            </a:extLst>
          </p:cNvPr>
          <p:cNvSpPr txBox="1"/>
          <p:nvPr/>
        </p:nvSpPr>
        <p:spPr>
          <a:xfrm>
            <a:off x="305950" y="405113"/>
            <a:ext cx="11257159" cy="646331"/>
          </a:xfrm>
          <a:prstGeom prst="rect">
            <a:avLst/>
          </a:prstGeom>
          <a:noFill/>
        </p:spPr>
        <p:txBody>
          <a:bodyPr wrap="square" rtlCol="0">
            <a:spAutoFit/>
          </a:bodyPr>
          <a:lstStyle/>
          <a:p>
            <a:pPr algn="l"/>
            <a:r>
              <a:rPr lang="en-IE" sz="3600" b="1" dirty="0">
                <a:solidFill>
                  <a:schemeClr val="bg1"/>
                </a:solidFill>
                <a:latin typeface="Arial" panose="020B0604020202020204" pitchFamily="34" charset="0"/>
                <a:cs typeface="Arial" panose="020B0604020202020204" pitchFamily="34" charset="0"/>
              </a:rPr>
              <a:t>FURTHER CHILD RIGHTS EDUCATION SUPPORT</a:t>
            </a:r>
          </a:p>
        </p:txBody>
      </p:sp>
      <p:pic>
        <p:nvPicPr>
          <p:cNvPr id="7" name="Picture 6" descr="A close up of a logo&#10;&#10;Description automatically generated">
            <a:extLst>
              <a:ext uri="{FF2B5EF4-FFF2-40B4-BE49-F238E27FC236}">
                <a16:creationId xmlns:a16="http://schemas.microsoft.com/office/drawing/2014/main" id="{E0DAB582-1F48-42F9-8430-A839AF65B5C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6676" y="4308786"/>
            <a:ext cx="4863235" cy="2144102"/>
          </a:xfrm>
          <a:prstGeom prst="rect">
            <a:avLst/>
          </a:prstGeom>
        </p:spPr>
      </p:pic>
    </p:spTree>
    <p:extLst>
      <p:ext uri="{BB962C8B-B14F-4D97-AF65-F5344CB8AC3E}">
        <p14:creationId xmlns:p14="http://schemas.microsoft.com/office/powerpoint/2010/main" val="4147437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women sitting around a table&#10;&#10;Description automatically generated">
            <a:extLst>
              <a:ext uri="{FF2B5EF4-FFF2-40B4-BE49-F238E27FC236}">
                <a16:creationId xmlns:a16="http://schemas.microsoft.com/office/drawing/2014/main" id="{ACA9C0C4-1952-F83B-0859-AD4F93453688}"/>
              </a:ext>
            </a:extLst>
          </p:cNvPr>
          <p:cNvPicPr>
            <a:picLocks noChangeAspect="1"/>
          </p:cNvPicPr>
          <p:nvPr/>
        </p:nvPicPr>
        <p:blipFill rotWithShape="1">
          <a:blip r:embed="rId3">
            <a:extLst>
              <a:ext uri="{28A0092B-C50C-407E-A947-70E740481C1C}">
                <a14:useLocalDpi xmlns:a14="http://schemas.microsoft.com/office/drawing/2010/main" val="0"/>
              </a:ext>
            </a:extLst>
          </a:blip>
          <a:srcRect b="15746"/>
          <a:stretch/>
        </p:blipFill>
        <p:spPr>
          <a:xfrm>
            <a:off x="20" y="1282"/>
            <a:ext cx="12191980" cy="6856718"/>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A4896BA8-982C-1C0E-9590-D9DD46C4B82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073456" y="5883563"/>
            <a:ext cx="1118544" cy="974437"/>
          </a:xfrm>
          <a:prstGeom prst="rect">
            <a:avLst/>
          </a:prstGeom>
        </p:spPr>
      </p:pic>
      <p:pic>
        <p:nvPicPr>
          <p:cNvPr id="5" name="Picture 4" descr="Graphical user interface, text&#10;&#10;Description automatically generated">
            <a:extLst>
              <a:ext uri="{FF2B5EF4-FFF2-40B4-BE49-F238E27FC236}">
                <a16:creationId xmlns:a16="http://schemas.microsoft.com/office/drawing/2014/main" id="{76A8C447-6A5D-ED54-29FD-954BE85DB80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26191" y="0"/>
            <a:ext cx="3065809" cy="1175787"/>
          </a:xfrm>
          <a:prstGeom prst="rect">
            <a:avLst/>
          </a:prstGeom>
        </p:spPr>
      </p:pic>
      <p:sp>
        <p:nvSpPr>
          <p:cNvPr id="6" name="TextBox 5">
            <a:extLst>
              <a:ext uri="{FF2B5EF4-FFF2-40B4-BE49-F238E27FC236}">
                <a16:creationId xmlns:a16="http://schemas.microsoft.com/office/drawing/2014/main" id="{BBE83939-B9B7-7EFE-D45F-515D81D15AED}"/>
              </a:ext>
            </a:extLst>
          </p:cNvPr>
          <p:cNvSpPr txBox="1"/>
          <p:nvPr/>
        </p:nvSpPr>
        <p:spPr>
          <a:xfrm>
            <a:off x="4173312" y="612368"/>
            <a:ext cx="3990109" cy="769441"/>
          </a:xfrm>
          <a:prstGeom prst="rect">
            <a:avLst/>
          </a:prstGeom>
          <a:noFill/>
        </p:spPr>
        <p:txBody>
          <a:bodyPr wrap="square" rtlCol="0">
            <a:spAutoFit/>
          </a:bodyPr>
          <a:lstStyle/>
          <a:p>
            <a:r>
              <a:rPr lang="en-IE" sz="4400" dirty="0"/>
              <a:t>THANK YOU!</a:t>
            </a:r>
          </a:p>
        </p:txBody>
      </p:sp>
      <p:sp>
        <p:nvSpPr>
          <p:cNvPr id="7" name="TextBox 6">
            <a:extLst>
              <a:ext uri="{FF2B5EF4-FFF2-40B4-BE49-F238E27FC236}">
                <a16:creationId xmlns:a16="http://schemas.microsoft.com/office/drawing/2014/main" id="{5BC4951A-2B0B-7F1C-5FF4-1612F9455403}"/>
              </a:ext>
            </a:extLst>
          </p:cNvPr>
          <p:cNvSpPr txBox="1"/>
          <p:nvPr/>
        </p:nvSpPr>
        <p:spPr>
          <a:xfrm>
            <a:off x="-64008" y="6592824"/>
            <a:ext cx="1609344" cy="230832"/>
          </a:xfrm>
          <a:prstGeom prst="rect">
            <a:avLst/>
          </a:prstGeom>
          <a:noFill/>
        </p:spPr>
        <p:txBody>
          <a:bodyPr wrap="square" rtlCol="0">
            <a:spAutoFit/>
          </a:bodyPr>
          <a:lstStyle/>
          <a:p>
            <a:r>
              <a:rPr lang="en-IE" sz="900" dirty="0">
                <a:solidFill>
                  <a:schemeClr val="bg1"/>
                </a:solidFill>
              </a:rPr>
              <a:t>UNICEF/UNI482372</a:t>
            </a:r>
          </a:p>
        </p:txBody>
      </p:sp>
    </p:spTree>
    <p:extLst>
      <p:ext uri="{BB962C8B-B14F-4D97-AF65-F5344CB8AC3E}">
        <p14:creationId xmlns:p14="http://schemas.microsoft.com/office/powerpoint/2010/main" val="34406374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9A1B90-3754-48DE-AFC7-48D4B984FE1C}"/>
              </a:ext>
            </a:extLst>
          </p:cNvPr>
          <p:cNvSpPr/>
          <p:nvPr/>
        </p:nvSpPr>
        <p:spPr>
          <a:xfrm>
            <a:off x="0" y="0"/>
            <a:ext cx="6509084" cy="6858000"/>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extBox 1">
            <a:extLst>
              <a:ext uri="{FF2B5EF4-FFF2-40B4-BE49-F238E27FC236}">
                <a16:creationId xmlns:a16="http://schemas.microsoft.com/office/drawing/2014/main" id="{1F49A0E1-F3FF-42AA-9755-3D0781A56712}"/>
              </a:ext>
            </a:extLst>
          </p:cNvPr>
          <p:cNvSpPr txBox="1"/>
          <p:nvPr/>
        </p:nvSpPr>
        <p:spPr>
          <a:xfrm>
            <a:off x="195944" y="276727"/>
            <a:ext cx="5747656" cy="5509200"/>
          </a:xfrm>
          <a:prstGeom prst="rect">
            <a:avLst/>
          </a:prstGeom>
          <a:noFill/>
        </p:spPr>
        <p:txBody>
          <a:bodyPr wrap="square" rtlCol="0">
            <a:spAutoFit/>
          </a:bodyPr>
          <a:lstStyle/>
          <a:p>
            <a:pPr algn="l"/>
            <a:r>
              <a:rPr lang="en-IE" sz="3200" b="1" dirty="0">
                <a:solidFill>
                  <a:schemeClr val="bg1"/>
                </a:solidFill>
                <a:latin typeface="Arial" panose="020B0604020202020204" pitchFamily="34" charset="0"/>
                <a:cs typeface="Arial" panose="020B0604020202020204" pitchFamily="34" charset="0"/>
              </a:rPr>
              <a:t>BEFORE YOU BEGIN</a:t>
            </a:r>
          </a:p>
          <a:p>
            <a:pPr algn="l"/>
            <a:endParaRPr lang="en-IE" sz="2000" dirty="0">
              <a:solidFill>
                <a:schemeClr val="bg1"/>
              </a:solidFill>
              <a:latin typeface="Arial" panose="020B0604020202020204" pitchFamily="34" charset="0"/>
              <a:cs typeface="Arial" panose="020B0604020202020204" pitchFamily="34" charset="0"/>
            </a:endParaRPr>
          </a:p>
          <a:p>
            <a:pPr marL="342900" indent="-342900" algn="l">
              <a:buFont typeface="Wingdings" panose="05000000000000000000" pitchFamily="2" charset="2"/>
              <a:buChar char="ü"/>
            </a:pPr>
            <a:r>
              <a:rPr lang="en-IE" sz="2000" dirty="0">
                <a:solidFill>
                  <a:schemeClr val="bg1"/>
                </a:solidFill>
                <a:latin typeface="Arial" panose="020B0604020202020204" pitchFamily="34" charset="0"/>
                <a:cs typeface="Arial" panose="020B0604020202020204" pitchFamily="34" charset="0"/>
              </a:rPr>
              <a:t>This is a flexible resource and is intended to provide you with some easy to use, appropriate rights-related learning to share with your children, their families and your colleagues.</a:t>
            </a:r>
          </a:p>
          <a:p>
            <a:pPr algn="l"/>
            <a:endParaRPr lang="en-IE" sz="2000" dirty="0">
              <a:solidFill>
                <a:schemeClr val="bg1"/>
              </a:solidFill>
              <a:latin typeface="Arial" panose="020B0604020202020204" pitchFamily="34" charset="0"/>
              <a:cs typeface="Arial" panose="020B0604020202020204" pitchFamily="34" charset="0"/>
            </a:endParaRPr>
          </a:p>
          <a:p>
            <a:pPr marL="342900" indent="-342900" algn="l">
              <a:buFont typeface="Wingdings" panose="05000000000000000000" pitchFamily="2" charset="2"/>
              <a:buChar char="ü"/>
            </a:pPr>
            <a:r>
              <a:rPr lang="en-IE" sz="2000" dirty="0">
                <a:solidFill>
                  <a:schemeClr val="bg1"/>
                </a:solidFill>
                <a:latin typeface="Arial" panose="020B0604020202020204" pitchFamily="34" charset="0"/>
                <a:cs typeface="Arial" panose="020B0604020202020204" pitchFamily="34" charset="0"/>
              </a:rPr>
              <a:t>Please edit out non relevant slides or activities before sharing with your students. Please check that the content works for your learners and feel free to adapt or add any content that would make the material more relevant for your setting.</a:t>
            </a:r>
          </a:p>
          <a:p>
            <a:pPr algn="l"/>
            <a:endParaRPr lang="en-IE" sz="2000" dirty="0">
              <a:solidFill>
                <a:schemeClr val="bg1"/>
              </a:solidFill>
              <a:latin typeface="Arial" panose="020B0604020202020204" pitchFamily="34" charset="0"/>
              <a:cs typeface="Arial" panose="020B0604020202020204" pitchFamily="34" charset="0"/>
            </a:endParaRPr>
          </a:p>
          <a:p>
            <a:pPr marL="342900" indent="-342900" algn="l">
              <a:buFont typeface="Wingdings" panose="05000000000000000000" pitchFamily="2" charset="2"/>
              <a:buChar char="ü"/>
            </a:pPr>
            <a:r>
              <a:rPr lang="en-IE" sz="2000" dirty="0">
                <a:solidFill>
                  <a:schemeClr val="bg1"/>
                </a:solidFill>
                <a:latin typeface="Arial" panose="020B0604020202020204" pitchFamily="34" charset="0"/>
                <a:cs typeface="Arial" panose="020B0604020202020204" pitchFamily="34" charset="0"/>
              </a:rPr>
              <a:t>This resource was developed by UNICEF UK and adapted by UNICEF Ireland.</a:t>
            </a:r>
          </a:p>
        </p:txBody>
      </p:sp>
      <p:pic>
        <p:nvPicPr>
          <p:cNvPr id="3" name="Picture 2" descr="Graphical user interface, text&#10;&#10;Description automatically generated">
            <a:extLst>
              <a:ext uri="{FF2B5EF4-FFF2-40B4-BE49-F238E27FC236}">
                <a16:creationId xmlns:a16="http://schemas.microsoft.com/office/drawing/2014/main" id="{5E729B6F-2AE3-4BBB-9BB6-5C21E0BD965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94676" y="0"/>
            <a:ext cx="2897324" cy="1111170"/>
          </a:xfrm>
          <a:prstGeom prst="rect">
            <a:avLst/>
          </a:prstGeom>
        </p:spPr>
      </p:pic>
      <p:sp>
        <p:nvSpPr>
          <p:cNvPr id="5" name="TextBox 4">
            <a:extLst>
              <a:ext uri="{FF2B5EF4-FFF2-40B4-BE49-F238E27FC236}">
                <a16:creationId xmlns:a16="http://schemas.microsoft.com/office/drawing/2014/main" id="{86183AFF-5A0F-4F8D-BF26-A709681517FA}"/>
              </a:ext>
            </a:extLst>
          </p:cNvPr>
          <p:cNvSpPr txBox="1"/>
          <p:nvPr/>
        </p:nvSpPr>
        <p:spPr>
          <a:xfrm>
            <a:off x="7051523" y="1738489"/>
            <a:ext cx="4944533" cy="4647426"/>
          </a:xfrm>
          <a:prstGeom prst="rect">
            <a:avLst/>
          </a:prstGeom>
          <a:noFill/>
        </p:spPr>
        <p:txBody>
          <a:bodyPr wrap="square" rtlCol="0">
            <a:spAutoFit/>
          </a:bodyPr>
          <a:lstStyle/>
          <a:p>
            <a:pPr algn="l"/>
            <a:r>
              <a:rPr lang="en-IE" sz="2000" dirty="0">
                <a:latin typeface="Arial" panose="020B0604020202020204" pitchFamily="34" charset="0"/>
                <a:cs typeface="Arial" panose="020B0604020202020204" pitchFamily="34" charset="0"/>
              </a:rPr>
              <a:t>Slide 3 – Guess the Article</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Slide 4 – Introducing Articles 26 &amp; 27</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Slide 5 – Exploring the Articles</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Slides 6 – Some Possible Answers </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Slide 7,8,9 – Activities for the classroom</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Slide 10 – Reflection</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Slide 11– Further Support </a:t>
            </a:r>
          </a:p>
          <a:p>
            <a:pPr algn="l"/>
            <a:endParaRPr lang="en-IE" sz="3600" dirty="0">
              <a:solidFill>
                <a:schemeClr val="bg1"/>
              </a:solidFill>
              <a:latin typeface="Univers Next Pro Condensed" panose="020B0906030202020203" pitchFamily="34" charset="0"/>
            </a:endParaRPr>
          </a:p>
        </p:txBody>
      </p:sp>
    </p:spTree>
    <p:extLst>
      <p:ext uri="{BB962C8B-B14F-4D97-AF65-F5344CB8AC3E}">
        <p14:creationId xmlns:p14="http://schemas.microsoft.com/office/powerpoint/2010/main" val="34649915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68C48F-A110-61E6-E9B8-EEF27F86D4A8}"/>
              </a:ext>
            </a:extLst>
          </p:cNvPr>
          <p:cNvSpPr txBox="1"/>
          <p:nvPr/>
        </p:nvSpPr>
        <p:spPr>
          <a:xfrm>
            <a:off x="0" y="406400"/>
            <a:ext cx="5163128" cy="461665"/>
          </a:xfrm>
          <a:prstGeom prst="rect">
            <a:avLst/>
          </a:prstGeom>
          <a:solidFill>
            <a:schemeClr val="bg1"/>
          </a:solidFill>
        </p:spPr>
        <p:txBody>
          <a:bodyPr wrap="square" rtlCol="0">
            <a:spAutoFit/>
          </a:bodyPr>
          <a:lstStyle/>
          <a:p>
            <a:r>
              <a:rPr lang="en-IE" sz="2400" dirty="0"/>
              <a:t>GUESS THE ARTICLE</a:t>
            </a:r>
          </a:p>
        </p:txBody>
      </p:sp>
      <p:pic>
        <p:nvPicPr>
          <p:cNvPr id="4" name="Picture 3" descr="A person and a child clothes&#10;&#10;Description automatically generated">
            <a:extLst>
              <a:ext uri="{FF2B5EF4-FFF2-40B4-BE49-F238E27FC236}">
                <a16:creationId xmlns:a16="http://schemas.microsoft.com/office/drawing/2014/main" id="{A12530D6-F1CB-4CC7-DAC2-85CF4A2668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701" y="1857081"/>
            <a:ext cx="3525703" cy="2350285"/>
          </a:xfrm>
          <a:prstGeom prst="rect">
            <a:avLst/>
          </a:prstGeom>
        </p:spPr>
      </p:pic>
      <p:pic>
        <p:nvPicPr>
          <p:cNvPr id="6" name="Picture 5" descr="A person and a child cooking&#10;&#10;Description automatically generated">
            <a:extLst>
              <a:ext uri="{FF2B5EF4-FFF2-40B4-BE49-F238E27FC236}">
                <a16:creationId xmlns:a16="http://schemas.microsoft.com/office/drawing/2014/main" id="{E8FA3374-8A4B-318A-B95D-7FA7EF192E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72461" y="1857081"/>
            <a:ext cx="2936326" cy="2350285"/>
          </a:xfrm>
          <a:prstGeom prst="rect">
            <a:avLst/>
          </a:prstGeom>
        </p:spPr>
      </p:pic>
      <p:pic>
        <p:nvPicPr>
          <p:cNvPr id="8" name="Picture 7" descr="A group of children eating at a table&#10;&#10;Description automatically generated">
            <a:extLst>
              <a:ext uri="{FF2B5EF4-FFF2-40B4-BE49-F238E27FC236}">
                <a16:creationId xmlns:a16="http://schemas.microsoft.com/office/drawing/2014/main" id="{9D920487-0E6D-790A-2BC4-178C3C578B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3719" y="1857081"/>
            <a:ext cx="3525427" cy="2350285"/>
          </a:xfrm>
          <a:prstGeom prst="rect">
            <a:avLst/>
          </a:prstGeom>
        </p:spPr>
      </p:pic>
      <p:sp>
        <p:nvSpPr>
          <p:cNvPr id="10" name="TextBox 9">
            <a:extLst>
              <a:ext uri="{FF2B5EF4-FFF2-40B4-BE49-F238E27FC236}">
                <a16:creationId xmlns:a16="http://schemas.microsoft.com/office/drawing/2014/main" id="{218B6DCC-B235-9BD9-DF8F-3EC7BBFFBE7E}"/>
              </a:ext>
            </a:extLst>
          </p:cNvPr>
          <p:cNvSpPr txBox="1"/>
          <p:nvPr/>
        </p:nvSpPr>
        <p:spPr>
          <a:xfrm>
            <a:off x="311085" y="4798243"/>
            <a:ext cx="7060676" cy="1600438"/>
          </a:xfrm>
          <a:prstGeom prst="rect">
            <a:avLst/>
          </a:prstGeom>
          <a:noFill/>
        </p:spPr>
        <p:txBody>
          <a:bodyPr wrap="square" rtlCol="0">
            <a:spAutoFit/>
          </a:bodyPr>
          <a:lstStyle/>
          <a:p>
            <a:pPr marL="0" indent="0">
              <a:buNone/>
            </a:pPr>
            <a:r>
              <a:rPr lang="en-GB" sz="1600" dirty="0">
                <a:solidFill>
                  <a:schemeClr val="bg1"/>
                </a:solidFill>
                <a:latin typeface="Arial"/>
                <a:cs typeface="Arial"/>
              </a:rPr>
              <a:t>These pictures provide a clue to this week’s articles. </a:t>
            </a:r>
          </a:p>
          <a:p>
            <a:pPr marL="0" indent="0">
              <a:buNone/>
            </a:pPr>
            <a:endParaRPr lang="en-GB" sz="1600" dirty="0">
              <a:solidFill>
                <a:schemeClr val="bg1"/>
              </a:solidFill>
              <a:latin typeface="Arial" panose="020B0604020202020204" pitchFamily="34" charset="0"/>
              <a:cs typeface="Arial" panose="020B0604020202020204" pitchFamily="34" charset="0"/>
            </a:endParaRPr>
          </a:p>
          <a:p>
            <a:pPr marL="0" indent="0">
              <a:buNone/>
            </a:pPr>
            <a:r>
              <a:rPr lang="en-GB" sz="1600" dirty="0">
                <a:solidFill>
                  <a:schemeClr val="bg1"/>
                </a:solidFill>
                <a:latin typeface="Arial"/>
                <a:cs typeface="Arial"/>
              </a:rPr>
              <a:t>How do these pictures help you? Can you guess how they are linked together?</a:t>
            </a:r>
          </a:p>
          <a:p>
            <a:pPr marL="0" indent="0">
              <a:buNone/>
            </a:pPr>
            <a:endParaRPr lang="en-GB" sz="1600" dirty="0">
              <a:solidFill>
                <a:schemeClr val="bg1"/>
              </a:solidFill>
              <a:latin typeface="Arial"/>
              <a:cs typeface="Arial"/>
            </a:endParaRPr>
          </a:p>
          <a:p>
            <a:pPr marL="0" indent="0">
              <a:buNone/>
            </a:pPr>
            <a:r>
              <a:rPr lang="en-GB" sz="1600" dirty="0">
                <a:solidFill>
                  <a:schemeClr val="bg1"/>
                </a:solidFill>
                <a:latin typeface="Arial"/>
                <a:cs typeface="Arial"/>
              </a:rPr>
              <a:t>Write down your thoughts or discuss with someone in your class</a:t>
            </a:r>
            <a:r>
              <a:rPr lang="en-GB" dirty="0">
                <a:solidFill>
                  <a:schemeClr val="bg1"/>
                </a:solidFill>
                <a:latin typeface="Arial"/>
                <a:cs typeface="Arial"/>
              </a:rPr>
              <a:t>. </a:t>
            </a:r>
            <a:endParaRPr lang="en-GB" dirty="0">
              <a:solidFill>
                <a:schemeClr val="bg1"/>
              </a:solidFill>
              <a:latin typeface="Arial" panose="020B0604020202020204" pitchFamily="34" charset="0"/>
              <a:cs typeface="Arial" panose="020B0604020202020204" pitchFamily="34" charset="0"/>
            </a:endParaRPr>
          </a:p>
        </p:txBody>
      </p:sp>
      <p:pic>
        <p:nvPicPr>
          <p:cNvPr id="11" name="Picture 10" descr="Graphical user interface, text&#10;&#10;Description automatically generated">
            <a:extLst>
              <a:ext uri="{FF2B5EF4-FFF2-40B4-BE49-F238E27FC236}">
                <a16:creationId xmlns:a16="http://schemas.microsoft.com/office/drawing/2014/main" id="{486D84C3-9280-A9F3-DD4E-C4683B34A2A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94676" y="0"/>
            <a:ext cx="2897324" cy="1111170"/>
          </a:xfrm>
          <a:prstGeom prst="rect">
            <a:avLst/>
          </a:prstGeom>
        </p:spPr>
      </p:pic>
      <p:sp>
        <p:nvSpPr>
          <p:cNvPr id="12" name="TextBox 11">
            <a:extLst>
              <a:ext uri="{FF2B5EF4-FFF2-40B4-BE49-F238E27FC236}">
                <a16:creationId xmlns:a16="http://schemas.microsoft.com/office/drawing/2014/main" id="{A19FA514-1657-BD47-4A36-D24213D65617}"/>
              </a:ext>
            </a:extLst>
          </p:cNvPr>
          <p:cNvSpPr txBox="1"/>
          <p:nvPr/>
        </p:nvSpPr>
        <p:spPr>
          <a:xfrm>
            <a:off x="414701" y="4230563"/>
            <a:ext cx="2036268" cy="230832"/>
          </a:xfrm>
          <a:prstGeom prst="rect">
            <a:avLst/>
          </a:prstGeom>
          <a:noFill/>
        </p:spPr>
        <p:txBody>
          <a:bodyPr wrap="square" rtlCol="0">
            <a:spAutoFit/>
          </a:bodyPr>
          <a:lstStyle/>
          <a:p>
            <a:r>
              <a:rPr lang="en-IE" sz="900" dirty="0">
                <a:solidFill>
                  <a:schemeClr val="bg1"/>
                </a:solidFill>
              </a:rPr>
              <a:t>UNICEF/UNI401131</a:t>
            </a:r>
          </a:p>
        </p:txBody>
      </p:sp>
      <p:sp>
        <p:nvSpPr>
          <p:cNvPr id="13" name="TextBox 12">
            <a:extLst>
              <a:ext uri="{FF2B5EF4-FFF2-40B4-BE49-F238E27FC236}">
                <a16:creationId xmlns:a16="http://schemas.microsoft.com/office/drawing/2014/main" id="{6B5259A2-ABF4-F055-5D7D-B57C542C6AD2}"/>
              </a:ext>
            </a:extLst>
          </p:cNvPr>
          <p:cNvSpPr txBox="1"/>
          <p:nvPr/>
        </p:nvSpPr>
        <p:spPr>
          <a:xfrm>
            <a:off x="4543719" y="4216790"/>
            <a:ext cx="2106463" cy="230832"/>
          </a:xfrm>
          <a:prstGeom prst="rect">
            <a:avLst/>
          </a:prstGeom>
          <a:noFill/>
        </p:spPr>
        <p:txBody>
          <a:bodyPr wrap="square" rtlCol="0">
            <a:spAutoFit/>
          </a:bodyPr>
          <a:lstStyle/>
          <a:p>
            <a:r>
              <a:rPr lang="en-IE" sz="900" dirty="0">
                <a:solidFill>
                  <a:schemeClr val="bg1"/>
                </a:solidFill>
              </a:rPr>
              <a:t>UNICEF/UNI456018</a:t>
            </a:r>
          </a:p>
        </p:txBody>
      </p:sp>
      <p:sp>
        <p:nvSpPr>
          <p:cNvPr id="14" name="TextBox 13">
            <a:extLst>
              <a:ext uri="{FF2B5EF4-FFF2-40B4-BE49-F238E27FC236}">
                <a16:creationId xmlns:a16="http://schemas.microsoft.com/office/drawing/2014/main" id="{FE12694D-F7B4-1219-BC08-A03DB360CEDB}"/>
              </a:ext>
            </a:extLst>
          </p:cNvPr>
          <p:cNvSpPr txBox="1"/>
          <p:nvPr/>
        </p:nvSpPr>
        <p:spPr>
          <a:xfrm>
            <a:off x="8672461" y="4230563"/>
            <a:ext cx="1940121" cy="230832"/>
          </a:xfrm>
          <a:prstGeom prst="rect">
            <a:avLst/>
          </a:prstGeom>
          <a:noFill/>
        </p:spPr>
        <p:txBody>
          <a:bodyPr wrap="square" rtlCol="0">
            <a:spAutoFit/>
          </a:bodyPr>
          <a:lstStyle/>
          <a:p>
            <a:r>
              <a:rPr lang="en-IE" sz="900" dirty="0">
                <a:solidFill>
                  <a:schemeClr val="bg1"/>
                </a:solidFill>
              </a:rPr>
              <a:t>UNICEF/UNI448761</a:t>
            </a:r>
          </a:p>
        </p:txBody>
      </p:sp>
    </p:spTree>
    <p:extLst>
      <p:ext uri="{BB962C8B-B14F-4D97-AF65-F5344CB8AC3E}">
        <p14:creationId xmlns:p14="http://schemas.microsoft.com/office/powerpoint/2010/main" val="1049494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A0DC25-71B2-7C77-F69E-BA3B75CD87D4}"/>
              </a:ext>
            </a:extLst>
          </p:cNvPr>
          <p:cNvSpPr txBox="1"/>
          <p:nvPr/>
        </p:nvSpPr>
        <p:spPr>
          <a:xfrm>
            <a:off x="179109" y="165645"/>
            <a:ext cx="6576291" cy="646331"/>
          </a:xfrm>
          <a:prstGeom prst="rect">
            <a:avLst/>
          </a:prstGeom>
          <a:solidFill>
            <a:schemeClr val="bg1"/>
          </a:solidFill>
        </p:spPr>
        <p:txBody>
          <a:bodyPr wrap="square" rtlCol="0">
            <a:spAutoFit/>
          </a:bodyPr>
          <a:lstStyle/>
          <a:p>
            <a:r>
              <a:rPr lang="en-IE" sz="3600" dirty="0"/>
              <a:t>ARTICLES 26 &amp; 27</a:t>
            </a:r>
          </a:p>
        </p:txBody>
      </p:sp>
      <p:pic>
        <p:nvPicPr>
          <p:cNvPr id="3" name="Picture 2" descr="Graphical user interface, text&#10;&#10;Description automatically generated">
            <a:extLst>
              <a:ext uri="{FF2B5EF4-FFF2-40B4-BE49-F238E27FC236}">
                <a16:creationId xmlns:a16="http://schemas.microsoft.com/office/drawing/2014/main" id="{FAADF357-725C-8843-E8A1-44970598F32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94676" y="0"/>
            <a:ext cx="2897324" cy="1111170"/>
          </a:xfrm>
          <a:prstGeom prst="rect">
            <a:avLst/>
          </a:prstGeom>
        </p:spPr>
      </p:pic>
      <p:pic>
        <p:nvPicPr>
          <p:cNvPr id="5" name="Picture 4" descr="A blue sign with a person in the middle&#10;&#10;Description automatically generated">
            <a:extLst>
              <a:ext uri="{FF2B5EF4-FFF2-40B4-BE49-F238E27FC236}">
                <a16:creationId xmlns:a16="http://schemas.microsoft.com/office/drawing/2014/main" id="{DA321828-1D77-48F5-438D-F6A1AB5625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2154" y="1365334"/>
            <a:ext cx="2097987" cy="2795837"/>
          </a:xfrm>
          <a:prstGeom prst="rect">
            <a:avLst/>
          </a:prstGeom>
        </p:spPr>
      </p:pic>
      <p:pic>
        <p:nvPicPr>
          <p:cNvPr id="7" name="Picture 6" descr="A green sign with white text&#10;&#10;Description automatically generated">
            <a:extLst>
              <a:ext uri="{FF2B5EF4-FFF2-40B4-BE49-F238E27FC236}">
                <a16:creationId xmlns:a16="http://schemas.microsoft.com/office/drawing/2014/main" id="{8C38E94D-FD0F-4824-4514-FE174E2956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1721" y="1365334"/>
            <a:ext cx="2096508" cy="2795837"/>
          </a:xfrm>
          <a:prstGeom prst="rect">
            <a:avLst/>
          </a:prstGeom>
        </p:spPr>
      </p:pic>
      <p:sp>
        <p:nvSpPr>
          <p:cNvPr id="9" name="TextBox 8">
            <a:extLst>
              <a:ext uri="{FF2B5EF4-FFF2-40B4-BE49-F238E27FC236}">
                <a16:creationId xmlns:a16="http://schemas.microsoft.com/office/drawing/2014/main" id="{2558D471-D2AF-60B0-0B5A-E1A444EB20C1}"/>
              </a:ext>
            </a:extLst>
          </p:cNvPr>
          <p:cNvSpPr txBox="1"/>
          <p:nvPr/>
        </p:nvSpPr>
        <p:spPr>
          <a:xfrm>
            <a:off x="783613" y="4534686"/>
            <a:ext cx="4294909" cy="1754326"/>
          </a:xfrm>
          <a:prstGeom prst="rect">
            <a:avLst/>
          </a:prstGeom>
          <a:noFill/>
        </p:spPr>
        <p:txBody>
          <a:bodyPr wrap="square" rtlCol="0">
            <a:spAutoFit/>
          </a:bodyPr>
          <a:lstStyle/>
          <a:p>
            <a:r>
              <a:rPr lang="en-GB" sz="1800" b="1" i="0" dirty="0">
                <a:effectLst/>
                <a:latin typeface="Calibri" panose="020F0502020204030204" pitchFamily="34" charset="0"/>
                <a:ea typeface="Calibri" panose="020F0502020204030204" pitchFamily="34" charset="0"/>
                <a:cs typeface="Calibri" panose="020F0502020204030204" pitchFamily="34" charset="0"/>
              </a:rPr>
              <a:t>Article 26 (Social Security): </a:t>
            </a:r>
            <a:r>
              <a:rPr lang="en-GB" sz="1800" b="0" i="0" dirty="0">
                <a:effectLst/>
                <a:latin typeface="Calibri" panose="020F0502020204030204" pitchFamily="34" charset="0"/>
                <a:ea typeface="Calibri" panose="020F0502020204030204" pitchFamily="34" charset="0"/>
                <a:cs typeface="Calibri" panose="020F0502020204030204" pitchFamily="34" charset="0"/>
              </a:rPr>
              <a:t>Every child has the right to benefit from social security. Governments must provide social security, including financial support and other benefits, to families in need of assistance. </a:t>
            </a:r>
          </a:p>
          <a:p>
            <a:endParaRPr lang="en-IE" dirty="0"/>
          </a:p>
        </p:txBody>
      </p:sp>
      <p:sp>
        <p:nvSpPr>
          <p:cNvPr id="10" name="TextBox 9">
            <a:extLst>
              <a:ext uri="{FF2B5EF4-FFF2-40B4-BE49-F238E27FC236}">
                <a16:creationId xmlns:a16="http://schemas.microsoft.com/office/drawing/2014/main" id="{3652B77B-A334-538F-FA26-0451E8DEC9E7}"/>
              </a:ext>
            </a:extLst>
          </p:cNvPr>
          <p:cNvSpPr txBox="1"/>
          <p:nvPr/>
        </p:nvSpPr>
        <p:spPr>
          <a:xfrm>
            <a:off x="6995159" y="4535055"/>
            <a:ext cx="4294909" cy="2031325"/>
          </a:xfrm>
          <a:prstGeom prst="rect">
            <a:avLst/>
          </a:prstGeom>
          <a:noFill/>
        </p:spPr>
        <p:txBody>
          <a:bodyPr wrap="square" rtlCol="0">
            <a:spAutoFit/>
          </a:bodyPr>
          <a:lstStyle/>
          <a:p>
            <a:r>
              <a:rPr lang="en-GB" sz="1800" b="1" dirty="0">
                <a:latin typeface="Calibri" panose="020F0502020204030204" pitchFamily="34" charset="0"/>
                <a:ea typeface="Calibri" panose="020F0502020204030204" pitchFamily="34" charset="0"/>
                <a:cs typeface="Calibri" panose="020F0502020204030204" pitchFamily="34" charset="0"/>
              </a:rPr>
              <a:t>Article 27 (Adequate </a:t>
            </a:r>
            <a:r>
              <a:rPr lang="en-GB" b="1" dirty="0">
                <a:latin typeface="Calibri" panose="020F0502020204030204" pitchFamily="34" charset="0"/>
                <a:ea typeface="Calibri" panose="020F0502020204030204" pitchFamily="34" charset="0"/>
                <a:cs typeface="Calibri" panose="020F0502020204030204" pitchFamily="34" charset="0"/>
              </a:rPr>
              <a:t>Standard of Living): </a:t>
            </a:r>
            <a:r>
              <a:rPr lang="en-GB" sz="1800" dirty="0">
                <a:latin typeface="Calibri" panose="020F0502020204030204" pitchFamily="34" charset="0"/>
                <a:ea typeface="Calibri" panose="020F0502020204030204" pitchFamily="34" charset="0"/>
                <a:cs typeface="Calibri" panose="020F0502020204030204" pitchFamily="34" charset="0"/>
              </a:rPr>
              <a:t>Every child has the right to a standard of living that is good enough to meet their physical and social needs and support their development. Governments must help families who cannot afford to provide this. </a:t>
            </a:r>
          </a:p>
          <a:p>
            <a:endParaRPr lang="en-IE" dirty="0"/>
          </a:p>
        </p:txBody>
      </p:sp>
    </p:spTree>
    <p:extLst>
      <p:ext uri="{BB962C8B-B14F-4D97-AF65-F5344CB8AC3E}">
        <p14:creationId xmlns:p14="http://schemas.microsoft.com/office/powerpoint/2010/main" val="22885287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BDD284-2AAF-4D5F-906B-453ACEACE862}"/>
              </a:ext>
            </a:extLst>
          </p:cNvPr>
          <p:cNvSpPr/>
          <p:nvPr/>
        </p:nvSpPr>
        <p:spPr>
          <a:xfrm>
            <a:off x="0" y="1167172"/>
            <a:ext cx="5971032" cy="56908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Rectangle 4">
            <a:extLst>
              <a:ext uri="{FF2B5EF4-FFF2-40B4-BE49-F238E27FC236}">
                <a16:creationId xmlns:a16="http://schemas.microsoft.com/office/drawing/2014/main" id="{67ED24EA-6F07-46B6-A2F7-A9DD5527CE3E}"/>
              </a:ext>
            </a:extLst>
          </p:cNvPr>
          <p:cNvSpPr/>
          <p:nvPr/>
        </p:nvSpPr>
        <p:spPr>
          <a:xfrm>
            <a:off x="0" y="0"/>
            <a:ext cx="5693790" cy="785446"/>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2800" b="1" dirty="0">
                <a:cs typeface="Arial" panose="020B0604020202020204" pitchFamily="34" charset="0"/>
              </a:rPr>
              <a:t>EXPLORING ARTICLES 26 &amp; 27</a:t>
            </a:r>
          </a:p>
        </p:txBody>
      </p:sp>
      <p:sp>
        <p:nvSpPr>
          <p:cNvPr id="2" name="TextBox 1">
            <a:extLst>
              <a:ext uri="{FF2B5EF4-FFF2-40B4-BE49-F238E27FC236}">
                <a16:creationId xmlns:a16="http://schemas.microsoft.com/office/drawing/2014/main" id="{32AE0F91-7136-0906-43DD-88FDF169805B}"/>
              </a:ext>
            </a:extLst>
          </p:cNvPr>
          <p:cNvSpPr txBox="1"/>
          <p:nvPr/>
        </p:nvSpPr>
        <p:spPr>
          <a:xfrm>
            <a:off x="0" y="4590739"/>
            <a:ext cx="4581144" cy="1200329"/>
          </a:xfrm>
          <a:prstGeom prst="rect">
            <a:avLst/>
          </a:prstGeom>
          <a:noFill/>
        </p:spPr>
        <p:txBody>
          <a:bodyPr wrap="square" rtlCol="0">
            <a:spAutoFit/>
          </a:bodyPr>
          <a:lstStyle/>
          <a:p>
            <a:r>
              <a:rPr lang="en-US" sz="2400" dirty="0">
                <a:solidFill>
                  <a:srgbClr val="00B0F0"/>
                </a:solidFill>
              </a:rPr>
              <a:t>Brainstorm alone or in a group for 1 minute and think of as many answers as you can! </a:t>
            </a:r>
          </a:p>
        </p:txBody>
      </p:sp>
      <p:pic>
        <p:nvPicPr>
          <p:cNvPr id="3" name="Picture 2" descr="Graphical user interface, text&#10;&#10;Description automatically generated">
            <a:extLst>
              <a:ext uri="{FF2B5EF4-FFF2-40B4-BE49-F238E27FC236}">
                <a16:creationId xmlns:a16="http://schemas.microsoft.com/office/drawing/2014/main" id="{ACB5B893-C6D7-DDA7-C31C-88DA811520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78578" y="0"/>
            <a:ext cx="2813421" cy="1078992"/>
          </a:xfrm>
          <a:prstGeom prst="rect">
            <a:avLst/>
          </a:prstGeom>
        </p:spPr>
      </p:pic>
      <p:sp>
        <p:nvSpPr>
          <p:cNvPr id="11" name="TextBox 10">
            <a:extLst>
              <a:ext uri="{FF2B5EF4-FFF2-40B4-BE49-F238E27FC236}">
                <a16:creationId xmlns:a16="http://schemas.microsoft.com/office/drawing/2014/main" id="{FD48B5A5-7BC4-74E6-842E-913EF9AA0397}"/>
              </a:ext>
            </a:extLst>
          </p:cNvPr>
          <p:cNvSpPr txBox="1"/>
          <p:nvPr/>
        </p:nvSpPr>
        <p:spPr>
          <a:xfrm>
            <a:off x="10112520" y="5406347"/>
            <a:ext cx="2079480" cy="215444"/>
          </a:xfrm>
          <a:prstGeom prst="rect">
            <a:avLst/>
          </a:prstGeom>
          <a:noFill/>
        </p:spPr>
        <p:txBody>
          <a:bodyPr wrap="square">
            <a:spAutoFit/>
          </a:bodyPr>
          <a:lstStyle/>
          <a:p>
            <a:endParaRPr lang="en-IE" sz="800" dirty="0">
              <a:solidFill>
                <a:srgbClr val="FF0000"/>
              </a:solidFill>
            </a:endParaRPr>
          </a:p>
        </p:txBody>
      </p:sp>
      <p:sp>
        <p:nvSpPr>
          <p:cNvPr id="13" name="TextBox 12">
            <a:extLst>
              <a:ext uri="{FF2B5EF4-FFF2-40B4-BE49-F238E27FC236}">
                <a16:creationId xmlns:a16="http://schemas.microsoft.com/office/drawing/2014/main" id="{86CD146D-1A74-B956-1EAF-D8E7DE28D73B}"/>
              </a:ext>
            </a:extLst>
          </p:cNvPr>
          <p:cNvSpPr txBox="1"/>
          <p:nvPr/>
        </p:nvSpPr>
        <p:spPr>
          <a:xfrm>
            <a:off x="10977976" y="5080896"/>
            <a:ext cx="2219266" cy="230832"/>
          </a:xfrm>
          <a:prstGeom prst="rect">
            <a:avLst/>
          </a:prstGeom>
          <a:noFill/>
        </p:spPr>
        <p:txBody>
          <a:bodyPr wrap="square" rtlCol="0">
            <a:spAutoFit/>
          </a:bodyPr>
          <a:lstStyle/>
          <a:p>
            <a:r>
              <a:rPr lang="en-IE" sz="900" dirty="0">
                <a:solidFill>
                  <a:schemeClr val="bg1"/>
                </a:solidFill>
              </a:rPr>
              <a:t>UNICEF/UN0339584</a:t>
            </a:r>
          </a:p>
        </p:txBody>
      </p:sp>
      <p:sp>
        <p:nvSpPr>
          <p:cNvPr id="8" name="TextBox 7">
            <a:extLst>
              <a:ext uri="{FF2B5EF4-FFF2-40B4-BE49-F238E27FC236}">
                <a16:creationId xmlns:a16="http://schemas.microsoft.com/office/drawing/2014/main" id="{B5FC4B00-1302-93E9-3AE7-9138B2C48018}"/>
              </a:ext>
            </a:extLst>
          </p:cNvPr>
          <p:cNvSpPr txBox="1"/>
          <p:nvPr/>
        </p:nvSpPr>
        <p:spPr>
          <a:xfrm>
            <a:off x="32037" y="1914171"/>
            <a:ext cx="4581144" cy="1384995"/>
          </a:xfrm>
          <a:prstGeom prst="rect">
            <a:avLst/>
          </a:prstGeom>
          <a:noFill/>
        </p:spPr>
        <p:txBody>
          <a:bodyPr wrap="square" rtlCol="0">
            <a:spAutoFit/>
          </a:bodyPr>
          <a:lstStyle/>
          <a:p>
            <a:r>
              <a:rPr lang="en-GB" sz="2800" dirty="0">
                <a:solidFill>
                  <a:srgbClr val="00B0F0"/>
                </a:solidFill>
              </a:rPr>
              <a:t>What are the basic things that every child needs in order to have a good enough living?</a:t>
            </a:r>
            <a:endParaRPr lang="en-US" sz="2800" dirty="0">
              <a:solidFill>
                <a:srgbClr val="00B0F0"/>
              </a:solidFill>
            </a:endParaRPr>
          </a:p>
        </p:txBody>
      </p:sp>
      <p:pic>
        <p:nvPicPr>
          <p:cNvPr id="12" name="Picture 11" descr="A group of children smiling&#10;&#10;Description automatically generated">
            <a:extLst>
              <a:ext uri="{FF2B5EF4-FFF2-40B4-BE49-F238E27FC236}">
                <a16:creationId xmlns:a16="http://schemas.microsoft.com/office/drawing/2014/main" id="{DCEF0982-3FF6-7965-0704-B6D68E086E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6257" y="1914171"/>
            <a:ext cx="7415744" cy="4943829"/>
          </a:xfrm>
          <a:prstGeom prst="rect">
            <a:avLst/>
          </a:prstGeom>
        </p:spPr>
      </p:pic>
      <p:sp>
        <p:nvSpPr>
          <p:cNvPr id="14" name="TextBox 13">
            <a:extLst>
              <a:ext uri="{FF2B5EF4-FFF2-40B4-BE49-F238E27FC236}">
                <a16:creationId xmlns:a16="http://schemas.microsoft.com/office/drawing/2014/main" id="{AF9F0420-C131-89F9-E55A-6E0657C9474F}"/>
              </a:ext>
            </a:extLst>
          </p:cNvPr>
          <p:cNvSpPr txBox="1"/>
          <p:nvPr/>
        </p:nvSpPr>
        <p:spPr>
          <a:xfrm>
            <a:off x="11051790" y="6627168"/>
            <a:ext cx="1642831" cy="230832"/>
          </a:xfrm>
          <a:prstGeom prst="rect">
            <a:avLst/>
          </a:prstGeom>
          <a:noFill/>
        </p:spPr>
        <p:txBody>
          <a:bodyPr wrap="square" rtlCol="0">
            <a:spAutoFit/>
          </a:bodyPr>
          <a:lstStyle/>
          <a:p>
            <a:r>
              <a:rPr lang="en-IE" sz="900" dirty="0">
                <a:solidFill>
                  <a:schemeClr val="bg1"/>
                </a:solidFill>
              </a:rPr>
              <a:t>UNICEF/UNI486216</a:t>
            </a:r>
          </a:p>
        </p:txBody>
      </p:sp>
    </p:spTree>
    <p:extLst>
      <p:ext uri="{BB962C8B-B14F-4D97-AF65-F5344CB8AC3E}">
        <p14:creationId xmlns:p14="http://schemas.microsoft.com/office/powerpoint/2010/main" val="1339530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FD2606-B5A0-4252-A2ED-B80ACEFEBAA5}"/>
              </a:ext>
            </a:extLst>
          </p:cNvPr>
          <p:cNvSpPr txBox="1"/>
          <p:nvPr/>
        </p:nvSpPr>
        <p:spPr>
          <a:xfrm>
            <a:off x="327378" y="395111"/>
            <a:ext cx="10148711" cy="646331"/>
          </a:xfrm>
          <a:prstGeom prst="rect">
            <a:avLst/>
          </a:prstGeom>
          <a:noFill/>
        </p:spPr>
        <p:txBody>
          <a:bodyPr wrap="square" rtlCol="0">
            <a:spAutoFit/>
          </a:bodyPr>
          <a:lstStyle/>
          <a:p>
            <a:pPr algn="l"/>
            <a:r>
              <a:rPr lang="en-IE" sz="3600" b="1" dirty="0">
                <a:solidFill>
                  <a:srgbClr val="00ACE9"/>
                </a:solidFill>
                <a:latin typeface="Arial" panose="020B0604020202020204" pitchFamily="34" charset="0"/>
                <a:cs typeface="Arial" panose="020B0604020202020204" pitchFamily="34" charset="0"/>
              </a:rPr>
              <a:t>DID YOU INCLUDE ANY OF THESE?</a:t>
            </a:r>
          </a:p>
        </p:txBody>
      </p:sp>
      <p:sp>
        <p:nvSpPr>
          <p:cNvPr id="3" name="Text Placeholder 1">
            <a:extLst>
              <a:ext uri="{FF2B5EF4-FFF2-40B4-BE49-F238E27FC236}">
                <a16:creationId xmlns:a16="http://schemas.microsoft.com/office/drawing/2014/main" id="{3B4EDB76-0E21-40C2-8DFE-D0505C28D195}"/>
              </a:ext>
            </a:extLst>
          </p:cNvPr>
          <p:cNvSpPr txBox="1">
            <a:spLocks/>
          </p:cNvSpPr>
          <p:nvPr/>
        </p:nvSpPr>
        <p:spPr>
          <a:xfrm>
            <a:off x="233540" y="1181744"/>
            <a:ext cx="6071622" cy="4748220"/>
          </a:xfrm>
          <a:prstGeom prst="rect">
            <a:avLst/>
          </a:prstGeom>
        </p:spPr>
        <p:txBody>
          <a:bodyPr vert="horz" lIns="91440" tIns="18000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cs typeface="Calibri" panose="020F0502020204030204"/>
            </a:endParaRPr>
          </a:p>
        </p:txBody>
      </p:sp>
      <p:sp>
        <p:nvSpPr>
          <p:cNvPr id="5" name="Text Placeholder 1">
            <a:extLst>
              <a:ext uri="{FF2B5EF4-FFF2-40B4-BE49-F238E27FC236}">
                <a16:creationId xmlns:a16="http://schemas.microsoft.com/office/drawing/2014/main" id="{444D4111-E902-4F67-93E4-43F9FBE7E641}"/>
              </a:ext>
            </a:extLst>
          </p:cNvPr>
          <p:cNvSpPr txBox="1">
            <a:spLocks/>
          </p:cNvSpPr>
          <p:nvPr/>
        </p:nvSpPr>
        <p:spPr>
          <a:xfrm>
            <a:off x="422108" y="1491570"/>
            <a:ext cx="11536352" cy="547528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6000" dirty="0">
              <a:latin typeface="Arial" panose="020B0604020202020204" pitchFamily="34" charset="0"/>
              <a:cs typeface="Arial" panose="020B0604020202020204" pitchFamily="34" charset="0"/>
            </a:endParaRPr>
          </a:p>
        </p:txBody>
      </p:sp>
      <p:sp>
        <p:nvSpPr>
          <p:cNvPr id="7" name="Text Placeholder 1">
            <a:extLst>
              <a:ext uri="{FF2B5EF4-FFF2-40B4-BE49-F238E27FC236}">
                <a16:creationId xmlns:a16="http://schemas.microsoft.com/office/drawing/2014/main" id="{7875E455-E3FD-4285-A09A-F20B70D39683}"/>
              </a:ext>
            </a:extLst>
          </p:cNvPr>
          <p:cNvSpPr txBox="1">
            <a:spLocks/>
          </p:cNvSpPr>
          <p:nvPr/>
        </p:nvSpPr>
        <p:spPr>
          <a:xfrm>
            <a:off x="422107" y="1350056"/>
            <a:ext cx="11228025" cy="508017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6600" dirty="0">
                <a:latin typeface="Arial"/>
                <a:cs typeface="Arial"/>
              </a:rPr>
              <a:t> </a:t>
            </a:r>
            <a:endParaRPr lang="en-GB" sz="66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sz="66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sz="6600" dirty="0">
              <a:latin typeface="Arial"/>
              <a:cs typeface="Arial"/>
            </a:endParaRPr>
          </a:p>
        </p:txBody>
      </p:sp>
      <p:sp>
        <p:nvSpPr>
          <p:cNvPr id="9" name="TextBox 8">
            <a:extLst>
              <a:ext uri="{FF2B5EF4-FFF2-40B4-BE49-F238E27FC236}">
                <a16:creationId xmlns:a16="http://schemas.microsoft.com/office/drawing/2014/main" id="{7504E66A-89FF-FB70-B865-B4054E7DECC2}"/>
              </a:ext>
            </a:extLst>
          </p:cNvPr>
          <p:cNvSpPr txBox="1"/>
          <p:nvPr/>
        </p:nvSpPr>
        <p:spPr>
          <a:xfrm>
            <a:off x="8144243" y="5885335"/>
            <a:ext cx="3545557" cy="646331"/>
          </a:xfrm>
          <a:prstGeom prst="rect">
            <a:avLst/>
          </a:prstGeom>
          <a:noFill/>
        </p:spPr>
        <p:txBody>
          <a:bodyPr wrap="square">
            <a:spAutoFit/>
          </a:bodyPr>
          <a:lstStyle/>
          <a:p>
            <a:pPr marL="0" indent="0" fontAlgn="base">
              <a:buFont typeface="Arial" panose="020B0604020202020204" pitchFamily="34" charset="0"/>
              <a:buNone/>
            </a:pPr>
            <a:r>
              <a:rPr lang="en-GB" sz="1800" b="1" dirty="0">
                <a:solidFill>
                  <a:srgbClr val="00ACE9"/>
                </a:solidFill>
                <a:latin typeface="Arial" panose="020B0604020202020204" pitchFamily="34" charset="0"/>
                <a:cs typeface="Arial" panose="020B0604020202020204" pitchFamily="34" charset="0"/>
              </a:rPr>
              <a:t>Did you think of anything else? </a:t>
            </a:r>
            <a:endParaRPr lang="en-GB" sz="1050" b="1" dirty="0">
              <a:solidFill>
                <a:srgbClr val="00ACE9"/>
              </a:solidFill>
              <a:latin typeface="Arial" panose="020B0604020202020204" pitchFamily="34" charset="0"/>
              <a:cs typeface="Arial" panose="020B0604020202020204" pitchFamily="34" charset="0"/>
            </a:endParaRPr>
          </a:p>
        </p:txBody>
      </p:sp>
      <p:sp>
        <p:nvSpPr>
          <p:cNvPr id="8" name="Text Placeholder 4">
            <a:extLst>
              <a:ext uri="{FF2B5EF4-FFF2-40B4-BE49-F238E27FC236}">
                <a16:creationId xmlns:a16="http://schemas.microsoft.com/office/drawing/2014/main" id="{8B62E9CE-E0A3-A460-BDBC-6F0BA113316B}"/>
              </a:ext>
            </a:extLst>
          </p:cNvPr>
          <p:cNvSpPr txBox="1">
            <a:spLocks/>
          </p:cNvSpPr>
          <p:nvPr/>
        </p:nvSpPr>
        <p:spPr>
          <a:xfrm>
            <a:off x="275654" y="1606772"/>
            <a:ext cx="11453814" cy="4177129"/>
          </a:xfrm>
          <a:prstGeom prst="rect">
            <a:avLst/>
          </a:prstGeom>
        </p:spPr>
        <p:txBody>
          <a:bodyPr numCol="2">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GB" sz="1800" dirty="0">
                <a:solidFill>
                  <a:srgbClr val="000000"/>
                </a:solidFill>
                <a:cs typeface="Arial" panose="020B0604020202020204" pitchFamily="34" charset="0"/>
              </a:rPr>
              <a:t>A safe, warm and dry place to live</a:t>
            </a:r>
          </a:p>
          <a:p>
            <a:pPr fontAlgn="base"/>
            <a:r>
              <a:rPr lang="en-GB" sz="1800" dirty="0">
                <a:solidFill>
                  <a:srgbClr val="000000"/>
                </a:solidFill>
                <a:cs typeface="Arial" panose="020B0604020202020204" pitchFamily="34" charset="0"/>
              </a:rPr>
              <a:t>Nutritious food</a:t>
            </a:r>
          </a:p>
          <a:p>
            <a:pPr fontAlgn="base"/>
            <a:r>
              <a:rPr lang="en-GB" sz="1800" dirty="0">
                <a:solidFill>
                  <a:srgbClr val="000000"/>
                </a:solidFill>
                <a:cs typeface="Arial" panose="020B0604020202020204" pitchFamily="34" charset="0"/>
              </a:rPr>
              <a:t>Clean water to drink</a:t>
            </a:r>
          </a:p>
          <a:p>
            <a:pPr fontAlgn="base"/>
            <a:r>
              <a:rPr lang="en-GB" sz="1800" dirty="0">
                <a:solidFill>
                  <a:srgbClr val="000000"/>
                </a:solidFill>
                <a:cs typeface="Arial" panose="020B0604020202020204" pitchFamily="34" charset="0"/>
              </a:rPr>
              <a:t>Somewhere to wash </a:t>
            </a:r>
          </a:p>
          <a:p>
            <a:pPr fontAlgn="base"/>
            <a:r>
              <a:rPr lang="en-GB" sz="1800" dirty="0">
                <a:solidFill>
                  <a:srgbClr val="000000"/>
                </a:solidFill>
                <a:cs typeface="Arial" panose="020B0604020202020204" pitchFamily="34" charset="0"/>
              </a:rPr>
              <a:t>Clean clothes to wear</a:t>
            </a:r>
          </a:p>
          <a:p>
            <a:pPr fontAlgn="base"/>
            <a:r>
              <a:rPr lang="en-GB" sz="1800" dirty="0">
                <a:solidFill>
                  <a:srgbClr val="000000"/>
                </a:solidFill>
                <a:cs typeface="Arial" panose="020B0604020202020204" pitchFamily="34" charset="0"/>
              </a:rPr>
              <a:t>Space, time and resources to relax and play</a:t>
            </a:r>
          </a:p>
          <a:p>
            <a:pPr fontAlgn="base"/>
            <a:r>
              <a:rPr lang="en-GB" sz="1800" dirty="0">
                <a:solidFill>
                  <a:srgbClr val="000000"/>
                </a:solidFill>
                <a:cs typeface="Arial" panose="020B0604020202020204" pitchFamily="34" charset="0"/>
              </a:rPr>
              <a:t>Healthcare and medical treatment</a:t>
            </a:r>
          </a:p>
          <a:p>
            <a:pPr fontAlgn="base"/>
            <a:r>
              <a:rPr lang="en-GB" sz="1800" dirty="0">
                <a:solidFill>
                  <a:srgbClr val="000000"/>
                </a:solidFill>
                <a:cs typeface="Arial" panose="020B0604020202020204" pitchFamily="34" charset="0"/>
              </a:rPr>
              <a:t>Education and the chance to develop your talents</a:t>
            </a:r>
          </a:p>
          <a:p>
            <a:pPr fontAlgn="base"/>
            <a:r>
              <a:rPr lang="en-GB" sz="1800" dirty="0">
                <a:solidFill>
                  <a:srgbClr val="000000"/>
                </a:solidFill>
                <a:cs typeface="Arial" panose="020B0604020202020204" pitchFamily="34" charset="0"/>
              </a:rPr>
              <a:t>A chance to have friends</a:t>
            </a:r>
          </a:p>
          <a:p>
            <a:pPr fontAlgn="base"/>
            <a:r>
              <a:rPr lang="en-GB" sz="1800" dirty="0">
                <a:solidFill>
                  <a:srgbClr val="000000"/>
                </a:solidFill>
                <a:cs typeface="Arial" panose="020B0604020202020204" pitchFamily="34" charset="0"/>
              </a:rPr>
              <a:t>People to look after you</a:t>
            </a:r>
          </a:p>
          <a:p>
            <a:pPr fontAlgn="base"/>
            <a:r>
              <a:rPr lang="en-GB" sz="1800" dirty="0">
                <a:solidFill>
                  <a:srgbClr val="000000"/>
                </a:solidFill>
                <a:cs typeface="Arial" panose="020B0604020202020204" pitchFamily="34" charset="0"/>
              </a:rPr>
              <a:t>Enough money for the essential things in life</a:t>
            </a:r>
          </a:p>
          <a:p>
            <a:pPr marL="342900" indent="-342900">
              <a:lnSpc>
                <a:spcPct val="107000"/>
              </a:lnSpc>
              <a:spcAft>
                <a:spcPts val="800"/>
              </a:spcAft>
              <a:buFont typeface="Symbol" panose="05050102010706020507" pitchFamily="18" charset="2"/>
              <a:buChar char=""/>
            </a:pPr>
            <a:endParaRPr lang="en-GB" sz="18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descr="Graphical user interface, text&#10;&#10;Description automatically generated">
            <a:extLst>
              <a:ext uri="{FF2B5EF4-FFF2-40B4-BE49-F238E27FC236}">
                <a16:creationId xmlns:a16="http://schemas.microsoft.com/office/drawing/2014/main" id="{CC3439E1-9D07-BCB5-77FF-15CE53BC800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94676" y="0"/>
            <a:ext cx="2897324" cy="1111170"/>
          </a:xfrm>
          <a:prstGeom prst="rect">
            <a:avLst/>
          </a:prstGeom>
        </p:spPr>
      </p:pic>
    </p:spTree>
    <p:extLst>
      <p:ext uri="{BB962C8B-B14F-4D97-AF65-F5344CB8AC3E}">
        <p14:creationId xmlns:p14="http://schemas.microsoft.com/office/powerpoint/2010/main" val="2463598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AECAFD-3AF9-287B-B656-2C4BFB0A5339}"/>
              </a:ext>
            </a:extLst>
          </p:cNvPr>
          <p:cNvSpPr txBox="1"/>
          <p:nvPr/>
        </p:nvSpPr>
        <p:spPr>
          <a:xfrm>
            <a:off x="-1" y="173736"/>
            <a:ext cx="6770255" cy="584775"/>
          </a:xfrm>
          <a:prstGeom prst="rect">
            <a:avLst/>
          </a:prstGeom>
          <a:solidFill>
            <a:srgbClr val="00B0F0"/>
          </a:solidFill>
        </p:spPr>
        <p:txBody>
          <a:bodyPr wrap="square" rtlCol="0">
            <a:spAutoFit/>
          </a:bodyPr>
          <a:lstStyle/>
          <a:p>
            <a:r>
              <a:rPr lang="en-IE" sz="3200" dirty="0">
                <a:solidFill>
                  <a:schemeClr val="bg1"/>
                </a:solidFill>
              </a:rPr>
              <a:t>ACTIVITIES FOR THE CLASSROOM</a:t>
            </a:r>
          </a:p>
        </p:txBody>
      </p:sp>
      <p:pic>
        <p:nvPicPr>
          <p:cNvPr id="3" name="Picture 2" descr="Graphical user interface, text&#10;&#10;Description automatically generated">
            <a:extLst>
              <a:ext uri="{FF2B5EF4-FFF2-40B4-BE49-F238E27FC236}">
                <a16:creationId xmlns:a16="http://schemas.microsoft.com/office/drawing/2014/main" id="{BC778AF0-7EE5-61DA-4C39-90A931E7E28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78578" y="0"/>
            <a:ext cx="2813421" cy="1078992"/>
          </a:xfrm>
          <a:prstGeom prst="rect">
            <a:avLst/>
          </a:prstGeom>
        </p:spPr>
      </p:pic>
      <p:sp>
        <p:nvSpPr>
          <p:cNvPr id="4" name="Text Placeholder 2">
            <a:extLst>
              <a:ext uri="{FF2B5EF4-FFF2-40B4-BE49-F238E27FC236}">
                <a16:creationId xmlns:a16="http://schemas.microsoft.com/office/drawing/2014/main" id="{C9607EBD-5C0F-33D8-D981-270A67966613}"/>
              </a:ext>
            </a:extLst>
          </p:cNvPr>
          <p:cNvSpPr txBox="1">
            <a:spLocks/>
          </p:cNvSpPr>
          <p:nvPr/>
        </p:nvSpPr>
        <p:spPr>
          <a:xfrm>
            <a:off x="67397" y="935271"/>
            <a:ext cx="6824580" cy="52470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cs typeface="Arial" panose="020B0604020202020204" pitchFamily="34" charset="0"/>
              </a:rPr>
              <a:t>You do not need to complete every activity but if you have time, you can try to complete more than one.</a:t>
            </a:r>
          </a:p>
          <a:p>
            <a:endParaRPr lang="en-US" dirty="0"/>
          </a:p>
        </p:txBody>
      </p:sp>
      <p:sp>
        <p:nvSpPr>
          <p:cNvPr id="5" name="Rectangle 4">
            <a:extLst>
              <a:ext uri="{FF2B5EF4-FFF2-40B4-BE49-F238E27FC236}">
                <a16:creationId xmlns:a16="http://schemas.microsoft.com/office/drawing/2014/main" id="{27AE5D93-3AC5-5621-FF54-1F9B76243332}"/>
              </a:ext>
            </a:extLst>
          </p:cNvPr>
          <p:cNvSpPr/>
          <p:nvPr/>
        </p:nvSpPr>
        <p:spPr>
          <a:xfrm>
            <a:off x="7079363" y="2136587"/>
            <a:ext cx="4598429" cy="2005645"/>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D984E78-DD81-20CF-D5A1-8DE4FB46C001}"/>
              </a:ext>
            </a:extLst>
          </p:cNvPr>
          <p:cNvSpPr txBox="1"/>
          <p:nvPr/>
        </p:nvSpPr>
        <p:spPr>
          <a:xfrm>
            <a:off x="7079363" y="2142463"/>
            <a:ext cx="4598429" cy="2031325"/>
          </a:xfrm>
          <a:prstGeom prst="rect">
            <a:avLst/>
          </a:prstGeom>
          <a:noFill/>
        </p:spPr>
        <p:txBody>
          <a:bodyPr wrap="square" rtlCol="0">
            <a:spAutoFit/>
          </a:bodyPr>
          <a:lstStyle/>
          <a:p>
            <a:pPr algn="ctr"/>
            <a:r>
              <a:rPr lang="en-GB" sz="1800" b="0" dirty="0">
                <a:solidFill>
                  <a:schemeClr val="bg1"/>
                </a:solidFill>
                <a:effectLst/>
                <a:cs typeface="Arial" panose="020B0604020202020204" pitchFamily="34" charset="0"/>
              </a:rPr>
              <a:t>Use the items </a:t>
            </a:r>
            <a:r>
              <a:rPr lang="en-GB" dirty="0">
                <a:solidFill>
                  <a:schemeClr val="bg1"/>
                </a:solidFill>
                <a:cs typeface="Arial" panose="020B0604020202020204" pitchFamily="34" charset="0"/>
              </a:rPr>
              <a:t>from your brainstorm to write a class letter to Santa, listing all the things children in Ireland (and around the world) need to live a good enough life. Draw pictures of the </a:t>
            </a:r>
            <a:r>
              <a:rPr lang="en-GB">
                <a:solidFill>
                  <a:schemeClr val="bg1"/>
                </a:solidFill>
                <a:cs typeface="Arial" panose="020B0604020202020204" pitchFamily="34" charset="0"/>
              </a:rPr>
              <a:t>different items, </a:t>
            </a:r>
            <a:r>
              <a:rPr lang="en-GB" dirty="0">
                <a:solidFill>
                  <a:schemeClr val="bg1"/>
                </a:solidFill>
                <a:cs typeface="Arial" panose="020B0604020202020204" pitchFamily="34" charset="0"/>
              </a:rPr>
              <a:t>making it as colourful as you can! Think about who else you could send this list to, including local politicians.</a:t>
            </a:r>
            <a:endParaRPr lang="en-GB" sz="1100" dirty="0">
              <a:solidFill>
                <a:schemeClr val="bg1"/>
              </a:solidFill>
              <a:cs typeface="Arial" panose="020B0604020202020204" pitchFamily="34" charset="0"/>
            </a:endParaRPr>
          </a:p>
        </p:txBody>
      </p:sp>
      <p:sp>
        <p:nvSpPr>
          <p:cNvPr id="9" name="Rectangle 8">
            <a:extLst>
              <a:ext uri="{FF2B5EF4-FFF2-40B4-BE49-F238E27FC236}">
                <a16:creationId xmlns:a16="http://schemas.microsoft.com/office/drawing/2014/main" id="{D8AD6148-CDB9-B1AF-8353-4D27B6E46494}"/>
              </a:ext>
            </a:extLst>
          </p:cNvPr>
          <p:cNvSpPr/>
          <p:nvPr/>
        </p:nvSpPr>
        <p:spPr>
          <a:xfrm>
            <a:off x="832104" y="2136587"/>
            <a:ext cx="6059873" cy="2005646"/>
          </a:xfrm>
          <a:prstGeom prst="rect">
            <a:avLst/>
          </a:prstGeom>
          <a:solidFill>
            <a:srgbClr val="DD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C480FD3-3BB8-7807-8790-05D9415E069F}"/>
              </a:ext>
            </a:extLst>
          </p:cNvPr>
          <p:cNvSpPr txBox="1"/>
          <p:nvPr/>
        </p:nvSpPr>
        <p:spPr>
          <a:xfrm>
            <a:off x="950975" y="2250533"/>
            <a:ext cx="3088765" cy="1815882"/>
          </a:xfrm>
          <a:prstGeom prst="rect">
            <a:avLst/>
          </a:prstGeom>
          <a:noFill/>
        </p:spPr>
        <p:txBody>
          <a:bodyPr wrap="square" rtlCol="0">
            <a:spAutoFit/>
          </a:bodyPr>
          <a:lstStyle/>
          <a:p>
            <a:pPr algn="ctr"/>
            <a:r>
              <a:rPr lang="en-GB" sz="1600" b="0" dirty="0">
                <a:effectLst/>
                <a:cs typeface="Arial" panose="020B0604020202020204" pitchFamily="34" charset="0"/>
              </a:rPr>
              <a:t>Around the world, people live in all sorts of different homes.  Research different types of homes and discuss or watch </a:t>
            </a:r>
            <a:r>
              <a:rPr lang="en-GB" sz="1600" b="1" dirty="0">
                <a:effectLst/>
                <a:cs typeface="Arial" panose="020B0604020202020204" pitchFamily="34" charset="0"/>
                <a:hlinkClick r:id="rId6">
                  <a:extLst>
                    <a:ext uri="{A12FA001-AC4F-418D-AE19-62706E023703}">
                      <ahyp:hlinkClr xmlns:ahyp="http://schemas.microsoft.com/office/drawing/2018/hyperlinkcolor" val="tx"/>
                    </a:ext>
                  </a:extLst>
                </a:hlinkClick>
              </a:rPr>
              <a:t>this video</a:t>
            </a:r>
            <a:r>
              <a:rPr lang="en-GB" sz="1600" b="0" dirty="0">
                <a:effectLst/>
                <a:cs typeface="Arial" panose="020B0604020202020204" pitchFamily="34" charset="0"/>
              </a:rPr>
              <a:t>. What would your ideal home look like? Draw a picture and label the important elements.  </a:t>
            </a:r>
            <a:endParaRPr lang="en-GB" sz="1600" dirty="0">
              <a:cs typeface="Arial" panose="020B0604020202020204" pitchFamily="34" charset="0"/>
            </a:endParaRPr>
          </a:p>
        </p:txBody>
      </p:sp>
      <p:pic>
        <p:nvPicPr>
          <p:cNvPr id="11" name="Online Media 13" title="Homes Around the World">
            <a:hlinkClick r:id="" action="ppaction://media"/>
            <a:extLst>
              <a:ext uri="{FF2B5EF4-FFF2-40B4-BE49-F238E27FC236}">
                <a16:creationId xmlns:a16="http://schemas.microsoft.com/office/drawing/2014/main" id="{41C2C427-2BED-A926-F5C5-1ABC09CEF6EC}"/>
              </a:ext>
            </a:extLst>
          </p:cNvPr>
          <p:cNvPicPr>
            <a:picLocks noRot="1" noChangeAspect="1"/>
          </p:cNvPicPr>
          <p:nvPr>
            <a:videoFile r:link="rId1"/>
          </p:nvPr>
        </p:nvPicPr>
        <p:blipFill>
          <a:blip r:embed="rId7"/>
          <a:stretch>
            <a:fillRect/>
          </a:stretch>
        </p:blipFill>
        <p:spPr>
          <a:xfrm>
            <a:off x="4158611" y="2420908"/>
            <a:ext cx="2609621" cy="1474436"/>
          </a:xfrm>
          <a:prstGeom prst="rect">
            <a:avLst/>
          </a:prstGeom>
        </p:spPr>
      </p:pic>
      <p:sp>
        <p:nvSpPr>
          <p:cNvPr id="12" name="Rectangle 11">
            <a:extLst>
              <a:ext uri="{FF2B5EF4-FFF2-40B4-BE49-F238E27FC236}">
                <a16:creationId xmlns:a16="http://schemas.microsoft.com/office/drawing/2014/main" id="{F6F18696-61D2-03BD-ED5F-D0B4A65D6E68}"/>
              </a:ext>
            </a:extLst>
          </p:cNvPr>
          <p:cNvSpPr/>
          <p:nvPr/>
        </p:nvSpPr>
        <p:spPr>
          <a:xfrm>
            <a:off x="1313325" y="4386534"/>
            <a:ext cx="9931109" cy="215149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88687D7-69CB-0D2F-85E8-91E25B1CF256}"/>
              </a:ext>
            </a:extLst>
          </p:cNvPr>
          <p:cNvSpPr txBox="1"/>
          <p:nvPr/>
        </p:nvSpPr>
        <p:spPr>
          <a:xfrm>
            <a:off x="1519185" y="4641710"/>
            <a:ext cx="5415997" cy="2000548"/>
          </a:xfrm>
          <a:prstGeom prst="rect">
            <a:avLst/>
          </a:prstGeom>
          <a:noFill/>
        </p:spPr>
        <p:txBody>
          <a:bodyPr wrap="square" rtlCol="0">
            <a:spAutoFit/>
          </a:bodyPr>
          <a:lstStyle/>
          <a:p>
            <a:pPr algn="ctr"/>
            <a:r>
              <a:rPr lang="en-GB" b="0" dirty="0">
                <a:effectLst/>
                <a:cs typeface="Arial" panose="020B0604020202020204" pitchFamily="34" charset="0"/>
              </a:rPr>
              <a:t>In recent years foodbanks have seen a huge demand for their services and are supporting children and families across Ireland who are struggling to afford enough food.  Read or listen to the book </a:t>
            </a:r>
            <a:r>
              <a:rPr lang="en-GB" b="1" dirty="0">
                <a:effectLst/>
                <a:cs typeface="Arial" panose="020B0604020202020204" pitchFamily="34" charset="0"/>
                <a:hlinkClick r:id="rId8">
                  <a:extLst>
                    <a:ext uri="{A12FA001-AC4F-418D-AE19-62706E023703}">
                      <ahyp:hlinkClr xmlns:ahyp="http://schemas.microsoft.com/office/drawing/2018/hyperlinkcolor" val="tx"/>
                    </a:ext>
                  </a:extLst>
                </a:hlinkClick>
              </a:rPr>
              <a:t>‘It’s a no money day’</a:t>
            </a:r>
            <a:r>
              <a:rPr lang="en-GB" b="0" dirty="0">
                <a:effectLst/>
                <a:cs typeface="Arial" panose="020B0604020202020204" pitchFamily="34" charset="0"/>
              </a:rPr>
              <a:t> by Kate Milner.  </a:t>
            </a:r>
            <a:r>
              <a:rPr lang="en-GB" dirty="0">
                <a:cs typeface="Arial" panose="020B0604020202020204" pitchFamily="34" charset="0"/>
              </a:rPr>
              <a:t>What can communities do to help families in need?</a:t>
            </a:r>
          </a:p>
          <a:p>
            <a:pPr algn="ctr"/>
            <a:endParaRPr lang="en-GB" sz="1600" dirty="0">
              <a:solidFill>
                <a:schemeClr val="bg1"/>
              </a:solidFill>
              <a:latin typeface="Arial" panose="020B0604020202020204" pitchFamily="34" charset="0"/>
              <a:cs typeface="Arial" panose="020B0604020202020204" pitchFamily="34" charset="0"/>
            </a:endParaRPr>
          </a:p>
        </p:txBody>
      </p:sp>
      <p:pic>
        <p:nvPicPr>
          <p:cNvPr id="16" name="Online Media 9" title="It's A No-Money Day by Kate Milner ┃An Interactive Read Aloud Story">
            <a:hlinkClick r:id="" action="ppaction://media"/>
            <a:extLst>
              <a:ext uri="{FF2B5EF4-FFF2-40B4-BE49-F238E27FC236}">
                <a16:creationId xmlns:a16="http://schemas.microsoft.com/office/drawing/2014/main" id="{B19BEA4D-D735-9290-EC6D-0FFEBD371283}"/>
              </a:ext>
            </a:extLst>
          </p:cNvPr>
          <p:cNvPicPr>
            <a:picLocks noRot="1" noChangeAspect="1"/>
          </p:cNvPicPr>
          <p:nvPr>
            <a:videoFile r:link="rId2"/>
          </p:nvPr>
        </p:nvPicPr>
        <p:blipFill>
          <a:blip r:embed="rId9"/>
          <a:stretch>
            <a:fillRect/>
          </a:stretch>
        </p:blipFill>
        <p:spPr>
          <a:xfrm>
            <a:off x="7237680" y="4641710"/>
            <a:ext cx="3131616" cy="1769363"/>
          </a:xfrm>
          <a:prstGeom prst="rect">
            <a:avLst/>
          </a:prstGeom>
        </p:spPr>
      </p:pic>
    </p:spTree>
    <p:extLst>
      <p:ext uri="{BB962C8B-B14F-4D97-AF65-F5344CB8AC3E}">
        <p14:creationId xmlns:p14="http://schemas.microsoft.com/office/powerpoint/2010/main" val="672556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1"/>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1"/>
                                        </p:tgtEl>
                                      </p:cBhvr>
                                    </p:cmd>
                                  </p:childTnLst>
                                </p:cTn>
                              </p:par>
                            </p:childTnLst>
                          </p:cTn>
                        </p:par>
                      </p:childTnLst>
                    </p:cTn>
                  </p:par>
                </p:childTnLst>
              </p:cTn>
              <p:nextCondLst>
                <p:cond evt="onClick" delay="0">
                  <p:tgtEl>
                    <p:spTgt spid="11"/>
                  </p:tgtEl>
                </p:cond>
              </p:nextCondLst>
            </p:seq>
            <p:video>
              <p:cMediaNode vol="80000">
                <p:cTn id="16" fill="hold" display="0">
                  <p:stCondLst>
                    <p:cond delay="indefinite"/>
                  </p:stCondLst>
                </p:cTn>
                <p:tgtEl>
                  <p:spTgt spid="11"/>
                </p:tgtEl>
              </p:cMediaNode>
            </p:video>
            <p:seq concurrent="1" nextAc="seek">
              <p:cTn id="17" restart="whenNotActive" fill="hold" evtFilter="cancelBubble" nodeType="interactiveSeq">
                <p:stCondLst>
                  <p:cond evt="onClick" delay="0">
                    <p:tgtEl>
                      <p:spTgt spid="16"/>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16"/>
                                        </p:tgtEl>
                                      </p:cBhvr>
                                    </p:cmd>
                                  </p:childTnLst>
                                </p:cTn>
                              </p:par>
                            </p:childTnLst>
                          </p:cTn>
                        </p:par>
                      </p:childTnLst>
                    </p:cTn>
                  </p:par>
                </p:childTnLst>
              </p:cTn>
              <p:nextCondLst>
                <p:cond evt="onClick" delay="0">
                  <p:tgtEl>
                    <p:spTgt spid="16"/>
                  </p:tgtEl>
                </p:cond>
              </p:nextCondLst>
            </p:seq>
            <p:video>
              <p:cMediaNode vol="80000">
                <p:cTn id="22" fill="hold" display="0">
                  <p:stCondLst>
                    <p:cond delay="indefinite"/>
                  </p:stCondLst>
                </p:cTn>
                <p:tgtEl>
                  <p:spTgt spid="1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AECAFD-3AF9-287B-B656-2C4BFB0A5339}"/>
              </a:ext>
            </a:extLst>
          </p:cNvPr>
          <p:cNvSpPr txBox="1"/>
          <p:nvPr/>
        </p:nvSpPr>
        <p:spPr>
          <a:xfrm>
            <a:off x="-1" y="173736"/>
            <a:ext cx="6770255" cy="584775"/>
          </a:xfrm>
          <a:prstGeom prst="rect">
            <a:avLst/>
          </a:prstGeom>
          <a:solidFill>
            <a:srgbClr val="00B0F0"/>
          </a:solidFill>
        </p:spPr>
        <p:txBody>
          <a:bodyPr wrap="square" rtlCol="0">
            <a:spAutoFit/>
          </a:bodyPr>
          <a:lstStyle/>
          <a:p>
            <a:r>
              <a:rPr lang="en-IE" sz="3200" dirty="0">
                <a:solidFill>
                  <a:schemeClr val="bg1"/>
                </a:solidFill>
              </a:rPr>
              <a:t>ACTIVITIES FOR THE CLASSROOM</a:t>
            </a:r>
          </a:p>
        </p:txBody>
      </p:sp>
      <p:pic>
        <p:nvPicPr>
          <p:cNvPr id="3" name="Picture 2" descr="Graphical user interface, text&#10;&#10;Description automatically generated">
            <a:extLst>
              <a:ext uri="{FF2B5EF4-FFF2-40B4-BE49-F238E27FC236}">
                <a16:creationId xmlns:a16="http://schemas.microsoft.com/office/drawing/2014/main" id="{BC778AF0-7EE5-61DA-4C39-90A931E7E28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78578" y="0"/>
            <a:ext cx="2813421" cy="1078992"/>
          </a:xfrm>
          <a:prstGeom prst="rect">
            <a:avLst/>
          </a:prstGeom>
        </p:spPr>
      </p:pic>
      <p:sp>
        <p:nvSpPr>
          <p:cNvPr id="4" name="Text Placeholder 2">
            <a:extLst>
              <a:ext uri="{FF2B5EF4-FFF2-40B4-BE49-F238E27FC236}">
                <a16:creationId xmlns:a16="http://schemas.microsoft.com/office/drawing/2014/main" id="{C9607EBD-5C0F-33D8-D981-270A67966613}"/>
              </a:ext>
            </a:extLst>
          </p:cNvPr>
          <p:cNvSpPr txBox="1">
            <a:spLocks/>
          </p:cNvSpPr>
          <p:nvPr/>
        </p:nvSpPr>
        <p:spPr>
          <a:xfrm>
            <a:off x="67397" y="935271"/>
            <a:ext cx="6824580" cy="52470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cs typeface="Arial" panose="020B0604020202020204" pitchFamily="34" charset="0"/>
              </a:rPr>
              <a:t>You do not need to complete every activity but if you have time, you can try to complete more than one.</a:t>
            </a:r>
          </a:p>
          <a:p>
            <a:endParaRPr lang="en-US" dirty="0"/>
          </a:p>
        </p:txBody>
      </p:sp>
      <p:sp>
        <p:nvSpPr>
          <p:cNvPr id="5" name="Rectangle 4">
            <a:extLst>
              <a:ext uri="{FF2B5EF4-FFF2-40B4-BE49-F238E27FC236}">
                <a16:creationId xmlns:a16="http://schemas.microsoft.com/office/drawing/2014/main" id="{27AE5D93-3AC5-5621-FF54-1F9B76243332}"/>
              </a:ext>
            </a:extLst>
          </p:cNvPr>
          <p:cNvSpPr/>
          <p:nvPr/>
        </p:nvSpPr>
        <p:spPr>
          <a:xfrm>
            <a:off x="4937760" y="2084270"/>
            <a:ext cx="6957382" cy="2151499"/>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E05A047-04AF-0313-FE96-F77EAD03ACF5}"/>
              </a:ext>
            </a:extLst>
          </p:cNvPr>
          <p:cNvSpPr/>
          <p:nvPr/>
        </p:nvSpPr>
        <p:spPr>
          <a:xfrm>
            <a:off x="4937760" y="4434357"/>
            <a:ext cx="6995254" cy="2151499"/>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8AD6148-CDB9-B1AF-8353-4D27B6E46494}"/>
              </a:ext>
            </a:extLst>
          </p:cNvPr>
          <p:cNvSpPr/>
          <p:nvPr/>
        </p:nvSpPr>
        <p:spPr>
          <a:xfrm>
            <a:off x="676293" y="2282856"/>
            <a:ext cx="3722333" cy="428561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C480FD3-3BB8-7807-8790-05D9415E069F}"/>
              </a:ext>
            </a:extLst>
          </p:cNvPr>
          <p:cNvSpPr txBox="1"/>
          <p:nvPr/>
        </p:nvSpPr>
        <p:spPr>
          <a:xfrm>
            <a:off x="996695" y="2799113"/>
            <a:ext cx="3081528" cy="3139321"/>
          </a:xfrm>
          <a:prstGeom prst="rect">
            <a:avLst/>
          </a:prstGeom>
          <a:noFill/>
        </p:spPr>
        <p:txBody>
          <a:bodyPr wrap="square" rtlCol="0">
            <a:spAutoFit/>
          </a:bodyPr>
          <a:lstStyle/>
          <a:p>
            <a:pPr algn="ctr"/>
            <a:r>
              <a:rPr lang="en-GB" b="0" dirty="0">
                <a:effectLst/>
                <a:cs typeface="Arial" panose="020B0604020202020204" pitchFamily="34" charset="0"/>
              </a:rPr>
              <a:t>Find out more about organisations working in your local area who support families and individuals in need. You could contact them and ask them to come into school</a:t>
            </a:r>
            <a:r>
              <a:rPr lang="en-GB" dirty="0">
                <a:cs typeface="Arial" panose="020B0604020202020204" pitchFamily="34" charset="0"/>
              </a:rPr>
              <a:t> to discuss their work and how they help realise children’s rights.</a:t>
            </a:r>
            <a:r>
              <a:rPr lang="en-GB" b="0" dirty="0">
                <a:effectLst/>
                <a:cs typeface="Arial" panose="020B0604020202020204" pitchFamily="34" charset="0"/>
              </a:rPr>
              <a:t> </a:t>
            </a:r>
            <a:r>
              <a:rPr lang="en-GB" dirty="0">
                <a:cs typeface="Arial" panose="020B0604020202020204" pitchFamily="34" charset="0"/>
              </a:rPr>
              <a:t>How could your school community support this work?</a:t>
            </a:r>
          </a:p>
        </p:txBody>
      </p:sp>
      <p:sp>
        <p:nvSpPr>
          <p:cNvPr id="16" name="TextBox 15">
            <a:extLst>
              <a:ext uri="{FF2B5EF4-FFF2-40B4-BE49-F238E27FC236}">
                <a16:creationId xmlns:a16="http://schemas.microsoft.com/office/drawing/2014/main" id="{54B7B86C-7C42-629D-94E7-BA66BE7AEB27}"/>
              </a:ext>
            </a:extLst>
          </p:cNvPr>
          <p:cNvSpPr txBox="1"/>
          <p:nvPr/>
        </p:nvSpPr>
        <p:spPr>
          <a:xfrm>
            <a:off x="5888736" y="2356007"/>
            <a:ext cx="5111496" cy="1477328"/>
          </a:xfrm>
          <a:prstGeom prst="rect">
            <a:avLst/>
          </a:prstGeom>
          <a:noFill/>
        </p:spPr>
        <p:txBody>
          <a:bodyPr wrap="square" rtlCol="0">
            <a:spAutoFit/>
          </a:bodyPr>
          <a:lstStyle/>
          <a:p>
            <a:pPr algn="ctr"/>
            <a:r>
              <a:rPr lang="en-GB" sz="1800" b="0" dirty="0">
                <a:solidFill>
                  <a:schemeClr val="bg1"/>
                </a:solidFill>
                <a:effectLst/>
                <a:latin typeface="Arial" panose="020B0604020202020204" pitchFamily="34" charset="0"/>
                <a:cs typeface="Arial" panose="020B0604020202020204" pitchFamily="34" charset="0"/>
              </a:rPr>
              <a:t>Explore Article 26 &amp; 27 in your class.  Draw images or find items that represent Article 26 and Article 27 or write a poem or story about why everyone should have a good enough standard of living. </a:t>
            </a:r>
            <a:endParaRPr lang="en-GB" sz="1600" dirty="0">
              <a:solidFill>
                <a:schemeClr val="bg1"/>
              </a:solidFill>
              <a:latin typeface="Arial" panose="020B0604020202020204" pitchFamily="34" charset="0"/>
              <a:cs typeface="Arial" panose="020B0604020202020204" pitchFamily="34" charset="0"/>
            </a:endParaRPr>
          </a:p>
        </p:txBody>
      </p:sp>
      <p:pic>
        <p:nvPicPr>
          <p:cNvPr id="17" name="Online Media 13" title="Zoom Ahead With Books Virtual Book Club - How will Santa find us?">
            <a:hlinkClick r:id="" action="ppaction://media"/>
            <a:extLst>
              <a:ext uri="{FF2B5EF4-FFF2-40B4-BE49-F238E27FC236}">
                <a16:creationId xmlns:a16="http://schemas.microsoft.com/office/drawing/2014/main" id="{27639AD3-8F26-F0A5-ADFD-FA91A8E10A31}"/>
              </a:ext>
            </a:extLst>
          </p:cNvPr>
          <p:cNvPicPr>
            <a:picLocks noRot="1" noChangeAspect="1"/>
          </p:cNvPicPr>
          <p:nvPr>
            <a:videoFile r:link="rId1"/>
          </p:nvPr>
        </p:nvPicPr>
        <p:blipFill>
          <a:blip r:embed="rId4"/>
          <a:stretch>
            <a:fillRect/>
          </a:stretch>
        </p:blipFill>
        <p:spPr>
          <a:xfrm>
            <a:off x="9061041" y="4771442"/>
            <a:ext cx="2614731" cy="1477328"/>
          </a:xfrm>
          <a:prstGeom prst="rect">
            <a:avLst/>
          </a:prstGeom>
        </p:spPr>
      </p:pic>
      <p:sp>
        <p:nvSpPr>
          <p:cNvPr id="19" name="TextBox 18">
            <a:extLst>
              <a:ext uri="{FF2B5EF4-FFF2-40B4-BE49-F238E27FC236}">
                <a16:creationId xmlns:a16="http://schemas.microsoft.com/office/drawing/2014/main" id="{02648DF0-E5C1-BD8A-AE5A-2D26E719FFB6}"/>
              </a:ext>
            </a:extLst>
          </p:cNvPr>
          <p:cNvSpPr txBox="1"/>
          <p:nvPr/>
        </p:nvSpPr>
        <p:spPr>
          <a:xfrm>
            <a:off x="5284985" y="4771442"/>
            <a:ext cx="3362037" cy="1477328"/>
          </a:xfrm>
          <a:prstGeom prst="rect">
            <a:avLst/>
          </a:prstGeom>
          <a:noFill/>
        </p:spPr>
        <p:txBody>
          <a:bodyPr wrap="square" rtlCol="0">
            <a:spAutoFit/>
          </a:bodyPr>
          <a:lstStyle/>
          <a:p>
            <a:r>
              <a:rPr lang="en-IE" dirty="0">
                <a:solidFill>
                  <a:schemeClr val="bg1"/>
                </a:solidFill>
              </a:rPr>
              <a:t>Read “</a:t>
            </a:r>
            <a:r>
              <a:rPr lang="en-IE" dirty="0">
                <a:solidFill>
                  <a:schemeClr val="bg1"/>
                </a:solidFill>
                <a:hlinkClick r:id="rId5">
                  <a:extLst>
                    <a:ext uri="{A12FA001-AC4F-418D-AE19-62706E023703}">
                      <ahyp:hlinkClr xmlns:ahyp="http://schemas.microsoft.com/office/drawing/2018/hyperlinkcolor" val="tx"/>
                    </a:ext>
                  </a:extLst>
                </a:hlinkClick>
              </a:rPr>
              <a:t>How Will Santa Find Us</a:t>
            </a:r>
            <a:r>
              <a:rPr lang="en-IE" dirty="0">
                <a:solidFill>
                  <a:schemeClr val="bg1"/>
                </a:solidFill>
              </a:rPr>
              <a:t>” by Shane O’Brien and Stephen Rogers. What rights were impacted in this story? What helped the family to keep going?</a:t>
            </a:r>
          </a:p>
        </p:txBody>
      </p:sp>
    </p:spTree>
    <p:extLst>
      <p:ext uri="{BB962C8B-B14F-4D97-AF65-F5344CB8AC3E}">
        <p14:creationId xmlns:p14="http://schemas.microsoft.com/office/powerpoint/2010/main" val="947724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7"/>
                                        </p:tgtEl>
                                      </p:cBhvr>
                                    </p:cmd>
                                  </p:childTnLst>
                                </p:cTn>
                              </p:par>
                            </p:childTnLst>
                          </p:cTn>
                        </p:par>
                      </p:childTnLst>
                    </p:cTn>
                  </p:par>
                </p:childTnLst>
              </p:cTn>
              <p:nextCondLst>
                <p:cond evt="onClick" delay="0">
                  <p:tgtEl>
                    <p:spTgt spid="17"/>
                  </p:tgtEl>
                </p:cond>
              </p:nextCondLst>
            </p:seq>
            <p:video>
              <p:cMediaNode vol="80000">
                <p:cTn id="12" fill="hold" display="0">
                  <p:stCondLst>
                    <p:cond delay="indefinite"/>
                  </p:stCondLst>
                </p:cTn>
                <p:tgtEl>
                  <p:spTgt spid="17"/>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AECAFD-3AF9-287B-B656-2C4BFB0A5339}"/>
              </a:ext>
            </a:extLst>
          </p:cNvPr>
          <p:cNvSpPr txBox="1"/>
          <p:nvPr/>
        </p:nvSpPr>
        <p:spPr>
          <a:xfrm>
            <a:off x="-1" y="173736"/>
            <a:ext cx="6770255" cy="584775"/>
          </a:xfrm>
          <a:prstGeom prst="rect">
            <a:avLst/>
          </a:prstGeom>
          <a:solidFill>
            <a:srgbClr val="00B0F0"/>
          </a:solidFill>
        </p:spPr>
        <p:txBody>
          <a:bodyPr wrap="square" rtlCol="0">
            <a:spAutoFit/>
          </a:bodyPr>
          <a:lstStyle/>
          <a:p>
            <a:r>
              <a:rPr lang="en-IE" sz="3200" dirty="0">
                <a:solidFill>
                  <a:schemeClr val="bg1"/>
                </a:solidFill>
              </a:rPr>
              <a:t>ACTIVITIES FOR THE CLASSROOM</a:t>
            </a:r>
          </a:p>
        </p:txBody>
      </p:sp>
      <p:pic>
        <p:nvPicPr>
          <p:cNvPr id="3" name="Picture 2" descr="Graphical user interface, text&#10;&#10;Description automatically generated">
            <a:extLst>
              <a:ext uri="{FF2B5EF4-FFF2-40B4-BE49-F238E27FC236}">
                <a16:creationId xmlns:a16="http://schemas.microsoft.com/office/drawing/2014/main" id="{BC778AF0-7EE5-61DA-4C39-90A931E7E28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78578" y="0"/>
            <a:ext cx="2813421" cy="1078992"/>
          </a:xfrm>
          <a:prstGeom prst="rect">
            <a:avLst/>
          </a:prstGeom>
        </p:spPr>
      </p:pic>
      <p:sp>
        <p:nvSpPr>
          <p:cNvPr id="4" name="Text Placeholder 2">
            <a:extLst>
              <a:ext uri="{FF2B5EF4-FFF2-40B4-BE49-F238E27FC236}">
                <a16:creationId xmlns:a16="http://schemas.microsoft.com/office/drawing/2014/main" id="{C9607EBD-5C0F-33D8-D981-270A67966613}"/>
              </a:ext>
            </a:extLst>
          </p:cNvPr>
          <p:cNvSpPr txBox="1">
            <a:spLocks/>
          </p:cNvSpPr>
          <p:nvPr/>
        </p:nvSpPr>
        <p:spPr>
          <a:xfrm>
            <a:off x="67397" y="935271"/>
            <a:ext cx="6824580" cy="52470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cs typeface="Arial" panose="020B0604020202020204" pitchFamily="34" charset="0"/>
              </a:rPr>
              <a:t>You do not need to complete every activity but if you have time, you can try to complete more than one.</a:t>
            </a:r>
          </a:p>
          <a:p>
            <a:endParaRPr lang="en-US" dirty="0"/>
          </a:p>
        </p:txBody>
      </p:sp>
      <p:sp>
        <p:nvSpPr>
          <p:cNvPr id="5" name="Rectangle 4">
            <a:extLst>
              <a:ext uri="{FF2B5EF4-FFF2-40B4-BE49-F238E27FC236}">
                <a16:creationId xmlns:a16="http://schemas.microsoft.com/office/drawing/2014/main" id="{27AE5D93-3AC5-5621-FF54-1F9B76243332}"/>
              </a:ext>
            </a:extLst>
          </p:cNvPr>
          <p:cNvSpPr/>
          <p:nvPr/>
        </p:nvSpPr>
        <p:spPr>
          <a:xfrm>
            <a:off x="5201640" y="2084270"/>
            <a:ext cx="6693502" cy="2151499"/>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E05A047-04AF-0313-FE96-F77EAD03ACF5}"/>
              </a:ext>
            </a:extLst>
          </p:cNvPr>
          <p:cNvSpPr/>
          <p:nvPr/>
        </p:nvSpPr>
        <p:spPr>
          <a:xfrm>
            <a:off x="7064830" y="4434357"/>
            <a:ext cx="4868184" cy="2151499"/>
          </a:xfrm>
          <a:prstGeom prst="rect">
            <a:avLst/>
          </a:prstGeom>
          <a:solidFill>
            <a:srgbClr val="0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8AD6148-CDB9-B1AF-8353-4D27B6E46494}"/>
              </a:ext>
            </a:extLst>
          </p:cNvPr>
          <p:cNvSpPr/>
          <p:nvPr/>
        </p:nvSpPr>
        <p:spPr>
          <a:xfrm>
            <a:off x="355891" y="2069463"/>
            <a:ext cx="4731727" cy="2151499"/>
          </a:xfrm>
          <a:prstGeom prst="rect">
            <a:avLst/>
          </a:prstGeom>
          <a:solidFill>
            <a:srgbClr val="DD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C480FD3-3BB8-7807-8790-05D9415E069F}"/>
              </a:ext>
            </a:extLst>
          </p:cNvPr>
          <p:cNvSpPr txBox="1"/>
          <p:nvPr/>
        </p:nvSpPr>
        <p:spPr>
          <a:xfrm>
            <a:off x="418733" y="2224399"/>
            <a:ext cx="4621274" cy="1754326"/>
          </a:xfrm>
          <a:prstGeom prst="rect">
            <a:avLst/>
          </a:prstGeom>
          <a:noFill/>
        </p:spPr>
        <p:txBody>
          <a:bodyPr wrap="square" rtlCol="0">
            <a:spAutoFit/>
          </a:bodyPr>
          <a:lstStyle/>
          <a:p>
            <a:pPr algn="ctr"/>
            <a:r>
              <a:rPr lang="en-GB" sz="1800" b="0" dirty="0">
                <a:effectLst/>
                <a:cs typeface="Arial" panose="020B0604020202020204" pitchFamily="34" charset="0"/>
              </a:rPr>
              <a:t>The Irish Government has pledged to provide free hot school meals for all children in Ireland by 2028. Discuss why you think the government has made this pledge – link your discussion to articles 26 and 27. Does it link with other rights too? </a:t>
            </a:r>
            <a:endParaRPr lang="en-GB" sz="1400" dirty="0">
              <a:solidFill>
                <a:schemeClr val="bg1"/>
              </a:solidFill>
              <a:cs typeface="Arial" panose="020B0604020202020204" pitchFamily="34" charset="0"/>
            </a:endParaRPr>
          </a:p>
        </p:txBody>
      </p:sp>
      <p:sp>
        <p:nvSpPr>
          <p:cNvPr id="12" name="Rectangle 11">
            <a:extLst>
              <a:ext uri="{FF2B5EF4-FFF2-40B4-BE49-F238E27FC236}">
                <a16:creationId xmlns:a16="http://schemas.microsoft.com/office/drawing/2014/main" id="{F6F18696-61D2-03BD-ED5F-D0B4A65D6E68}"/>
              </a:ext>
            </a:extLst>
          </p:cNvPr>
          <p:cNvSpPr/>
          <p:nvPr/>
        </p:nvSpPr>
        <p:spPr>
          <a:xfrm>
            <a:off x="355891" y="4434357"/>
            <a:ext cx="6536086" cy="215149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8745723-BD84-7C6C-CABF-68003CA6A70B}"/>
              </a:ext>
            </a:extLst>
          </p:cNvPr>
          <p:cNvSpPr txBox="1"/>
          <p:nvPr/>
        </p:nvSpPr>
        <p:spPr>
          <a:xfrm>
            <a:off x="663539" y="4549676"/>
            <a:ext cx="3362037" cy="2031325"/>
          </a:xfrm>
          <a:prstGeom prst="rect">
            <a:avLst/>
          </a:prstGeom>
          <a:noFill/>
        </p:spPr>
        <p:txBody>
          <a:bodyPr wrap="square" rtlCol="0">
            <a:spAutoFit/>
          </a:bodyPr>
          <a:lstStyle/>
          <a:p>
            <a:r>
              <a:rPr lang="en-IE" dirty="0">
                <a:hlinkClick r:id="rId5"/>
              </a:rPr>
              <a:t>Listen to an interview </a:t>
            </a:r>
            <a:r>
              <a:rPr lang="en-IE" dirty="0"/>
              <a:t>with UNICEF Youth Advocate Nathan Dunne speaking about child poverty, or </a:t>
            </a:r>
            <a:r>
              <a:rPr lang="en-IE" dirty="0">
                <a:hlinkClick r:id="rId6"/>
              </a:rPr>
              <a:t>watch</a:t>
            </a:r>
            <a:r>
              <a:rPr lang="en-IE" dirty="0"/>
              <a:t> Nathan meet with Leo Varadkar during this year’s Taoiseach Takeover for World Children’s Day </a:t>
            </a:r>
          </a:p>
        </p:txBody>
      </p:sp>
      <p:pic>
        <p:nvPicPr>
          <p:cNvPr id="14" name="Online Media 13" title="Taoiseach Takeover with UNICEF">
            <a:hlinkClick r:id="" action="ppaction://media"/>
            <a:extLst>
              <a:ext uri="{FF2B5EF4-FFF2-40B4-BE49-F238E27FC236}">
                <a16:creationId xmlns:a16="http://schemas.microsoft.com/office/drawing/2014/main" id="{23F96D9E-3816-8ED9-8D2E-C1166DB24B50}"/>
              </a:ext>
            </a:extLst>
          </p:cNvPr>
          <p:cNvPicPr>
            <a:picLocks noRot="1" noChangeAspect="1"/>
          </p:cNvPicPr>
          <p:nvPr>
            <a:videoFile r:link="rId1"/>
          </p:nvPr>
        </p:nvPicPr>
        <p:blipFill>
          <a:blip r:embed="rId7"/>
          <a:stretch>
            <a:fillRect/>
          </a:stretch>
        </p:blipFill>
        <p:spPr>
          <a:xfrm>
            <a:off x="3821994" y="4700016"/>
            <a:ext cx="2936943" cy="1659376"/>
          </a:xfrm>
          <a:prstGeom prst="rect">
            <a:avLst/>
          </a:prstGeom>
        </p:spPr>
      </p:pic>
      <p:sp>
        <p:nvSpPr>
          <p:cNvPr id="19" name="TextBox 18">
            <a:extLst>
              <a:ext uri="{FF2B5EF4-FFF2-40B4-BE49-F238E27FC236}">
                <a16:creationId xmlns:a16="http://schemas.microsoft.com/office/drawing/2014/main" id="{C609C8D5-D82D-DCA6-F598-ED537914C521}"/>
              </a:ext>
            </a:extLst>
          </p:cNvPr>
          <p:cNvSpPr txBox="1"/>
          <p:nvPr/>
        </p:nvSpPr>
        <p:spPr>
          <a:xfrm>
            <a:off x="5383811" y="2193104"/>
            <a:ext cx="3645878" cy="2031325"/>
          </a:xfrm>
          <a:prstGeom prst="rect">
            <a:avLst/>
          </a:prstGeom>
          <a:noFill/>
        </p:spPr>
        <p:txBody>
          <a:bodyPr wrap="square" rtlCol="0">
            <a:spAutoFit/>
          </a:bodyPr>
          <a:lstStyle/>
          <a:p>
            <a:r>
              <a:rPr lang="en-GB" dirty="0">
                <a:effectLst/>
                <a:cs typeface="Arial" panose="020B0604020202020204" pitchFamily="34" charset="0"/>
                <a:hlinkClick r:id="rId8">
                  <a:extLst>
                    <a:ext uri="{A12FA001-AC4F-418D-AE19-62706E023703}">
                      <ahyp:hlinkClr xmlns:ahyp="http://schemas.microsoft.com/office/drawing/2018/hyperlinkcolor" val="tx"/>
                    </a:ext>
                  </a:extLst>
                </a:hlinkClick>
              </a:rPr>
              <a:t>Watch this animation </a:t>
            </a:r>
            <a:r>
              <a:rPr lang="en-GB" dirty="0">
                <a:effectLst/>
                <a:cs typeface="Arial" panose="020B0604020202020204" pitchFamily="34" charset="0"/>
              </a:rPr>
              <a:t>about the Sustainable Development Goal – No Poverty. Note down what the causes of poverty worldwide are, then discuss in class and create a display to show what you have learnt. </a:t>
            </a:r>
            <a:endParaRPr lang="en-GB" dirty="0">
              <a:cs typeface="Arial" panose="020B0604020202020204" pitchFamily="34" charset="0"/>
            </a:endParaRPr>
          </a:p>
          <a:p>
            <a:endParaRPr lang="en-IE" dirty="0"/>
          </a:p>
        </p:txBody>
      </p:sp>
      <p:pic>
        <p:nvPicPr>
          <p:cNvPr id="20" name="Online Media 13" title="Understand Goal 1: No Poverty (Primary)">
            <a:hlinkClick r:id="" action="ppaction://media"/>
            <a:extLst>
              <a:ext uri="{FF2B5EF4-FFF2-40B4-BE49-F238E27FC236}">
                <a16:creationId xmlns:a16="http://schemas.microsoft.com/office/drawing/2014/main" id="{7DCCD2E1-6231-0A0E-E09E-5D08237EBF53}"/>
              </a:ext>
            </a:extLst>
          </p:cNvPr>
          <p:cNvPicPr>
            <a:picLocks noRot="1" noChangeAspect="1"/>
          </p:cNvPicPr>
          <p:nvPr>
            <a:videoFile r:link="rId2"/>
          </p:nvPr>
        </p:nvPicPr>
        <p:blipFill>
          <a:blip r:embed="rId9"/>
          <a:stretch>
            <a:fillRect/>
          </a:stretch>
        </p:blipFill>
        <p:spPr>
          <a:xfrm>
            <a:off x="9192415" y="2381000"/>
            <a:ext cx="2540000" cy="1435100"/>
          </a:xfrm>
          <a:prstGeom prst="rect">
            <a:avLst/>
          </a:prstGeom>
        </p:spPr>
      </p:pic>
      <p:sp>
        <p:nvSpPr>
          <p:cNvPr id="21" name="TextBox 20">
            <a:extLst>
              <a:ext uri="{FF2B5EF4-FFF2-40B4-BE49-F238E27FC236}">
                <a16:creationId xmlns:a16="http://schemas.microsoft.com/office/drawing/2014/main" id="{5EEABB0D-3116-40E6-A73E-F62D510116E9}"/>
              </a:ext>
            </a:extLst>
          </p:cNvPr>
          <p:cNvSpPr txBox="1"/>
          <p:nvPr/>
        </p:nvSpPr>
        <p:spPr>
          <a:xfrm>
            <a:off x="7237680" y="4632942"/>
            <a:ext cx="4598429" cy="1923604"/>
          </a:xfrm>
          <a:prstGeom prst="rect">
            <a:avLst/>
          </a:prstGeom>
          <a:noFill/>
        </p:spPr>
        <p:txBody>
          <a:bodyPr wrap="square" rtlCol="0">
            <a:spAutoFit/>
          </a:bodyPr>
          <a:lstStyle/>
          <a:p>
            <a:pPr algn="ctr"/>
            <a:r>
              <a:rPr lang="en-GB" b="0" dirty="0">
                <a:solidFill>
                  <a:schemeClr val="bg1"/>
                </a:solidFill>
                <a:effectLst/>
                <a:cs typeface="Arial" panose="020B0604020202020204" pitchFamily="34" charset="0"/>
              </a:rPr>
              <a:t>Articles 26 and 27 have some challenging vocabulary. Look up the following terms and do some research to find out what they mean: SOCIAL SECURITY/ BENEFITS/   </a:t>
            </a:r>
          </a:p>
          <a:p>
            <a:pPr algn="ctr"/>
            <a:r>
              <a:rPr lang="en-GB" b="0" dirty="0">
                <a:solidFill>
                  <a:schemeClr val="bg1"/>
                </a:solidFill>
                <a:effectLst/>
                <a:cs typeface="Arial" panose="020B0604020202020204" pitchFamily="34" charset="0"/>
              </a:rPr>
              <a:t>STANDARD OF LIVING  </a:t>
            </a:r>
          </a:p>
          <a:p>
            <a:pPr algn="ctr"/>
            <a:r>
              <a:rPr lang="en-GB" b="0" dirty="0">
                <a:solidFill>
                  <a:schemeClr val="bg1"/>
                </a:solidFill>
                <a:effectLst/>
                <a:cs typeface="Arial" panose="020B0604020202020204" pitchFamily="34" charset="0"/>
              </a:rPr>
              <a:t>Present what you find out to your class. </a:t>
            </a:r>
            <a:endParaRPr lang="en-GB" dirty="0">
              <a:solidFill>
                <a:schemeClr val="bg1"/>
              </a:solidFill>
              <a:cs typeface="Arial" panose="020B0604020202020204" pitchFamily="34" charset="0"/>
            </a:endParaRPr>
          </a:p>
          <a:p>
            <a:pPr algn="ctr"/>
            <a:endParaRPr lang="en-GB" sz="11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873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4"/>
                </p:tgtEl>
              </p:cMediaNode>
            </p:video>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4"/>
                                        </p:tgtEl>
                                      </p:cBhvr>
                                    </p:cmd>
                                  </p:child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20"/>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0"/>
                                        </p:tgtEl>
                                      </p:cBhvr>
                                    </p:cmd>
                                  </p:childTnLst>
                                </p:cTn>
                              </p:par>
                            </p:childTnLst>
                          </p:cTn>
                        </p:par>
                      </p:childTnLst>
                    </p:cTn>
                  </p:par>
                </p:childTnLst>
              </p:cTn>
              <p:nextCondLst>
                <p:cond evt="onClick" delay="0">
                  <p:tgtEl>
                    <p:spTgt spid="20"/>
                  </p:tgtEl>
                </p:cond>
              </p:nextCondLst>
            </p:seq>
            <p:video>
              <p:cMediaNode vol="80000">
                <p:cTn id="22" fill="hold" display="0">
                  <p:stCondLst>
                    <p:cond delay="indefinite"/>
                  </p:stCondLst>
                </p:cTn>
                <p:tgtEl>
                  <p:spTgt spid="20"/>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291</TotalTime>
  <Words>1329</Words>
  <Application>Microsoft Office PowerPoint</Application>
  <PresentationFormat>Widescreen</PresentationFormat>
  <Paragraphs>107</Paragraphs>
  <Slides>12</Slides>
  <Notes>7</Notes>
  <HiddenSlides>0</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Calibri Light</vt:lpstr>
      <vt:lpstr>Symbol</vt:lpstr>
      <vt:lpstr>Univers Next Pro Condensed</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Aibhlin O'Leary</dc:creator>
  <cp:lastModifiedBy>Aibhlin O'Leary</cp:lastModifiedBy>
  <cp:revision>5</cp:revision>
  <dcterms:created xsi:type="dcterms:W3CDTF">2023-12-12T15:50:41Z</dcterms:created>
  <dcterms:modified xsi:type="dcterms:W3CDTF">2023-12-13T12:30:46Z</dcterms:modified>
</cp:coreProperties>
</file>