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91" r:id="rId5"/>
    <p:sldId id="297" r:id="rId6"/>
    <p:sldId id="292" r:id="rId7"/>
    <p:sldId id="303" r:id="rId8"/>
    <p:sldId id="311" r:id="rId9"/>
    <p:sldId id="301" r:id="rId10"/>
    <p:sldId id="285" r:id="rId11"/>
    <p:sldId id="302" r:id="rId12"/>
    <p:sldId id="304" r:id="rId13"/>
    <p:sldId id="282" r:id="rId14"/>
    <p:sldId id="309" r:id="rId15"/>
    <p:sldId id="3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alden" initials="DW" lastIdx="6" clrIdx="0">
    <p:extLst>
      <p:ext uri="{19B8F6BF-5375-455C-9EA6-DF929625EA0E}">
        <p15:presenceInfo xmlns:p15="http://schemas.microsoft.com/office/powerpoint/2012/main" userId="zPv9w53k+qsHuQdkrlX1cjL3ualBiUsTvrgI0SjBRBA=" providerId="None"/>
      </p:ext>
    </p:extLst>
  </p:cmAuthor>
  <p:cmAuthor id="2" name="Romana Juhasova" initials="RJ" lastIdx="5" clrIdx="1">
    <p:extLst>
      <p:ext uri="{19B8F6BF-5375-455C-9EA6-DF929625EA0E}">
        <p15:presenceInfo xmlns:p15="http://schemas.microsoft.com/office/powerpoint/2012/main" userId="pug63gakqHhUKCblM6dKftwFImXt0SaHY6Q/zF0jif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a:srgbClr val="FFFF99"/>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9" autoAdjust="0"/>
    <p:restoredTop sz="76398" autoAdjust="0"/>
  </p:normalViewPr>
  <p:slideViewPr>
    <p:cSldViewPr snapToGrid="0">
      <p:cViewPr varScale="1">
        <p:scale>
          <a:sx n="84" d="100"/>
          <a:sy n="84" d="100"/>
        </p:scale>
        <p:origin x="1248" y="9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24/01/2024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 October 2021, Derik and Geovani take a selfie on the main square of Guatemala city before an activity to raise awareness about climate change</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655834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a:t>Diba</a:t>
            </a:r>
            <a:r>
              <a:rPr lang="en-IE" dirty="0"/>
              <a:t> (16), student of SMAN 112 Jakarta, West Jakarta,  browses on her mobile phone in front of her classroom.</a:t>
            </a:r>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370280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63266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In October 2022 in </a:t>
            </a:r>
            <a:r>
              <a:rPr lang="en-GB" dirty="0" err="1"/>
              <a:t>Pokotylivka</a:t>
            </a:r>
            <a:r>
              <a:rPr lang="en-GB" dirty="0"/>
              <a:t>, </a:t>
            </a:r>
            <a:r>
              <a:rPr lang="en-GB" dirty="0" err="1"/>
              <a:t>Kharkivska</a:t>
            </a:r>
            <a:r>
              <a:rPr lang="en-GB" dirty="0"/>
              <a:t> Region, Ukraine, Doctor Kateryna </a:t>
            </a:r>
            <a:r>
              <a:rPr lang="en-GB" dirty="0" err="1"/>
              <a:t>Kushiova</a:t>
            </a:r>
            <a:r>
              <a:rPr lang="en-GB" dirty="0"/>
              <a:t> (left), 27, talks with Daryna, 23, as part of a general medical consultation.</a:t>
            </a:r>
          </a:p>
          <a:p>
            <a:pPr marL="228600" indent="-228600">
              <a:buAutoNum type="arabicPeriod"/>
            </a:pPr>
            <a:r>
              <a:rPr lang="en-IE" dirty="0"/>
              <a:t>UNICEF carries out the social mobilization and fundraising campaign “Mission Possible” for Education” to make visible the challenges of education in Peru; pictured here is Elizabeth, a teenager from the Huancavelica region. </a:t>
            </a:r>
          </a:p>
          <a:p>
            <a:pPr marL="228600" indent="-228600">
              <a:buAutoNum type="arabicPeriod"/>
            </a:pPr>
            <a:r>
              <a:rPr lang="en-IE" dirty="0"/>
              <a:t>UNICEF has built latrines and showers at the </a:t>
            </a:r>
            <a:r>
              <a:rPr lang="en-IE" dirty="0" err="1"/>
              <a:t>Mangobo</a:t>
            </a:r>
            <a:r>
              <a:rPr lang="en-IE" dirty="0"/>
              <a:t> General Referral Hospital in </a:t>
            </a:r>
            <a:r>
              <a:rPr lang="en-IE" dirty="0" err="1"/>
              <a:t>Tshopo</a:t>
            </a:r>
            <a:r>
              <a:rPr lang="en-IE" dirty="0"/>
              <a:t> Province of the </a:t>
            </a:r>
            <a:r>
              <a:rPr lang="en-IE" dirty="0" err="1"/>
              <a:t>Democratice</a:t>
            </a:r>
            <a:r>
              <a:rPr lang="en-IE" dirty="0"/>
              <a:t> Republic of the Congo with support from USAID.</a:t>
            </a:r>
            <a:endParaRPr lang="en-GB" dirty="0"/>
          </a:p>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Ayushi and Ankita, both 8 years old, study in the same class in Uttar Pradesh, India. They play a game of Ludo on Ankita’s mobile phone.</a:t>
            </a:r>
          </a:p>
        </p:txBody>
      </p:sp>
      <p:sp>
        <p:nvSpPr>
          <p:cNvPr id="4" name="Slide Number Placeholder 3"/>
          <p:cNvSpPr>
            <a:spLocks noGrp="1"/>
          </p:cNvSpPr>
          <p:nvPr>
            <p:ph type="sldNum" sz="quarter" idx="5"/>
          </p:nvPr>
        </p:nvSpPr>
        <p:spPr/>
        <p:txBody>
          <a:bodyPr/>
          <a:lstStyle/>
          <a:p>
            <a:fld id="{9FB548E1-092D-48D6-B430-DC41D544A999}" type="slidenum">
              <a:rPr lang="en-IE" smtClean="0"/>
              <a:t>4</a:t>
            </a:fld>
            <a:endParaRPr lang="en-IE"/>
          </a:p>
        </p:txBody>
      </p:sp>
    </p:spTree>
    <p:extLst>
      <p:ext uri="{BB962C8B-B14F-4D97-AF65-F5344CB8AC3E}">
        <p14:creationId xmlns:p14="http://schemas.microsoft.com/office/powerpoint/2010/main" val="309129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On 24 September 2023, Sidra (10) reads a book in one of the tents her extended family now live in along with two containers, in the garden of her grandparents’ destroyed home in Antakya, </a:t>
            </a:r>
            <a:r>
              <a:rPr lang="en-IE" dirty="0" err="1"/>
              <a:t>Hatay</a:t>
            </a:r>
            <a:r>
              <a:rPr lang="en-IE" dirty="0"/>
              <a:t>, Türkiye. The extended family’s homes were destroyed by the devastating earthquakes that struck southern Türkiye and Syria in February.</a:t>
            </a:r>
          </a:p>
          <a:p>
            <a:endParaRPr lang="en-IE" dirty="0"/>
          </a:p>
        </p:txBody>
      </p:sp>
      <p:sp>
        <p:nvSpPr>
          <p:cNvPr id="4" name="Slide Number Placeholder 3"/>
          <p:cNvSpPr>
            <a:spLocks noGrp="1"/>
          </p:cNvSpPr>
          <p:nvPr>
            <p:ph type="sldNum" sz="quarter" idx="5"/>
          </p:nvPr>
        </p:nvSpPr>
        <p:spPr/>
        <p:txBody>
          <a:bodyPr/>
          <a:lstStyle/>
          <a:p>
            <a:fld id="{9FB548E1-092D-48D6-B430-DC41D544A999}" type="slidenum">
              <a:rPr lang="en-IE" smtClean="0"/>
              <a:t>5</a:t>
            </a:fld>
            <a:endParaRPr lang="en-IE"/>
          </a:p>
        </p:txBody>
      </p:sp>
    </p:spTree>
    <p:extLst>
      <p:ext uri="{BB962C8B-B14F-4D97-AF65-F5344CB8AC3E}">
        <p14:creationId xmlns:p14="http://schemas.microsoft.com/office/powerpoint/2010/main" val="717702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367397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Mariam, 8, is in second grade and is a Syrian refugee. She lives with her parents and two siblings in Amman. She attends her local UNICEF-supported Makani centre in Amman where she received integrated services including learning support and child protection (2023). </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65329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311CD-2CC4-A3E6-4AB2-E163D3B14F36}"/>
              </a:ext>
            </a:extLst>
          </p:cNvPr>
          <p:cNvSpPr>
            <a:spLocks noGrp="1"/>
          </p:cNvSpPr>
          <p:nvPr>
            <p:ph type="dt" sz="half" idx="10"/>
          </p:nvPr>
        </p:nvSpPr>
        <p:spPr/>
        <p:txBody>
          <a:bodyPr/>
          <a:lstStyle/>
          <a:p>
            <a:fld id="{6BC165FF-5BFF-4303-A06D-313459E2A94A}" type="datetimeFigureOut">
              <a:rPr lang="en-IE" smtClean="0"/>
              <a:t>24/01/2024</a:t>
            </a:fld>
            <a:endParaRPr lang="en-IE"/>
          </a:p>
        </p:txBody>
      </p:sp>
      <p:sp>
        <p:nvSpPr>
          <p:cNvPr id="3" name="Footer Placeholder 2">
            <a:extLst>
              <a:ext uri="{FF2B5EF4-FFF2-40B4-BE49-F238E27FC236}">
                <a16:creationId xmlns:a16="http://schemas.microsoft.com/office/drawing/2014/main" id="{64BCBA0F-750C-6E85-766C-FB50B6F7FF6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6880854-C290-764F-6BA9-58D330DE62AB}"/>
              </a:ext>
            </a:extLst>
          </p:cNvPr>
          <p:cNvSpPr>
            <a:spLocks noGrp="1"/>
          </p:cNvSpPr>
          <p:nvPr>
            <p:ph type="sldNum" sz="quarter" idx="12"/>
          </p:nvPr>
        </p:nvSpPr>
        <p:spPr/>
        <p:txBody>
          <a:bodyPr/>
          <a:lstStyle/>
          <a:p>
            <a:fld id="{0A389BB3-D284-4963-9F15-44C200B37348}" type="slidenum">
              <a:rPr lang="en-IE" smtClean="0"/>
              <a:t>‹#›</a:t>
            </a:fld>
            <a:endParaRPr lang="en-IE"/>
          </a:p>
        </p:txBody>
      </p:sp>
    </p:spTree>
    <p:extLst>
      <p:ext uri="{BB962C8B-B14F-4D97-AF65-F5344CB8AC3E}">
        <p14:creationId xmlns:p14="http://schemas.microsoft.com/office/powerpoint/2010/main" val="417148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0" y="5366858"/>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solidFill>
                <a:srgbClr val="FFFF00"/>
              </a:solidFill>
            </a:endParaRPr>
          </a:p>
        </p:txBody>
      </p:sp>
      <p:sp>
        <p:nvSpPr>
          <p:cNvPr id="3" name="Title 1">
            <a:extLst>
              <a:ext uri="{FF2B5EF4-FFF2-40B4-BE49-F238E27FC236}">
                <a16:creationId xmlns:a16="http://schemas.microsoft.com/office/drawing/2014/main" id="{1E1328C6-E353-4AA5-BFED-720457DD0A9F}"/>
              </a:ext>
            </a:extLst>
          </p:cNvPr>
          <p:cNvSpPr txBox="1">
            <a:spLocks/>
          </p:cNvSpPr>
          <p:nvPr userDrawn="1"/>
        </p:nvSpPr>
        <p:spPr>
          <a:xfrm>
            <a:off x="0" y="6112429"/>
            <a:ext cx="11172825" cy="5239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sz="2400" dirty="0">
                <a:solidFill>
                  <a:srgbClr val="FFFF00"/>
                </a:solidFill>
              </a:rPr>
              <a:t>Supporting your response to the current crisis </a:t>
            </a:r>
            <a:endParaRPr lang="en-GB" sz="2400" dirty="0">
              <a:solidFill>
                <a:srgbClr val="FFFF00"/>
              </a:solidFill>
            </a:endParaRPr>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24/01/2024</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 id="2147483670"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22.jpe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hyperlink" Target="https://vimeo.com/527704460" TargetMode="External"/><Relationship Id="rId3" Type="http://schemas.openxmlformats.org/officeDocument/2006/relationships/slideLayout" Target="../slideLayouts/slideLayout11.xml"/><Relationship Id="rId7" Type="http://schemas.openxmlformats.org/officeDocument/2006/relationships/image" Target="../media/image24.jpeg"/><Relationship Id="rId2" Type="http://schemas.openxmlformats.org/officeDocument/2006/relationships/video" Target="https://player.vimeo.com/video/527704460?app_id=122963" TargetMode="External"/><Relationship Id="rId1" Type="http://schemas.openxmlformats.org/officeDocument/2006/relationships/video" Target="https://www.youtube.com/embed/meBEXIZT_4o?feature=oembed" TargetMode="External"/><Relationship Id="rId6" Type="http://schemas.openxmlformats.org/officeDocument/2006/relationships/hyperlink" Target="https://www.youtube.com/watch?v=meBEXIZT_4o" TargetMode="External"/><Relationship Id="rId5" Type="http://schemas.openxmlformats.org/officeDocument/2006/relationships/image" Target="../media/image16.jpg"/><Relationship Id="rId4" Type="http://schemas.openxmlformats.org/officeDocument/2006/relationships/notesSlide" Target="../notesSlides/notesSlide6.xml"/><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video" Target="https://www.youtube.com/embed/yiKeLOKc1tw?feature=oembed" TargetMode="External"/><Relationship Id="rId6" Type="http://schemas.openxmlformats.org/officeDocument/2006/relationships/image" Target="../media/image26.jpeg"/><Relationship Id="rId5" Type="http://schemas.openxmlformats.org/officeDocument/2006/relationships/hyperlink" Target="https://youtu.be/yiKeLOKc1tw" TargetMode="Externa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hyperlink" Target="https://d21ipp77gdifnw.cloudfront.net/app/uploads/2021/11/7.-CRC-double-sided-poster-A2-size.pdf" TargetMode="External"/><Relationship Id="rId3" Type="http://schemas.openxmlformats.org/officeDocument/2006/relationships/image" Target="../media/image16.jpg"/><Relationship Id="rId7" Type="http://schemas.openxmlformats.org/officeDocument/2006/relationships/image" Target="../media/image30.sv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3C4327EF-2AEC-4446-BDF4-BF745FE17A8C}"/>
              </a:ext>
            </a:extLst>
          </p:cNvPr>
          <p:cNvSpPr/>
          <p:nvPr/>
        </p:nvSpPr>
        <p:spPr>
          <a:xfrm>
            <a:off x="-1504" y="5230270"/>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Arial" panose="020B0604020202020204" pitchFamily="34" charset="0"/>
                <a:cs typeface="Arial" panose="020B0604020202020204" pitchFamily="34" charset="0"/>
              </a:rPr>
              <a:t>ARTICLE IN FOCUS</a:t>
            </a:r>
          </a:p>
        </p:txBody>
      </p:sp>
      <p:pic>
        <p:nvPicPr>
          <p:cNvPr id="8" name="Picture 7" descr="Graphical user interface, text&#10;&#10;Description automatically generated">
            <a:extLst>
              <a:ext uri="{FF2B5EF4-FFF2-40B4-BE49-F238E27FC236}">
                <a16:creationId xmlns:a16="http://schemas.microsoft.com/office/drawing/2014/main" id="{94AFA290-305D-4974-A7A1-C84D8129E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152" y="0"/>
            <a:ext cx="2897324" cy="1111170"/>
          </a:xfrm>
          <a:prstGeom prst="rect">
            <a:avLst/>
          </a:prstGeom>
        </p:spPr>
      </p:pic>
      <p:sp>
        <p:nvSpPr>
          <p:cNvPr id="2" name="TextBox 1">
            <a:extLst>
              <a:ext uri="{FF2B5EF4-FFF2-40B4-BE49-F238E27FC236}">
                <a16:creationId xmlns:a16="http://schemas.microsoft.com/office/drawing/2014/main" id="{8698714B-EBFA-9210-069B-38FAE8DF1F99}"/>
              </a:ext>
            </a:extLst>
          </p:cNvPr>
          <p:cNvSpPr txBox="1"/>
          <p:nvPr/>
        </p:nvSpPr>
        <p:spPr>
          <a:xfrm>
            <a:off x="11087101" y="6627168"/>
            <a:ext cx="1330036" cy="230832"/>
          </a:xfrm>
          <a:prstGeom prst="rect">
            <a:avLst/>
          </a:prstGeom>
          <a:noFill/>
        </p:spPr>
        <p:txBody>
          <a:bodyPr wrap="square" rtlCol="0">
            <a:spAutoFit/>
          </a:bodyPr>
          <a:lstStyle/>
          <a:p>
            <a:pPr algn="l"/>
            <a:r>
              <a:rPr lang="en-IE" sz="900" dirty="0">
                <a:latin typeface="Univers Next Pro Condensed" panose="020B0906030202020203" pitchFamily="34" charset="0"/>
              </a:rPr>
              <a:t>UNICEF/UNI0585528</a:t>
            </a:r>
          </a:p>
        </p:txBody>
      </p:sp>
    </p:spTree>
    <p:extLst>
      <p:ext uri="{BB962C8B-B14F-4D97-AF65-F5344CB8AC3E}">
        <p14:creationId xmlns:p14="http://schemas.microsoft.com/office/powerpoint/2010/main" val="3009748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79407"/>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pic>
        <p:nvPicPr>
          <p:cNvPr id="4" name="Picture 3">
            <a:extLst>
              <a:ext uri="{FF2B5EF4-FFF2-40B4-BE49-F238E27FC236}">
                <a16:creationId xmlns:a16="http://schemas.microsoft.com/office/drawing/2014/main" id="{7FA5CBF7-B2F3-CA56-40A0-AB8B27A1D8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11694"/>
            <a:ext cx="6238754" cy="4159169"/>
          </a:xfrm>
          <a:prstGeom prst="rect">
            <a:avLst/>
          </a:prstGeom>
        </p:spPr>
      </p:pic>
      <p:sp>
        <p:nvSpPr>
          <p:cNvPr id="5" name="Text Placeholder 2">
            <a:extLst>
              <a:ext uri="{FF2B5EF4-FFF2-40B4-BE49-F238E27FC236}">
                <a16:creationId xmlns:a16="http://schemas.microsoft.com/office/drawing/2014/main" id="{35F069E9-2547-C41A-FB8F-825FB0DF51CE}"/>
              </a:ext>
            </a:extLst>
          </p:cNvPr>
          <p:cNvSpPr txBox="1">
            <a:spLocks/>
          </p:cNvSpPr>
          <p:nvPr/>
        </p:nvSpPr>
        <p:spPr>
          <a:xfrm>
            <a:off x="6535896" y="1526397"/>
            <a:ext cx="5305425" cy="8702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latin typeface="Arial" panose="020B0604020202020204" pitchFamily="34" charset="0"/>
                <a:cs typeface="Arial" panose="020B0604020202020204" pitchFamily="34" charset="0"/>
              </a:rPr>
              <a:t>Give yourself some time and space – a moment of privacy!</a:t>
            </a:r>
          </a:p>
          <a:p>
            <a:pPr marL="0" indent="0">
              <a:buNone/>
            </a:pPr>
            <a:endParaRPr lang="en-GB" sz="1800" dirty="0">
              <a:latin typeface="Arial" panose="020B0604020202020204" pitchFamily="34" charset="0"/>
              <a:cs typeface="Arial" panose="020B0604020202020204" pitchFamily="34" charset="0"/>
            </a:endParaRPr>
          </a:p>
          <a:p>
            <a:pPr marL="0" indent="0">
              <a:buNone/>
            </a:pPr>
            <a:r>
              <a:rPr lang="en-GB" sz="1800" dirty="0">
                <a:latin typeface="Arial" panose="020B0604020202020204" pitchFamily="34" charset="0"/>
                <a:cs typeface="Arial" panose="020B0604020202020204" pitchFamily="34" charset="0"/>
              </a:rPr>
              <a:t>Have a think about the following questions: </a:t>
            </a:r>
          </a:p>
          <a:p>
            <a:endParaRPr lang="en-GB" sz="18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C72B58F9-60CB-B326-6908-8C8F23D064D8}"/>
              </a:ext>
            </a:extLst>
          </p:cNvPr>
          <p:cNvSpPr txBox="1">
            <a:spLocks/>
          </p:cNvSpPr>
          <p:nvPr/>
        </p:nvSpPr>
        <p:spPr>
          <a:xfrm>
            <a:off x="6535895" y="3330479"/>
            <a:ext cx="5433498" cy="31481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GB" sz="1800" dirty="0">
              <a:solidFill>
                <a:srgbClr val="000000"/>
              </a:solidFill>
              <a:latin typeface="Arial" panose="020B0604020202020204" pitchFamily="34" charset="0"/>
            </a:endParaRPr>
          </a:p>
          <a:p>
            <a:pPr fontAlgn="base"/>
            <a:r>
              <a:rPr lang="en-GB" sz="1800" dirty="0">
                <a:solidFill>
                  <a:srgbClr val="000000"/>
                </a:solidFill>
                <a:latin typeface="Arial" panose="020B0604020202020204" pitchFamily="34" charset="0"/>
              </a:rPr>
              <a:t>What do you do in your school/home/community to respect each other’s right to privacy? </a:t>
            </a:r>
          </a:p>
          <a:p>
            <a:pPr fontAlgn="base"/>
            <a:endParaRPr lang="en-GB" sz="1800" dirty="0">
              <a:solidFill>
                <a:srgbClr val="000000"/>
              </a:solidFill>
              <a:latin typeface="Arial" panose="020B0604020202020204" pitchFamily="34" charset="0"/>
            </a:endParaRPr>
          </a:p>
          <a:p>
            <a:pPr fontAlgn="base"/>
            <a:r>
              <a:rPr lang="en-GB" sz="1800" dirty="0">
                <a:solidFill>
                  <a:srgbClr val="000000"/>
                </a:solidFill>
                <a:latin typeface="Arial" panose="020B0604020202020204" pitchFamily="34" charset="0"/>
              </a:rPr>
              <a:t>What other rights are connected to the right to privacy? </a:t>
            </a:r>
          </a:p>
        </p:txBody>
      </p:sp>
      <p:sp>
        <p:nvSpPr>
          <p:cNvPr id="9" name="TextBox 8">
            <a:extLst>
              <a:ext uri="{FF2B5EF4-FFF2-40B4-BE49-F238E27FC236}">
                <a16:creationId xmlns:a16="http://schemas.microsoft.com/office/drawing/2014/main" id="{F04BFC4D-D320-4B93-D14B-C42C4208F39B}"/>
              </a:ext>
            </a:extLst>
          </p:cNvPr>
          <p:cNvSpPr txBox="1"/>
          <p:nvPr/>
        </p:nvSpPr>
        <p:spPr>
          <a:xfrm>
            <a:off x="5063850" y="5665277"/>
            <a:ext cx="1472045"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UNICEF/UNI500680</a:t>
            </a:r>
          </a:p>
        </p:txBody>
      </p:sp>
    </p:spTree>
    <p:extLst>
      <p:ext uri="{BB962C8B-B14F-4D97-AF65-F5344CB8AC3E}">
        <p14:creationId xmlns:p14="http://schemas.microsoft.com/office/powerpoint/2010/main" val="130157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199425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4E42-07C7-83CE-4A6E-169AFE634EB9}"/>
              </a:ext>
            </a:extLst>
          </p:cNvPr>
          <p:cNvSpPr txBox="1"/>
          <p:nvPr/>
        </p:nvSpPr>
        <p:spPr>
          <a:xfrm>
            <a:off x="10993581" y="6581910"/>
            <a:ext cx="1288473" cy="230832"/>
          </a:xfrm>
          <a:prstGeom prst="rect">
            <a:avLst/>
          </a:prstGeom>
          <a:noFill/>
        </p:spPr>
        <p:txBody>
          <a:bodyPr wrap="square" rtlCol="0">
            <a:spAutoFit/>
          </a:bodyPr>
          <a:lstStyle/>
          <a:p>
            <a:pPr algn="l"/>
            <a:r>
              <a:rPr lang="en-IE" sz="900" dirty="0">
                <a:latin typeface="Univers Next Pro Condensed" panose="020B0906030202020203" pitchFamily="34" charset="0"/>
              </a:rPr>
              <a:t>UNICEF/UNI471950</a:t>
            </a:r>
          </a:p>
        </p:txBody>
      </p:sp>
      <p:sp>
        <p:nvSpPr>
          <p:cNvPr id="3" name="TextBox 2">
            <a:extLst>
              <a:ext uri="{FF2B5EF4-FFF2-40B4-BE49-F238E27FC236}">
                <a16:creationId xmlns:a16="http://schemas.microsoft.com/office/drawing/2014/main" id="{47B2DC3B-7AC9-9AA8-7E61-5CE90658FCB9}"/>
              </a:ext>
            </a:extLst>
          </p:cNvPr>
          <p:cNvSpPr txBox="1"/>
          <p:nvPr/>
        </p:nvSpPr>
        <p:spPr>
          <a:xfrm>
            <a:off x="883227" y="2782669"/>
            <a:ext cx="3699163" cy="769441"/>
          </a:xfrm>
          <a:prstGeom prst="rect">
            <a:avLst/>
          </a:prstGeom>
          <a:noFill/>
        </p:spPr>
        <p:txBody>
          <a:bodyPr wrap="square" rtlCol="0">
            <a:spAutoFit/>
          </a:bodyPr>
          <a:lstStyle/>
          <a:p>
            <a:pPr algn="l"/>
            <a:r>
              <a:rPr lang="en-IE" sz="4400" dirty="0">
                <a:solidFill>
                  <a:schemeClr val="bg1"/>
                </a:solidFill>
                <a:latin typeface="Univers Next Pro Condensed" panose="020B0906030202020203" pitchFamily="34" charset="0"/>
              </a:rPr>
              <a:t>THANK YOU! </a:t>
            </a:r>
          </a:p>
        </p:txBody>
      </p:sp>
      <p:pic>
        <p:nvPicPr>
          <p:cNvPr id="4" name="Picture 3" descr="Graphical user interface, text&#10;&#10;Description automatically generated">
            <a:extLst>
              <a:ext uri="{FF2B5EF4-FFF2-40B4-BE49-F238E27FC236}">
                <a16:creationId xmlns:a16="http://schemas.microsoft.com/office/drawing/2014/main" id="{282C346B-B922-A239-E79E-3B60133EE5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914DEE8A-D5D5-B661-835B-517501DA45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3456" y="5883563"/>
            <a:ext cx="1118544" cy="974437"/>
          </a:xfrm>
          <a:prstGeom prst="rect">
            <a:avLst/>
          </a:prstGeom>
        </p:spPr>
      </p:pic>
    </p:spTree>
    <p:extLst>
      <p:ext uri="{BB962C8B-B14F-4D97-AF65-F5344CB8AC3E}">
        <p14:creationId xmlns:p14="http://schemas.microsoft.com/office/powerpoint/2010/main" val="97906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5" name="TextBox 4">
            <a:extLst>
              <a:ext uri="{FF2B5EF4-FFF2-40B4-BE49-F238E27FC236}">
                <a16:creationId xmlns:a16="http://schemas.microsoft.com/office/drawing/2014/main" id="{BA7B666D-1E45-60C7-0F56-BC5BCC0A291F}"/>
              </a:ext>
            </a:extLst>
          </p:cNvPr>
          <p:cNvSpPr txBox="1"/>
          <p:nvPr/>
        </p:nvSpPr>
        <p:spPr>
          <a:xfrm>
            <a:off x="7051523" y="1437153"/>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Guess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Introducing Article 16</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7,8,9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46499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C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11247438" cy="709612"/>
          </a:xfrm>
        </p:spPr>
        <p:txBody>
          <a:bodyPr/>
          <a:lstStyle/>
          <a:p>
            <a:r>
              <a:rPr lang="en-GB" b="1" dirty="0">
                <a:solidFill>
                  <a:schemeClr val="bg1"/>
                </a:solidFill>
                <a:latin typeface="Arial" panose="020B0604020202020204" pitchFamily="34" charset="0"/>
                <a:cs typeface="Arial" panose="020B0604020202020204" pitchFamily="34" charset="0"/>
              </a:rPr>
              <a:t>GUESS THE ARTICLE</a:t>
            </a:r>
          </a:p>
        </p:txBody>
      </p:sp>
      <p:sp>
        <p:nvSpPr>
          <p:cNvPr id="5" name="Subtitle 3">
            <a:extLst>
              <a:ext uri="{FF2B5EF4-FFF2-40B4-BE49-F238E27FC236}">
                <a16:creationId xmlns:a16="http://schemas.microsoft.com/office/drawing/2014/main" id="{0D7BA3D2-2B8F-40C1-BA7F-2E1782228AF5}"/>
              </a:ext>
            </a:extLst>
          </p:cNvPr>
          <p:cNvSpPr txBox="1">
            <a:spLocks/>
          </p:cNvSpPr>
          <p:nvPr/>
        </p:nvSpPr>
        <p:spPr>
          <a:xfrm>
            <a:off x="462974" y="1356658"/>
            <a:ext cx="10867229" cy="536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solidFill>
                  <a:schemeClr val="bg1"/>
                </a:solidFill>
                <a:latin typeface="Arial"/>
                <a:cs typeface="Arial"/>
              </a:rPr>
              <a:t>How do these pictures help you? Can you guess how they are linked together?</a:t>
            </a:r>
          </a:p>
          <a:p>
            <a:pPr marL="0" indent="0">
              <a:buFont typeface="Arial" panose="020B0604020202020204" pitchFamily="34" charse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3A511E7E-C8D0-2DB3-BA55-F4FFBEF7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pic>
        <p:nvPicPr>
          <p:cNvPr id="6" name="Picture 5" descr="A person squatting on a grass hill looking at her phone&#10;&#10;Description automatically generated">
            <a:extLst>
              <a:ext uri="{FF2B5EF4-FFF2-40B4-BE49-F238E27FC236}">
                <a16:creationId xmlns:a16="http://schemas.microsoft.com/office/drawing/2014/main" id="{48E89EBD-D95F-787F-7DCE-6DE7811F1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929" y="3065320"/>
            <a:ext cx="3194805" cy="2130136"/>
          </a:xfrm>
          <a:prstGeom prst="rect">
            <a:avLst/>
          </a:prstGeom>
        </p:spPr>
      </p:pic>
      <p:pic>
        <p:nvPicPr>
          <p:cNvPr id="8" name="Picture 7" descr="A doctor talking to a patient&#10;&#10;Description automatically generated">
            <a:extLst>
              <a:ext uri="{FF2B5EF4-FFF2-40B4-BE49-F238E27FC236}">
                <a16:creationId xmlns:a16="http://schemas.microsoft.com/office/drawing/2014/main" id="{B7174018-2DFF-91F8-7A1C-F6F302D5A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72" y="3065320"/>
            <a:ext cx="3194805" cy="2132100"/>
          </a:xfrm>
          <a:prstGeom prst="rect">
            <a:avLst/>
          </a:prstGeom>
        </p:spPr>
      </p:pic>
      <p:pic>
        <p:nvPicPr>
          <p:cNvPr id="10" name="Picture 9" descr="A red and blue building with doors&#10;&#10;Description automatically generated">
            <a:extLst>
              <a:ext uri="{FF2B5EF4-FFF2-40B4-BE49-F238E27FC236}">
                <a16:creationId xmlns:a16="http://schemas.microsoft.com/office/drawing/2014/main" id="{67DF22CA-4E73-E165-ECBF-19AAAA48A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8486" y="3065587"/>
            <a:ext cx="3194805" cy="2129869"/>
          </a:xfrm>
          <a:prstGeom prst="rect">
            <a:avLst/>
          </a:prstGeom>
        </p:spPr>
      </p:pic>
      <p:sp>
        <p:nvSpPr>
          <p:cNvPr id="11" name="TextBox 10">
            <a:extLst>
              <a:ext uri="{FF2B5EF4-FFF2-40B4-BE49-F238E27FC236}">
                <a16:creationId xmlns:a16="http://schemas.microsoft.com/office/drawing/2014/main" id="{17EC1C43-709F-917D-D87C-80DD35B5261A}"/>
              </a:ext>
            </a:extLst>
          </p:cNvPr>
          <p:cNvSpPr txBox="1"/>
          <p:nvPr/>
        </p:nvSpPr>
        <p:spPr>
          <a:xfrm>
            <a:off x="644236" y="5195456"/>
            <a:ext cx="2369128"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UNICEF/UN0749676</a:t>
            </a:r>
          </a:p>
        </p:txBody>
      </p:sp>
      <p:sp>
        <p:nvSpPr>
          <p:cNvPr id="12" name="TextBox 11">
            <a:extLst>
              <a:ext uri="{FF2B5EF4-FFF2-40B4-BE49-F238E27FC236}">
                <a16:creationId xmlns:a16="http://schemas.microsoft.com/office/drawing/2014/main" id="{260CCE84-EFA7-464A-4958-677A55E13992}"/>
              </a:ext>
            </a:extLst>
          </p:cNvPr>
          <p:cNvSpPr txBox="1"/>
          <p:nvPr/>
        </p:nvSpPr>
        <p:spPr>
          <a:xfrm>
            <a:off x="4559929" y="5195456"/>
            <a:ext cx="2369128"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UNICEF/UN0642548</a:t>
            </a:r>
          </a:p>
        </p:txBody>
      </p:sp>
      <p:sp>
        <p:nvSpPr>
          <p:cNvPr id="13" name="TextBox 12">
            <a:extLst>
              <a:ext uri="{FF2B5EF4-FFF2-40B4-BE49-F238E27FC236}">
                <a16:creationId xmlns:a16="http://schemas.microsoft.com/office/drawing/2014/main" id="{EF35AE7F-F825-B60A-4A8A-AD4985F7169A}"/>
              </a:ext>
            </a:extLst>
          </p:cNvPr>
          <p:cNvSpPr txBox="1"/>
          <p:nvPr/>
        </p:nvSpPr>
        <p:spPr>
          <a:xfrm>
            <a:off x="8588486" y="5251960"/>
            <a:ext cx="2202872"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UNICEF/UN0679881</a:t>
            </a:r>
          </a:p>
        </p:txBody>
      </p:sp>
    </p:spTree>
    <p:extLst>
      <p:ext uri="{BB962C8B-B14F-4D97-AF65-F5344CB8AC3E}">
        <p14:creationId xmlns:p14="http://schemas.microsoft.com/office/powerpoint/2010/main" val="135775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0DC25-71B2-7C77-F69E-BA3B75CD87D4}"/>
              </a:ext>
            </a:extLst>
          </p:cNvPr>
          <p:cNvSpPr txBox="1"/>
          <p:nvPr/>
        </p:nvSpPr>
        <p:spPr>
          <a:xfrm>
            <a:off x="2233157" y="964849"/>
            <a:ext cx="7418895" cy="646331"/>
          </a:xfrm>
          <a:prstGeom prst="rect">
            <a:avLst/>
          </a:prstGeom>
          <a:solidFill>
            <a:schemeClr val="bg1"/>
          </a:solidFill>
        </p:spPr>
        <p:txBody>
          <a:bodyPr wrap="square" rtlCol="0">
            <a:spAutoFit/>
          </a:bodyPr>
          <a:lstStyle/>
          <a:p>
            <a:r>
              <a:rPr lang="en-IE" sz="3600" b="1" dirty="0">
                <a:solidFill>
                  <a:srgbClr val="00B0F0"/>
                </a:solidFill>
              </a:rPr>
              <a:t>ARTICLE 16 – Right to Privacy </a:t>
            </a:r>
          </a:p>
        </p:txBody>
      </p:sp>
      <p:pic>
        <p:nvPicPr>
          <p:cNvPr id="3" name="Picture 2" descr="Graphical user interface, text&#10;&#10;Description automatically generated">
            <a:extLst>
              <a:ext uri="{FF2B5EF4-FFF2-40B4-BE49-F238E27FC236}">
                <a16:creationId xmlns:a16="http://schemas.microsoft.com/office/drawing/2014/main" id="{FAADF357-725C-8843-E8A1-44970598F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a:extLst>
              <a:ext uri="{FF2B5EF4-FFF2-40B4-BE49-F238E27FC236}">
                <a16:creationId xmlns:a16="http://schemas.microsoft.com/office/drawing/2014/main" id="{DA321828-1D77-48F5-438D-F6A1AB562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33157" y="1813704"/>
            <a:ext cx="2096508" cy="2795836"/>
          </a:xfrm>
          <a:prstGeom prst="rect">
            <a:avLst/>
          </a:prstGeom>
        </p:spPr>
      </p:pic>
      <p:sp>
        <p:nvSpPr>
          <p:cNvPr id="9" name="TextBox 8">
            <a:extLst>
              <a:ext uri="{FF2B5EF4-FFF2-40B4-BE49-F238E27FC236}">
                <a16:creationId xmlns:a16="http://schemas.microsoft.com/office/drawing/2014/main" id="{2558D471-D2AF-60B0-0B5A-E1A444EB20C1}"/>
              </a:ext>
            </a:extLst>
          </p:cNvPr>
          <p:cNvSpPr txBox="1"/>
          <p:nvPr/>
        </p:nvSpPr>
        <p:spPr>
          <a:xfrm>
            <a:off x="2233157" y="4963230"/>
            <a:ext cx="7061519" cy="1200329"/>
          </a:xfrm>
          <a:prstGeom prst="rect">
            <a:avLst/>
          </a:prstGeom>
          <a:noFill/>
        </p:spPr>
        <p:txBody>
          <a:bodyPr wrap="square" rtlCol="0">
            <a:spAutoFit/>
          </a:bodyPr>
          <a:lstStyle/>
          <a:p>
            <a:r>
              <a:rPr lang="en-GB" b="1" i="0" dirty="0">
                <a:effectLst/>
                <a:ea typeface="Calibri" panose="020F0502020204030204" pitchFamily="34" charset="0"/>
                <a:cs typeface="Calibri" panose="020F0502020204030204" pitchFamily="34" charset="0"/>
              </a:rPr>
              <a:t>Article </a:t>
            </a:r>
            <a:r>
              <a:rPr lang="en-GB" b="1" dirty="0">
                <a:ea typeface="Calibri" panose="020F0502020204030204" pitchFamily="34" charset="0"/>
                <a:cs typeface="Calibri" panose="020F0502020204030204" pitchFamily="34" charset="0"/>
              </a:rPr>
              <a:t>16</a:t>
            </a:r>
            <a:r>
              <a:rPr lang="en-GB" b="1" i="0" dirty="0">
                <a:effectLst/>
                <a:ea typeface="Calibri" panose="020F0502020204030204" pitchFamily="34" charset="0"/>
                <a:cs typeface="Calibri" panose="020F0502020204030204" pitchFamily="34" charset="0"/>
              </a:rPr>
              <a:t>: </a:t>
            </a:r>
            <a:r>
              <a:rPr lang="en-GB" dirty="0"/>
              <a:t>Every child has the right to privacy. The law should protect the child’s private, family and home life, including protecting children from unlawful attacks that harm their reputation.</a:t>
            </a:r>
          </a:p>
          <a:p>
            <a:endParaRPr lang="en-GB" sz="1800" b="0" i="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17054B8-DD35-C326-2A27-A72F3F1044B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00921" y="1813704"/>
            <a:ext cx="4193755" cy="2795837"/>
          </a:xfrm>
          <a:prstGeom prst="rect">
            <a:avLst/>
          </a:prstGeom>
        </p:spPr>
      </p:pic>
      <p:sp>
        <p:nvSpPr>
          <p:cNvPr id="8" name="TextBox 7">
            <a:extLst>
              <a:ext uri="{FF2B5EF4-FFF2-40B4-BE49-F238E27FC236}">
                <a16:creationId xmlns:a16="http://schemas.microsoft.com/office/drawing/2014/main" id="{13FAE369-819F-3FCC-F580-5ED3310D430B}"/>
              </a:ext>
            </a:extLst>
          </p:cNvPr>
          <p:cNvSpPr txBox="1"/>
          <p:nvPr/>
        </p:nvSpPr>
        <p:spPr>
          <a:xfrm>
            <a:off x="5100921" y="4378708"/>
            <a:ext cx="1291319" cy="230832"/>
          </a:xfrm>
          <a:prstGeom prst="rect">
            <a:avLst/>
          </a:prstGeom>
          <a:noFill/>
        </p:spPr>
        <p:txBody>
          <a:bodyPr wrap="square" rtlCol="0">
            <a:spAutoFit/>
          </a:bodyPr>
          <a:lstStyle/>
          <a:p>
            <a:r>
              <a:rPr lang="en-IE" sz="900" dirty="0">
                <a:solidFill>
                  <a:schemeClr val="bg1"/>
                </a:solidFill>
              </a:rPr>
              <a:t>UNICEF/UN0657546</a:t>
            </a:r>
          </a:p>
        </p:txBody>
      </p:sp>
    </p:spTree>
    <p:extLst>
      <p:ext uri="{BB962C8B-B14F-4D97-AF65-F5344CB8AC3E}">
        <p14:creationId xmlns:p14="http://schemas.microsoft.com/office/powerpoint/2010/main" val="22885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191A0-CA59-958F-5C4F-776EDDD47ED5}"/>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ARTICLE 16</a:t>
            </a:r>
          </a:p>
        </p:txBody>
      </p:sp>
      <p:pic>
        <p:nvPicPr>
          <p:cNvPr id="3" name="Picture 2" descr="Graphical user interface, text&#10;&#10;Description automatically generated">
            <a:extLst>
              <a:ext uri="{FF2B5EF4-FFF2-40B4-BE49-F238E27FC236}">
                <a16:creationId xmlns:a16="http://schemas.microsoft.com/office/drawing/2014/main" id="{B467D838-2F20-6ACE-B22C-9C3F8EA6F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sp>
        <p:nvSpPr>
          <p:cNvPr id="4" name="Text Placeholder 4">
            <a:extLst>
              <a:ext uri="{FF2B5EF4-FFF2-40B4-BE49-F238E27FC236}">
                <a16:creationId xmlns:a16="http://schemas.microsoft.com/office/drawing/2014/main" id="{96841420-0204-AF8E-2A99-ECDE0D9763AE}"/>
              </a:ext>
            </a:extLst>
          </p:cNvPr>
          <p:cNvSpPr txBox="1">
            <a:spLocks/>
          </p:cNvSpPr>
          <p:nvPr/>
        </p:nvSpPr>
        <p:spPr>
          <a:xfrm>
            <a:off x="744699" y="1811198"/>
            <a:ext cx="5351301" cy="13573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rgbClr val="000000"/>
                </a:solidFill>
                <a:latin typeface="Arial" panose="020B0604020202020204" pitchFamily="34" charset="0"/>
                <a:cs typeface="Arial" panose="020B0604020202020204" pitchFamily="34" charset="0"/>
              </a:rPr>
              <a:t>Why is privacy important to you/for children? </a:t>
            </a: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7F36EC7-6F35-7A4F-89D4-0DC8934BD90B}"/>
              </a:ext>
            </a:extLst>
          </p:cNvPr>
          <p:cNvSpPr txBox="1"/>
          <p:nvPr/>
        </p:nvSpPr>
        <p:spPr>
          <a:xfrm>
            <a:off x="744699" y="3688239"/>
            <a:ext cx="4449452" cy="954107"/>
          </a:xfrm>
          <a:prstGeom prst="rect">
            <a:avLst/>
          </a:prstGeom>
          <a:noFill/>
        </p:spPr>
        <p:txBody>
          <a:bodyPr wrap="square" rtlCol="0">
            <a:spAutoFit/>
          </a:bodyPr>
          <a:lstStyle/>
          <a:p>
            <a:r>
              <a:rPr lang="en-IE" sz="2800" b="1" dirty="0">
                <a:solidFill>
                  <a:srgbClr val="00B0F0"/>
                </a:solidFill>
              </a:rPr>
              <a:t>Have a think and write down some answers.</a:t>
            </a:r>
          </a:p>
        </p:txBody>
      </p:sp>
      <p:pic>
        <p:nvPicPr>
          <p:cNvPr id="7" name="Picture 6">
            <a:extLst>
              <a:ext uri="{FF2B5EF4-FFF2-40B4-BE49-F238E27FC236}">
                <a16:creationId xmlns:a16="http://schemas.microsoft.com/office/drawing/2014/main" id="{3C5768F0-FF23-4117-C4FA-251CA593CE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5608" y="1811198"/>
            <a:ext cx="5726056" cy="3819235"/>
          </a:xfrm>
          <a:prstGeom prst="rect">
            <a:avLst/>
          </a:prstGeom>
        </p:spPr>
      </p:pic>
      <p:sp>
        <p:nvSpPr>
          <p:cNvPr id="6" name="TextBox 5">
            <a:extLst>
              <a:ext uri="{FF2B5EF4-FFF2-40B4-BE49-F238E27FC236}">
                <a16:creationId xmlns:a16="http://schemas.microsoft.com/office/drawing/2014/main" id="{FCFEECBD-81E8-6F6B-9C04-4BFEDD7367BC}"/>
              </a:ext>
            </a:extLst>
          </p:cNvPr>
          <p:cNvSpPr txBox="1"/>
          <p:nvPr/>
        </p:nvSpPr>
        <p:spPr>
          <a:xfrm>
            <a:off x="10742039" y="5399601"/>
            <a:ext cx="2421082"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UNICEF/UNI452158</a:t>
            </a:r>
          </a:p>
        </p:txBody>
      </p:sp>
    </p:spTree>
    <p:extLst>
      <p:ext uri="{BB962C8B-B14F-4D97-AF65-F5344CB8AC3E}">
        <p14:creationId xmlns:p14="http://schemas.microsoft.com/office/powerpoint/2010/main" val="74963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833C70-21E8-803B-C726-421073E9FCD2}"/>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ARTICLE 16</a:t>
            </a:r>
          </a:p>
        </p:txBody>
      </p:sp>
      <p:sp>
        <p:nvSpPr>
          <p:cNvPr id="3" name="TextBox 2">
            <a:extLst>
              <a:ext uri="{FF2B5EF4-FFF2-40B4-BE49-F238E27FC236}">
                <a16:creationId xmlns:a16="http://schemas.microsoft.com/office/drawing/2014/main" id="{4B8C1774-B8EC-21F8-DF3B-FBD00014E85A}"/>
              </a:ext>
            </a:extLst>
          </p:cNvPr>
          <p:cNvSpPr txBox="1"/>
          <p:nvPr/>
        </p:nvSpPr>
        <p:spPr>
          <a:xfrm>
            <a:off x="528636" y="1294703"/>
            <a:ext cx="4628560" cy="523220"/>
          </a:xfrm>
          <a:prstGeom prst="rect">
            <a:avLst/>
          </a:prstGeom>
          <a:noFill/>
        </p:spPr>
        <p:txBody>
          <a:bodyPr wrap="square" rtlCol="0">
            <a:spAutoFit/>
          </a:bodyPr>
          <a:lstStyle/>
          <a:p>
            <a:r>
              <a:rPr lang="en-IE" sz="2800" b="1" dirty="0">
                <a:solidFill>
                  <a:srgbClr val="00B0F0"/>
                </a:solidFill>
              </a:rPr>
              <a:t>Did you think of these? </a:t>
            </a:r>
          </a:p>
        </p:txBody>
      </p:sp>
      <p:sp>
        <p:nvSpPr>
          <p:cNvPr id="4" name="Text Placeholder 4">
            <a:extLst>
              <a:ext uri="{FF2B5EF4-FFF2-40B4-BE49-F238E27FC236}">
                <a16:creationId xmlns:a16="http://schemas.microsoft.com/office/drawing/2014/main" id="{2440B2AB-8A92-9054-7260-2E0A2084143F}"/>
              </a:ext>
            </a:extLst>
          </p:cNvPr>
          <p:cNvSpPr txBox="1">
            <a:spLocks/>
          </p:cNvSpPr>
          <p:nvPr/>
        </p:nvSpPr>
        <p:spPr>
          <a:xfrm>
            <a:off x="528636" y="2001456"/>
            <a:ext cx="11471580" cy="4369629"/>
          </a:xfrm>
          <a:prstGeom prst="rect">
            <a:avLst/>
          </a:prstGeom>
        </p:spPr>
        <p:txBody>
          <a:bodyPr vert="horz" lIns="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2200" b="0" i="0" dirty="0">
                <a:solidFill>
                  <a:srgbClr val="000000"/>
                </a:solidFill>
                <a:effectLst/>
              </a:rPr>
              <a:t>Not everyone should know everything about me. </a:t>
            </a:r>
          </a:p>
          <a:p>
            <a:pPr algn="l" rtl="0" fontAlgn="base">
              <a:buFont typeface="Arial" panose="020B0604020202020204" pitchFamily="34" charset="0"/>
              <a:buChar char="•"/>
            </a:pPr>
            <a:r>
              <a:rPr lang="en-GB" sz="2200" b="0" i="0" dirty="0">
                <a:solidFill>
                  <a:srgbClr val="000000"/>
                </a:solidFill>
                <a:effectLst/>
              </a:rPr>
              <a:t>It helps </a:t>
            </a:r>
            <a:r>
              <a:rPr lang="en-GB" sz="2200" dirty="0">
                <a:solidFill>
                  <a:srgbClr val="000000"/>
                </a:solidFill>
              </a:rPr>
              <a:t>me </a:t>
            </a:r>
            <a:r>
              <a:rPr lang="en-GB" sz="2200" b="0" i="0" dirty="0">
                <a:solidFill>
                  <a:srgbClr val="000000"/>
                </a:solidFill>
                <a:effectLst/>
              </a:rPr>
              <a:t>to have personal space. </a:t>
            </a:r>
          </a:p>
          <a:p>
            <a:pPr algn="l" rtl="0" fontAlgn="base">
              <a:buFont typeface="Arial" panose="020B0604020202020204" pitchFamily="34" charset="0"/>
              <a:buChar char="•"/>
            </a:pPr>
            <a:r>
              <a:rPr lang="en-GB" sz="2200" b="0" i="0" dirty="0">
                <a:solidFill>
                  <a:srgbClr val="000000"/>
                </a:solidFill>
                <a:effectLst/>
              </a:rPr>
              <a:t>It helps to keep me safe online and in the real world. </a:t>
            </a:r>
          </a:p>
          <a:p>
            <a:pPr algn="l" rtl="0" fontAlgn="base">
              <a:buFont typeface="Arial" panose="020B0604020202020204" pitchFamily="34" charset="0"/>
              <a:buChar char="•"/>
            </a:pPr>
            <a:r>
              <a:rPr lang="en-GB" sz="2200" b="0" i="0" dirty="0">
                <a:solidFill>
                  <a:srgbClr val="000000"/>
                </a:solidFill>
                <a:effectLst/>
              </a:rPr>
              <a:t>Children are at risk of being harmed if the wrong people know too much about them.  </a:t>
            </a:r>
          </a:p>
          <a:p>
            <a:pPr algn="l" rtl="0" fontAlgn="base">
              <a:buFont typeface="Arial" panose="020B0604020202020204" pitchFamily="34" charset="0"/>
              <a:buChar char="•"/>
            </a:pPr>
            <a:r>
              <a:rPr lang="en-GB" sz="2200" b="0" i="0" dirty="0">
                <a:solidFill>
                  <a:srgbClr val="000000"/>
                </a:solidFill>
                <a:effectLst/>
              </a:rPr>
              <a:t>Things about identity, location, health and personal life, are private to me. </a:t>
            </a:r>
          </a:p>
          <a:p>
            <a:pPr algn="l" rtl="0" fontAlgn="base">
              <a:buFont typeface="Arial" panose="020B0604020202020204" pitchFamily="34" charset="0"/>
              <a:buChar char="•"/>
            </a:pPr>
            <a:r>
              <a:rPr lang="en-GB" sz="2200" b="0" i="0" dirty="0">
                <a:solidFill>
                  <a:srgbClr val="000000"/>
                </a:solidFill>
                <a:effectLst/>
              </a:rPr>
              <a:t>I should be able to record my thoughts and feelings without others looking at them.</a:t>
            </a:r>
          </a:p>
          <a:p>
            <a:pPr algn="l" rtl="0" fontAlgn="base">
              <a:buFont typeface="Arial" panose="020B0604020202020204" pitchFamily="34" charset="0"/>
              <a:buChar char="•"/>
            </a:pPr>
            <a:r>
              <a:rPr lang="en-GB" sz="2200" b="0" i="0" dirty="0">
                <a:solidFill>
                  <a:srgbClr val="000000"/>
                </a:solidFill>
                <a:effectLst/>
              </a:rPr>
              <a:t>People might judge me or make assumptions about me. </a:t>
            </a:r>
          </a:p>
          <a:p>
            <a:pPr algn="l" rtl="0" fontAlgn="base">
              <a:buFont typeface="Arial" panose="020B0604020202020204" pitchFamily="34" charset="0"/>
              <a:buChar char="•"/>
            </a:pPr>
            <a:r>
              <a:rPr lang="en-GB" sz="2200" b="0" i="0" dirty="0">
                <a:solidFill>
                  <a:srgbClr val="000000"/>
                </a:solidFill>
                <a:effectLst/>
              </a:rPr>
              <a:t>People might not understand me for who I am. </a:t>
            </a:r>
          </a:p>
          <a:p>
            <a:pPr algn="l" rtl="0" fontAlgn="base">
              <a:buFont typeface="Arial" panose="020B0604020202020204" pitchFamily="34" charset="0"/>
              <a:buChar char="•"/>
            </a:pPr>
            <a:r>
              <a:rPr lang="en-GB" sz="2200" b="0" i="0" dirty="0">
                <a:solidFill>
                  <a:srgbClr val="000000"/>
                </a:solidFill>
                <a:effectLst/>
              </a:rPr>
              <a:t>I should be able to choose the right time to share and with whom.  </a:t>
            </a:r>
          </a:p>
          <a:p>
            <a:pPr marL="342900" indent="-342900">
              <a:lnSpc>
                <a:spcPct val="107000"/>
              </a:lnSpc>
              <a:buFont typeface="Symbol" panose="05050102010706020507" pitchFamily="18" charset="2"/>
              <a:buChar char=""/>
            </a:pPr>
            <a:endParaRPr lang="en-GB" sz="2000" dirty="0">
              <a:solidFill>
                <a:srgbClr val="000000"/>
              </a:solidFill>
              <a:cs typeface="Arial" panose="020B0604020202020204" pitchFamily="34" charset="0"/>
            </a:endParaRPr>
          </a:p>
        </p:txBody>
      </p:sp>
      <p:sp>
        <p:nvSpPr>
          <p:cNvPr id="5" name="TextBox 4">
            <a:extLst>
              <a:ext uri="{FF2B5EF4-FFF2-40B4-BE49-F238E27FC236}">
                <a16:creationId xmlns:a16="http://schemas.microsoft.com/office/drawing/2014/main" id="{CFF1ECFC-578F-C358-8BFE-68F0E93FB0B0}"/>
              </a:ext>
            </a:extLst>
          </p:cNvPr>
          <p:cNvSpPr txBox="1"/>
          <p:nvPr/>
        </p:nvSpPr>
        <p:spPr>
          <a:xfrm>
            <a:off x="7364276" y="5809672"/>
            <a:ext cx="3860800" cy="400110"/>
          </a:xfrm>
          <a:prstGeom prst="rect">
            <a:avLst/>
          </a:prstGeom>
          <a:noFill/>
        </p:spPr>
        <p:txBody>
          <a:bodyPr wrap="square" rtlCol="0">
            <a:spAutoFit/>
          </a:bodyPr>
          <a:lstStyle/>
          <a:p>
            <a:r>
              <a:rPr lang="en-IE" sz="2000" b="1" dirty="0">
                <a:solidFill>
                  <a:srgbClr val="00B0F0"/>
                </a:solidFill>
              </a:rPr>
              <a:t>What else did you think of? </a:t>
            </a:r>
          </a:p>
        </p:txBody>
      </p:sp>
    </p:spTree>
    <p:extLst>
      <p:ext uri="{BB962C8B-B14F-4D97-AF65-F5344CB8AC3E}">
        <p14:creationId xmlns:p14="http://schemas.microsoft.com/office/powerpoint/2010/main" val="246359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67398" y="4317661"/>
            <a:ext cx="5754975" cy="24130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5932170" y="1681286"/>
            <a:ext cx="6192432" cy="226863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tx1"/>
              </a:solidFill>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67397" y="1681286"/>
            <a:ext cx="5754976" cy="2268638"/>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0" i="0" dirty="0">
                <a:solidFill>
                  <a:schemeClr val="bg1"/>
                </a:solidFill>
                <a:effectLst/>
              </a:rPr>
              <a:t>Can you design a special box to keep your special things in? How would people know it belonged to you and know not to look in it without asking? You might use your design to decorate a shoe box or other empty box</a:t>
            </a:r>
            <a:endParaRPr lang="en-IE" dirty="0">
              <a:solidFill>
                <a:schemeClr val="bg1"/>
              </a:solidFill>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2" name="TextBox 1">
            <a:extLst>
              <a:ext uri="{FF2B5EF4-FFF2-40B4-BE49-F238E27FC236}">
                <a16:creationId xmlns:a16="http://schemas.microsoft.com/office/drawing/2014/main" id="{8F943CDD-9592-C75A-7CB5-A020391DF3B2}"/>
              </a:ext>
            </a:extLst>
          </p:cNvPr>
          <p:cNvSpPr txBox="1"/>
          <p:nvPr/>
        </p:nvSpPr>
        <p:spPr>
          <a:xfrm>
            <a:off x="225545" y="4647012"/>
            <a:ext cx="2637142" cy="1754326"/>
          </a:xfrm>
          <a:prstGeom prst="rect">
            <a:avLst/>
          </a:prstGeom>
          <a:noFill/>
        </p:spPr>
        <p:txBody>
          <a:bodyPr wrap="square" rtlCol="0">
            <a:spAutoFit/>
          </a:bodyPr>
          <a:lstStyle/>
          <a:p>
            <a:pPr algn="l"/>
            <a:r>
              <a:rPr lang="en-IE" dirty="0"/>
              <a:t>Listen to “</a:t>
            </a:r>
            <a:r>
              <a:rPr lang="en-IE" dirty="0">
                <a:hlinkClick r:id="rId6"/>
              </a:rPr>
              <a:t>My Body has a Bubble” </a:t>
            </a:r>
            <a:r>
              <a:rPr lang="en-IE" dirty="0"/>
              <a:t>by Nell Harris and use to explore the concept of personal space (could link in with (</a:t>
            </a:r>
            <a:r>
              <a:rPr lang="en-IE" i="1" dirty="0"/>
              <a:t>Stay Safe </a:t>
            </a:r>
            <a:r>
              <a:rPr lang="en-IE" dirty="0"/>
              <a:t>lessons)</a:t>
            </a:r>
          </a:p>
        </p:txBody>
      </p:sp>
      <p:pic>
        <p:nvPicPr>
          <p:cNvPr id="3" name="Online Media 2" title="My Body has a Bubble by Nell Harris Kids Book Read Aloud">
            <a:hlinkClick r:id="" action="ppaction://media"/>
            <a:extLst>
              <a:ext uri="{FF2B5EF4-FFF2-40B4-BE49-F238E27FC236}">
                <a16:creationId xmlns:a16="http://schemas.microsoft.com/office/drawing/2014/main" id="{4809E842-E6AB-162D-D5EE-BE56BF9CB2FE}"/>
              </a:ext>
            </a:extLst>
          </p:cNvPr>
          <p:cNvPicPr>
            <a:picLocks noRot="1" noChangeAspect="1"/>
          </p:cNvPicPr>
          <p:nvPr>
            <a:videoFile r:link="rId1"/>
          </p:nvPr>
        </p:nvPicPr>
        <p:blipFill>
          <a:blip r:embed="rId7"/>
          <a:stretch>
            <a:fillRect/>
          </a:stretch>
        </p:blipFill>
        <p:spPr>
          <a:xfrm>
            <a:off x="2862687" y="4754725"/>
            <a:ext cx="2738013" cy="1546981"/>
          </a:xfrm>
          <a:prstGeom prst="rect">
            <a:avLst/>
          </a:prstGeom>
        </p:spPr>
      </p:pic>
      <p:sp>
        <p:nvSpPr>
          <p:cNvPr id="4" name="Text Placeholder 2">
            <a:extLst>
              <a:ext uri="{FF2B5EF4-FFF2-40B4-BE49-F238E27FC236}">
                <a16:creationId xmlns:a16="http://schemas.microsoft.com/office/drawing/2014/main" id="{430F0AB2-D7A0-4AB6-3ADE-7FD2C6BD6181}"/>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5" name="TextBox 4">
            <a:extLst>
              <a:ext uri="{FF2B5EF4-FFF2-40B4-BE49-F238E27FC236}">
                <a16:creationId xmlns:a16="http://schemas.microsoft.com/office/drawing/2014/main" id="{8B729826-E455-476D-D6C3-1CD8EEBBD583}"/>
              </a:ext>
            </a:extLst>
          </p:cNvPr>
          <p:cNvSpPr txBox="1"/>
          <p:nvPr/>
        </p:nvSpPr>
        <p:spPr>
          <a:xfrm>
            <a:off x="5932170" y="4317661"/>
            <a:ext cx="6192432" cy="2476855"/>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6" name="TextBox 5">
            <a:extLst>
              <a:ext uri="{FF2B5EF4-FFF2-40B4-BE49-F238E27FC236}">
                <a16:creationId xmlns:a16="http://schemas.microsoft.com/office/drawing/2014/main" id="{4D4A39A5-6339-0E78-6A31-E362AE649F77}"/>
              </a:ext>
            </a:extLst>
          </p:cNvPr>
          <p:cNvSpPr txBox="1"/>
          <p:nvPr/>
        </p:nvSpPr>
        <p:spPr>
          <a:xfrm>
            <a:off x="6257462" y="1895335"/>
            <a:ext cx="2694826" cy="2031325"/>
          </a:xfrm>
          <a:prstGeom prst="rect">
            <a:avLst/>
          </a:prstGeom>
          <a:noFill/>
        </p:spPr>
        <p:txBody>
          <a:bodyPr wrap="square" rtlCol="0">
            <a:spAutoFit/>
          </a:bodyPr>
          <a:lstStyle/>
          <a:p>
            <a:pPr algn="l"/>
            <a:r>
              <a:rPr lang="en-IE" dirty="0">
                <a:latin typeface="Univers Next Pro Condensed" panose="020B0906030202020203" pitchFamily="34" charset="0"/>
              </a:rPr>
              <a:t>Listen to </a:t>
            </a:r>
            <a:r>
              <a:rPr lang="en-IE" dirty="0">
                <a:solidFill>
                  <a:schemeClr val="bg1"/>
                </a:solidFill>
                <a:latin typeface="Univers Next Pro Condensed" panose="020B0906030202020203" pitchFamily="34" charset="0"/>
                <a:hlinkClick r:id="rId8"/>
              </a:rPr>
              <a:t>“Stop Think Check – The Online Safety Code” </a:t>
            </a:r>
            <a:r>
              <a:rPr lang="en-IE" dirty="0">
                <a:latin typeface="Univers Next Pro Condensed" panose="020B0906030202020203" pitchFamily="34" charset="0"/>
              </a:rPr>
              <a:t>and think about how we can keep our personal information private in the real and digital worlds!  </a:t>
            </a:r>
          </a:p>
        </p:txBody>
      </p:sp>
      <p:pic>
        <p:nvPicPr>
          <p:cNvPr id="7" name="Online Media 6" title="Stop Think Check - Online Safety Code (HTML Heroes)">
            <a:hlinkClick r:id="" action="ppaction://media"/>
            <a:extLst>
              <a:ext uri="{FF2B5EF4-FFF2-40B4-BE49-F238E27FC236}">
                <a16:creationId xmlns:a16="http://schemas.microsoft.com/office/drawing/2014/main" id="{AB8CCDDA-B6A9-FD03-7DCF-A1C5492FF054}"/>
              </a:ext>
            </a:extLst>
          </p:cNvPr>
          <p:cNvPicPr>
            <a:picLocks noRot="1" noChangeAspect="1"/>
          </p:cNvPicPr>
          <p:nvPr>
            <a:videoFile r:link="rId2"/>
          </p:nvPr>
        </p:nvPicPr>
        <p:blipFill>
          <a:blip r:embed="rId9"/>
          <a:stretch>
            <a:fillRect/>
          </a:stretch>
        </p:blipFill>
        <p:spPr>
          <a:xfrm>
            <a:off x="9062085" y="2038075"/>
            <a:ext cx="2760229" cy="1555059"/>
          </a:xfrm>
          <a:prstGeom prst="rect">
            <a:avLst/>
          </a:prstGeom>
        </p:spPr>
      </p:pic>
      <p:sp>
        <p:nvSpPr>
          <p:cNvPr id="8" name="TextBox 7">
            <a:extLst>
              <a:ext uri="{FF2B5EF4-FFF2-40B4-BE49-F238E27FC236}">
                <a16:creationId xmlns:a16="http://schemas.microsoft.com/office/drawing/2014/main" id="{428A7048-6350-8344-6130-A1D697BC770A}"/>
              </a:ext>
            </a:extLst>
          </p:cNvPr>
          <p:cNvSpPr txBox="1"/>
          <p:nvPr/>
        </p:nvSpPr>
        <p:spPr>
          <a:xfrm>
            <a:off x="6356787" y="4549676"/>
            <a:ext cx="5221804" cy="2585323"/>
          </a:xfrm>
          <a:prstGeom prst="rect">
            <a:avLst/>
          </a:prstGeom>
          <a:noFill/>
        </p:spPr>
        <p:txBody>
          <a:bodyPr wrap="square" rtlCol="0">
            <a:spAutoFit/>
          </a:bodyPr>
          <a:lstStyle/>
          <a:p>
            <a:pPr algn="ctr"/>
            <a:r>
              <a:rPr lang="en-GB" i="0" dirty="0">
                <a:solidFill>
                  <a:schemeClr val="bg1"/>
                </a:solidFill>
                <a:effectLst/>
              </a:rPr>
              <a:t>Open up </a:t>
            </a:r>
            <a:r>
              <a:rPr lang="en-GB" dirty="0">
                <a:solidFill>
                  <a:schemeClr val="bg1"/>
                </a:solidFill>
              </a:rPr>
              <a:t>the conversation about privacy for </a:t>
            </a:r>
            <a:r>
              <a:rPr lang="en-GB" b="1" dirty="0">
                <a:solidFill>
                  <a:schemeClr val="bg1"/>
                </a:solidFill>
              </a:rPr>
              <a:t>younger children </a:t>
            </a:r>
            <a:r>
              <a:rPr lang="en-GB" dirty="0">
                <a:solidFill>
                  <a:schemeClr val="bg1"/>
                </a:solidFill>
              </a:rPr>
              <a:t>by reading a traditional fairy tale like Goldilocks or Cinderella. T</a:t>
            </a:r>
            <a:r>
              <a:rPr lang="en-GB" b="0" i="0" dirty="0">
                <a:solidFill>
                  <a:schemeClr val="bg1"/>
                </a:solidFill>
                <a:effectLst/>
              </a:rPr>
              <a:t>hink about how the right to privacy was affected by what happens in the stories</a:t>
            </a:r>
            <a:r>
              <a:rPr lang="en-GB" dirty="0">
                <a:solidFill>
                  <a:schemeClr val="bg1"/>
                </a:solidFill>
              </a:rPr>
              <a:t>; </a:t>
            </a:r>
            <a:r>
              <a:rPr lang="en-GB" b="0" i="0" dirty="0">
                <a:solidFill>
                  <a:schemeClr val="bg1"/>
                </a:solidFill>
                <a:effectLst/>
              </a:rPr>
              <a:t>for example, how would the three bears feel about a stranger coming into their house when they were not there? </a:t>
            </a:r>
            <a:endParaRPr lang="en-GB" dirty="0">
              <a:solidFill>
                <a:schemeClr val="bg1"/>
              </a:solidFill>
              <a:cs typeface="Arial" panose="020B0604020202020204" pitchFamily="34" charset="0"/>
            </a:endParaRP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363902" y="1598091"/>
            <a:ext cx="5996940" cy="25946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i="0" dirty="0">
                <a:solidFill>
                  <a:schemeClr val="tx1"/>
                </a:solidFill>
                <a:effectLst/>
              </a:rPr>
              <a:t>How is </a:t>
            </a:r>
            <a:r>
              <a:rPr lang="en-GB" sz="2000" dirty="0">
                <a:solidFill>
                  <a:schemeClr val="tx1"/>
                </a:solidFill>
              </a:rPr>
              <a:t>the right to privacy supported in your school? </a:t>
            </a:r>
            <a:r>
              <a:rPr lang="en-GB" sz="2000" b="0" i="0" dirty="0">
                <a:solidFill>
                  <a:schemeClr val="tx1"/>
                </a:solidFill>
                <a:effectLst/>
              </a:rPr>
              <a:t>Discuss in your class </a:t>
            </a:r>
            <a:r>
              <a:rPr lang="en-GB" sz="2000" dirty="0">
                <a:solidFill>
                  <a:schemeClr val="tx1"/>
                </a:solidFill>
              </a:rPr>
              <a:t>how privacy is respected in your school and if more could be done.</a:t>
            </a:r>
            <a:r>
              <a:rPr lang="en-GB" sz="2000" b="0" i="0" dirty="0">
                <a:solidFill>
                  <a:schemeClr val="tx1"/>
                </a:solidFill>
                <a:effectLst/>
              </a:rPr>
              <a:t> You might ask your principal to follow up any suggestions.</a:t>
            </a:r>
            <a:r>
              <a:rPr lang="en-GB" sz="2000" b="0" i="0" dirty="0">
                <a:solidFill>
                  <a:schemeClr val="bg1"/>
                </a:solidFill>
                <a:effectLst/>
              </a:rPr>
              <a:t>. </a:t>
            </a:r>
            <a:endParaRPr lang="en-GB" sz="20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363902" y="4330813"/>
            <a:ext cx="5996940" cy="234784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4" name="TextBox 3">
            <a:extLst>
              <a:ext uri="{FF2B5EF4-FFF2-40B4-BE49-F238E27FC236}">
                <a16:creationId xmlns:a16="http://schemas.microsoft.com/office/drawing/2014/main" id="{671CD3D1-915B-CA39-07AC-D80343215ABD}"/>
              </a:ext>
            </a:extLst>
          </p:cNvPr>
          <p:cNvSpPr txBox="1"/>
          <p:nvPr/>
        </p:nvSpPr>
        <p:spPr>
          <a:xfrm>
            <a:off x="6504294" y="4346455"/>
            <a:ext cx="5449005" cy="2332202"/>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3" name="TextBox 2">
            <a:extLst>
              <a:ext uri="{FF2B5EF4-FFF2-40B4-BE49-F238E27FC236}">
                <a16:creationId xmlns:a16="http://schemas.microsoft.com/office/drawing/2014/main" id="{E233C15E-6606-2C8C-8A52-C4B1B2847512}"/>
              </a:ext>
            </a:extLst>
          </p:cNvPr>
          <p:cNvSpPr txBox="1"/>
          <p:nvPr/>
        </p:nvSpPr>
        <p:spPr>
          <a:xfrm>
            <a:off x="7042221" y="4709955"/>
            <a:ext cx="4504907" cy="1631216"/>
          </a:xfrm>
          <a:prstGeom prst="rect">
            <a:avLst/>
          </a:prstGeom>
          <a:noFill/>
        </p:spPr>
        <p:txBody>
          <a:bodyPr wrap="square">
            <a:spAutoFit/>
          </a:bodyPr>
          <a:lstStyle/>
          <a:p>
            <a:pPr algn="ctr"/>
            <a:r>
              <a:rPr lang="en-GB" sz="2000" b="1" i="0" dirty="0">
                <a:solidFill>
                  <a:srgbClr val="00AEEF"/>
                </a:solidFill>
                <a:effectLst/>
              </a:rPr>
              <a:t>You have the right to privacy. </a:t>
            </a:r>
            <a:r>
              <a:rPr lang="en-GB" sz="2000" b="0" i="0" dirty="0">
                <a:solidFill>
                  <a:schemeClr val="bg1"/>
                </a:solidFill>
                <a:effectLst/>
              </a:rPr>
              <a:t>Think about a two-year-old, a 10-year-old and a 16-year-old. What are the similarities and differences in the types of privacy that should be respected at these ages? </a:t>
            </a:r>
            <a:endParaRPr lang="en-GB" sz="2000" b="1" dirty="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FE1B34E3-2AD0-DDCA-F48E-62528C3CC0BB}"/>
              </a:ext>
            </a:extLst>
          </p:cNvPr>
          <p:cNvSpPr txBox="1"/>
          <p:nvPr/>
        </p:nvSpPr>
        <p:spPr>
          <a:xfrm>
            <a:off x="473915" y="4862242"/>
            <a:ext cx="2609824" cy="1323439"/>
          </a:xfrm>
          <a:prstGeom prst="rect">
            <a:avLst/>
          </a:prstGeom>
          <a:noFill/>
        </p:spPr>
        <p:txBody>
          <a:bodyPr wrap="square" rtlCol="0">
            <a:spAutoFit/>
          </a:bodyPr>
          <a:lstStyle/>
          <a:p>
            <a:pPr algn="l"/>
            <a:r>
              <a:rPr lang="en-GB" sz="2000" b="0" i="0" dirty="0">
                <a:solidFill>
                  <a:srgbClr val="000000"/>
                </a:solidFill>
                <a:effectLst/>
              </a:rPr>
              <a:t>Watch </a:t>
            </a:r>
            <a:r>
              <a:rPr lang="en-GB" sz="2000" b="1" i="0" u="sng" strike="noStrike" dirty="0">
                <a:solidFill>
                  <a:srgbClr val="003B5E"/>
                </a:solidFill>
                <a:effectLst/>
                <a:hlinkClick r:id="rId5">
                  <a:extLst>
                    <a:ext uri="{A12FA001-AC4F-418D-AE19-62706E023703}">
                      <ahyp:hlinkClr xmlns:ahyp="http://schemas.microsoft.com/office/drawing/2018/hyperlinkcolor" val="tx"/>
                    </a:ext>
                  </a:extLst>
                </a:hlinkClick>
              </a:rPr>
              <a:t>this video </a:t>
            </a:r>
            <a:r>
              <a:rPr lang="en-GB" sz="2000" b="0" i="0" dirty="0">
                <a:solidFill>
                  <a:srgbClr val="000000"/>
                </a:solidFill>
                <a:effectLst/>
              </a:rPr>
              <a:t>about privacy online. Use this as a starting point for a class discussion. </a:t>
            </a:r>
            <a:endParaRPr lang="en-IE" sz="2000" dirty="0">
              <a:solidFill>
                <a:schemeClr val="bg1"/>
              </a:solidFill>
            </a:endParaRPr>
          </a:p>
        </p:txBody>
      </p:sp>
      <p:pic>
        <p:nvPicPr>
          <p:cNvPr id="6" name="Online Media 5" title="Online Privacy for Kids - Internet Safety and Security for Kids">
            <a:hlinkClick r:id="" action="ppaction://media"/>
            <a:extLst>
              <a:ext uri="{FF2B5EF4-FFF2-40B4-BE49-F238E27FC236}">
                <a16:creationId xmlns:a16="http://schemas.microsoft.com/office/drawing/2014/main" id="{F20EFAD6-8671-CD41-BA6F-4E28324AF942}"/>
              </a:ext>
            </a:extLst>
          </p:cNvPr>
          <p:cNvPicPr>
            <a:picLocks noRot="1" noChangeAspect="1"/>
          </p:cNvPicPr>
          <p:nvPr>
            <a:videoFile r:link="rId1"/>
          </p:nvPr>
        </p:nvPicPr>
        <p:blipFill>
          <a:blip r:embed="rId6"/>
          <a:stretch>
            <a:fillRect/>
          </a:stretch>
        </p:blipFill>
        <p:spPr>
          <a:xfrm>
            <a:off x="3163749" y="4615560"/>
            <a:ext cx="3054171" cy="1725611"/>
          </a:xfrm>
          <a:prstGeom prst="rect">
            <a:avLst/>
          </a:prstGeom>
        </p:spPr>
      </p:pic>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6504294" y="1613565"/>
            <a:ext cx="5449005"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r>
              <a:rPr lang="en-GB" dirty="0">
                <a:solidFill>
                  <a:srgbClr val="000000"/>
                </a:solidFill>
              </a:rPr>
              <a:t>Imagine this: While playing you grab your friend’s phone as a joke and look at their photos. Is this a funny joke or is it going against their rights?</a:t>
            </a: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8" name="Oval 7">
            <a:extLst>
              <a:ext uri="{FF2B5EF4-FFF2-40B4-BE49-F238E27FC236}">
                <a16:creationId xmlns:a16="http://schemas.microsoft.com/office/drawing/2014/main" id="{EE51F2BE-217E-B82C-C952-559D92815FD4}"/>
              </a:ext>
            </a:extLst>
          </p:cNvPr>
          <p:cNvSpPr/>
          <p:nvPr/>
        </p:nvSpPr>
        <p:spPr>
          <a:xfrm>
            <a:off x="6954692" y="3144489"/>
            <a:ext cx="571500" cy="56902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Oval 14">
            <a:extLst>
              <a:ext uri="{FF2B5EF4-FFF2-40B4-BE49-F238E27FC236}">
                <a16:creationId xmlns:a16="http://schemas.microsoft.com/office/drawing/2014/main" id="{D4165CC9-9512-E07B-EC14-211BCCD84B4C}"/>
              </a:ext>
            </a:extLst>
          </p:cNvPr>
          <p:cNvSpPr/>
          <p:nvPr/>
        </p:nvSpPr>
        <p:spPr>
          <a:xfrm>
            <a:off x="9712249" y="3206125"/>
            <a:ext cx="571500" cy="56902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TextBox 16">
            <a:extLst>
              <a:ext uri="{FF2B5EF4-FFF2-40B4-BE49-F238E27FC236}">
                <a16:creationId xmlns:a16="http://schemas.microsoft.com/office/drawing/2014/main" id="{8214AA31-07E0-680A-09C1-B0A0B823C481}"/>
              </a:ext>
            </a:extLst>
          </p:cNvPr>
          <p:cNvSpPr txBox="1"/>
          <p:nvPr/>
        </p:nvSpPr>
        <p:spPr>
          <a:xfrm>
            <a:off x="7622374" y="3105833"/>
            <a:ext cx="770966" cy="646331"/>
          </a:xfrm>
          <a:prstGeom prst="rect">
            <a:avLst/>
          </a:prstGeom>
          <a:noFill/>
        </p:spPr>
        <p:txBody>
          <a:bodyPr wrap="square" rtlCol="0">
            <a:spAutoFit/>
          </a:bodyPr>
          <a:lstStyle/>
          <a:p>
            <a:pPr algn="l"/>
            <a:r>
              <a:rPr lang="en-IE" b="1" dirty="0">
                <a:solidFill>
                  <a:schemeClr val="bg1"/>
                </a:solidFill>
                <a:latin typeface="Calibri" panose="020F0502020204030204" pitchFamily="34" charset="0"/>
                <a:ea typeface="Calibri" panose="020F0502020204030204" pitchFamily="34" charset="0"/>
                <a:cs typeface="Calibri" panose="020F0502020204030204" pitchFamily="34" charset="0"/>
              </a:rPr>
              <a:t>Funny joke </a:t>
            </a:r>
          </a:p>
        </p:txBody>
      </p:sp>
      <p:sp>
        <p:nvSpPr>
          <p:cNvPr id="18" name="TextBox 17">
            <a:extLst>
              <a:ext uri="{FF2B5EF4-FFF2-40B4-BE49-F238E27FC236}">
                <a16:creationId xmlns:a16="http://schemas.microsoft.com/office/drawing/2014/main" id="{F0CA6D1A-3D69-A084-5334-3BB742185092}"/>
              </a:ext>
            </a:extLst>
          </p:cNvPr>
          <p:cNvSpPr txBox="1"/>
          <p:nvPr/>
        </p:nvSpPr>
        <p:spPr>
          <a:xfrm>
            <a:off x="10544752" y="3128815"/>
            <a:ext cx="1147544" cy="646331"/>
          </a:xfrm>
          <a:prstGeom prst="rect">
            <a:avLst/>
          </a:prstGeom>
          <a:noFill/>
        </p:spPr>
        <p:txBody>
          <a:bodyPr wrap="square" rtlCol="0">
            <a:spAutoFit/>
          </a:bodyPr>
          <a:lstStyle/>
          <a:p>
            <a:pPr algn="l"/>
            <a:r>
              <a:rPr lang="en-IE" b="1" dirty="0">
                <a:solidFill>
                  <a:schemeClr val="bg1"/>
                </a:solidFill>
              </a:rPr>
              <a:t>Rights Violation </a:t>
            </a:r>
          </a:p>
        </p:txBody>
      </p:sp>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A0C9D92-CA60-4F9B-AD40-3BB42220F3B5}"/>
              </a:ext>
            </a:extLst>
          </p:cNvPr>
          <p:cNvSpPr/>
          <p:nvPr/>
        </p:nvSpPr>
        <p:spPr>
          <a:xfrm>
            <a:off x="1809707" y="1582976"/>
            <a:ext cx="8500153" cy="524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rgbClr val="00ACE9"/>
                </a:solidFill>
              </a:rPr>
              <a:t>Children’s rights exist to ensure children’s survival, protection, development and full participation in society. But what happens when rights conflict with one another??  </a:t>
            </a: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213284" y="45209"/>
            <a:ext cx="6824580" cy="400110"/>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5770" y="0"/>
            <a:ext cx="1556230" cy="596839"/>
          </a:xfrm>
          <a:prstGeom prst="rect">
            <a:avLst/>
          </a:prstGeom>
        </p:spPr>
      </p:pic>
      <p:sp>
        <p:nvSpPr>
          <p:cNvPr id="4" name="Text Placeholder 2">
            <a:extLst>
              <a:ext uri="{FF2B5EF4-FFF2-40B4-BE49-F238E27FC236}">
                <a16:creationId xmlns:a16="http://schemas.microsoft.com/office/drawing/2014/main" id="{46230461-13BB-7E84-C236-79FF3C0957EF}"/>
              </a:ext>
            </a:extLst>
          </p:cNvPr>
          <p:cNvSpPr txBox="1">
            <a:spLocks/>
          </p:cNvSpPr>
          <p:nvPr/>
        </p:nvSpPr>
        <p:spPr>
          <a:xfrm>
            <a:off x="229543" y="390767"/>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p:txBody>
      </p:sp>
      <p:sp>
        <p:nvSpPr>
          <p:cNvPr id="3" name="Rectangle 2">
            <a:extLst>
              <a:ext uri="{FF2B5EF4-FFF2-40B4-BE49-F238E27FC236}">
                <a16:creationId xmlns:a16="http://schemas.microsoft.com/office/drawing/2014/main" id="{4377580D-A387-EE16-4E54-FC1DF2EDBDEE}"/>
              </a:ext>
            </a:extLst>
          </p:cNvPr>
          <p:cNvSpPr/>
          <p:nvPr/>
        </p:nvSpPr>
        <p:spPr>
          <a:xfrm rot="20214441">
            <a:off x="-262224" y="949244"/>
            <a:ext cx="3135742" cy="923330"/>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CLASH!</a:t>
            </a:r>
            <a:endParaRPr lang="en-US" sz="5400" b="1" cap="none" spc="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endParaRPr>
          </a:p>
        </p:txBody>
      </p:sp>
      <p:sp>
        <p:nvSpPr>
          <p:cNvPr id="6" name="Speech Bubble: Oval 5">
            <a:extLst>
              <a:ext uri="{FF2B5EF4-FFF2-40B4-BE49-F238E27FC236}">
                <a16:creationId xmlns:a16="http://schemas.microsoft.com/office/drawing/2014/main" id="{2AE18F0A-DEBF-BA67-2A55-79A213D41C11}"/>
              </a:ext>
            </a:extLst>
          </p:cNvPr>
          <p:cNvSpPr/>
          <p:nvPr/>
        </p:nvSpPr>
        <p:spPr>
          <a:xfrm rot="1122754">
            <a:off x="701113" y="2351204"/>
            <a:ext cx="3119612" cy="2628410"/>
          </a:xfrm>
          <a:prstGeom prst="wedgeEllipse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BE0531AC-B317-B92A-4A7E-1EFE2050F4DE}"/>
              </a:ext>
            </a:extLst>
          </p:cNvPr>
          <p:cNvSpPr txBox="1"/>
          <p:nvPr/>
        </p:nvSpPr>
        <p:spPr>
          <a:xfrm>
            <a:off x="1228352" y="2649894"/>
            <a:ext cx="2354581" cy="2062103"/>
          </a:xfrm>
          <a:prstGeom prst="rect">
            <a:avLst/>
          </a:prstGeom>
          <a:noFill/>
        </p:spPr>
        <p:txBody>
          <a:bodyPr wrap="square" rtlCol="0">
            <a:spAutoFit/>
          </a:bodyPr>
          <a:lstStyle/>
          <a:p>
            <a:pPr algn="l"/>
            <a:r>
              <a:rPr lang="en-IE" sz="1600" dirty="0">
                <a:solidFill>
                  <a:schemeClr val="bg1"/>
                </a:solidFill>
              </a:rPr>
              <a:t>Before I go to sleep at night I have to give my phone to my mother. She says she doesn’t want me to stay up too late but I know better. She secretly reads my messages. It really annoys me.  </a:t>
            </a:r>
          </a:p>
        </p:txBody>
      </p:sp>
      <p:sp>
        <p:nvSpPr>
          <p:cNvPr id="15" name="Speech Bubble: Rectangle 14">
            <a:extLst>
              <a:ext uri="{FF2B5EF4-FFF2-40B4-BE49-F238E27FC236}">
                <a16:creationId xmlns:a16="http://schemas.microsoft.com/office/drawing/2014/main" id="{17FBD1C0-F33D-D8F4-3DF6-D7D930DDB68A}"/>
              </a:ext>
            </a:extLst>
          </p:cNvPr>
          <p:cNvSpPr/>
          <p:nvPr/>
        </p:nvSpPr>
        <p:spPr>
          <a:xfrm rot="20944378">
            <a:off x="8459577" y="2453488"/>
            <a:ext cx="3243826" cy="2297430"/>
          </a:xfrm>
          <a:prstGeom prst="wedgeRectCallou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6" name="TextBox 15">
            <a:extLst>
              <a:ext uri="{FF2B5EF4-FFF2-40B4-BE49-F238E27FC236}">
                <a16:creationId xmlns:a16="http://schemas.microsoft.com/office/drawing/2014/main" id="{E7430857-8B3B-53A5-9E38-F7619321A2F4}"/>
              </a:ext>
            </a:extLst>
          </p:cNvPr>
          <p:cNvSpPr txBox="1"/>
          <p:nvPr/>
        </p:nvSpPr>
        <p:spPr>
          <a:xfrm rot="20922395">
            <a:off x="8774257" y="2724619"/>
            <a:ext cx="2770628" cy="1815882"/>
          </a:xfrm>
          <a:prstGeom prst="rect">
            <a:avLst/>
          </a:prstGeom>
          <a:noFill/>
        </p:spPr>
        <p:txBody>
          <a:bodyPr wrap="square" rtlCol="0">
            <a:spAutoFit/>
          </a:bodyPr>
          <a:lstStyle/>
          <a:p>
            <a:pPr algn="l"/>
            <a:r>
              <a:rPr lang="en-IE" sz="1600" dirty="0">
                <a:solidFill>
                  <a:schemeClr val="bg1"/>
                </a:solidFill>
              </a:rPr>
              <a:t>I admit I look at Emma’s phone, but not because I don’t trust her – I want to protect her. I want to know who she’s in contact with and to make sure she’s not being bullied like a few years ago. </a:t>
            </a:r>
          </a:p>
        </p:txBody>
      </p:sp>
      <p:pic>
        <p:nvPicPr>
          <p:cNvPr id="18" name="Graphic 17" descr="Woman Shrugging outline">
            <a:extLst>
              <a:ext uri="{FF2B5EF4-FFF2-40B4-BE49-F238E27FC236}">
                <a16:creationId xmlns:a16="http://schemas.microsoft.com/office/drawing/2014/main" id="{2E39E6E2-8836-952D-9943-D595F3CF0F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9543" y="4924308"/>
            <a:ext cx="1316748" cy="1316748"/>
          </a:xfrm>
          <a:prstGeom prst="rect">
            <a:avLst/>
          </a:prstGeom>
        </p:spPr>
      </p:pic>
      <p:pic>
        <p:nvPicPr>
          <p:cNvPr id="20" name="Graphic 19" descr="Woman outline">
            <a:extLst>
              <a:ext uri="{FF2B5EF4-FFF2-40B4-BE49-F238E27FC236}">
                <a16:creationId xmlns:a16="http://schemas.microsoft.com/office/drawing/2014/main" id="{F8D582CD-219B-E0F4-3C66-3312B1C812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07440" y="4839345"/>
            <a:ext cx="1543050" cy="1543050"/>
          </a:xfrm>
          <a:prstGeom prst="rect">
            <a:avLst/>
          </a:prstGeom>
        </p:spPr>
      </p:pic>
      <p:sp>
        <p:nvSpPr>
          <p:cNvPr id="21" name="TextBox 20">
            <a:extLst>
              <a:ext uri="{FF2B5EF4-FFF2-40B4-BE49-F238E27FC236}">
                <a16:creationId xmlns:a16="http://schemas.microsoft.com/office/drawing/2014/main" id="{57E041F8-0D24-6E17-4CBF-01C5CF3C53FB}"/>
              </a:ext>
            </a:extLst>
          </p:cNvPr>
          <p:cNvSpPr txBox="1"/>
          <p:nvPr/>
        </p:nvSpPr>
        <p:spPr>
          <a:xfrm>
            <a:off x="4433858" y="2572932"/>
            <a:ext cx="2857500" cy="523220"/>
          </a:xfrm>
          <a:prstGeom prst="rect">
            <a:avLst/>
          </a:prstGeom>
          <a:noFill/>
        </p:spPr>
        <p:txBody>
          <a:bodyPr wrap="square" rtlCol="0">
            <a:spAutoFit/>
          </a:bodyPr>
          <a:lstStyle/>
          <a:p>
            <a:pPr algn="ctr"/>
            <a:r>
              <a:rPr lang="en-IE" sz="2800" dirty="0"/>
              <a:t>DISCUSS:</a:t>
            </a:r>
            <a:r>
              <a:rPr lang="en-IE" sz="2800" dirty="0">
                <a:solidFill>
                  <a:schemeClr val="bg1"/>
                </a:solidFill>
                <a:latin typeface="Univers Next Pro Condensed" panose="020B0906030202020203" pitchFamily="34" charset="0"/>
              </a:rPr>
              <a:t> </a:t>
            </a:r>
          </a:p>
        </p:txBody>
      </p:sp>
      <p:sp>
        <p:nvSpPr>
          <p:cNvPr id="22" name="TextBox 21">
            <a:extLst>
              <a:ext uri="{FF2B5EF4-FFF2-40B4-BE49-F238E27FC236}">
                <a16:creationId xmlns:a16="http://schemas.microsoft.com/office/drawing/2014/main" id="{512D6738-DC6C-552A-E411-D5DA596E74C9}"/>
              </a:ext>
            </a:extLst>
          </p:cNvPr>
          <p:cNvSpPr txBox="1"/>
          <p:nvPr/>
        </p:nvSpPr>
        <p:spPr>
          <a:xfrm>
            <a:off x="180696" y="4499687"/>
            <a:ext cx="861707" cy="646331"/>
          </a:xfrm>
          <a:prstGeom prst="rect">
            <a:avLst/>
          </a:prstGeom>
          <a:noFill/>
        </p:spPr>
        <p:txBody>
          <a:bodyPr wrap="square" rtlCol="0">
            <a:spAutoFit/>
          </a:bodyPr>
          <a:lstStyle/>
          <a:p>
            <a:pPr algn="l"/>
            <a:r>
              <a:rPr lang="en-IE" dirty="0"/>
              <a:t>Emma, 13</a:t>
            </a:r>
            <a:endParaRPr lang="en-IE" sz="1600" dirty="0"/>
          </a:p>
        </p:txBody>
      </p:sp>
      <p:sp>
        <p:nvSpPr>
          <p:cNvPr id="23" name="TextBox 22">
            <a:extLst>
              <a:ext uri="{FF2B5EF4-FFF2-40B4-BE49-F238E27FC236}">
                <a16:creationId xmlns:a16="http://schemas.microsoft.com/office/drawing/2014/main" id="{7BE851D0-DE1A-4DED-E602-40B08A9E240E}"/>
              </a:ext>
            </a:extLst>
          </p:cNvPr>
          <p:cNvSpPr txBox="1"/>
          <p:nvPr/>
        </p:nvSpPr>
        <p:spPr>
          <a:xfrm>
            <a:off x="10688380" y="4659180"/>
            <a:ext cx="1264920" cy="646331"/>
          </a:xfrm>
          <a:prstGeom prst="rect">
            <a:avLst/>
          </a:prstGeom>
          <a:noFill/>
        </p:spPr>
        <p:txBody>
          <a:bodyPr wrap="square" rtlCol="0">
            <a:spAutoFit/>
          </a:bodyPr>
          <a:lstStyle/>
          <a:p>
            <a:pPr algn="l"/>
            <a:r>
              <a:rPr lang="en-IE" dirty="0"/>
              <a:t>Emma’s mother</a:t>
            </a:r>
          </a:p>
        </p:txBody>
      </p:sp>
      <p:sp>
        <p:nvSpPr>
          <p:cNvPr id="24" name="TextBox 23">
            <a:extLst>
              <a:ext uri="{FF2B5EF4-FFF2-40B4-BE49-F238E27FC236}">
                <a16:creationId xmlns:a16="http://schemas.microsoft.com/office/drawing/2014/main" id="{BF268187-20C5-2309-DE3B-090F7E738B8C}"/>
              </a:ext>
            </a:extLst>
          </p:cNvPr>
          <p:cNvSpPr txBox="1"/>
          <p:nvPr/>
        </p:nvSpPr>
        <p:spPr>
          <a:xfrm>
            <a:off x="4290060" y="3282675"/>
            <a:ext cx="3691890" cy="830997"/>
          </a:xfrm>
          <a:prstGeom prst="rect">
            <a:avLst/>
          </a:prstGeom>
          <a:noFill/>
        </p:spPr>
        <p:txBody>
          <a:bodyPr wrap="square" rtlCol="0">
            <a:spAutoFit/>
          </a:bodyPr>
          <a:lstStyle/>
          <a:p>
            <a:pPr algn="l"/>
            <a:r>
              <a:rPr lang="en-IE" sz="1600" dirty="0"/>
              <a:t>Which rights are conflicting here? (Check out the </a:t>
            </a:r>
            <a:r>
              <a:rPr lang="en-IE" sz="1600" dirty="0">
                <a:hlinkClick r:id="rId8"/>
              </a:rPr>
              <a:t>child-friendly poster </a:t>
            </a:r>
            <a:r>
              <a:rPr lang="en-IE" sz="1600" dirty="0"/>
              <a:t>of the UN CRC)</a:t>
            </a:r>
          </a:p>
        </p:txBody>
      </p:sp>
      <p:sp>
        <p:nvSpPr>
          <p:cNvPr id="25" name="TextBox 24">
            <a:extLst>
              <a:ext uri="{FF2B5EF4-FFF2-40B4-BE49-F238E27FC236}">
                <a16:creationId xmlns:a16="http://schemas.microsoft.com/office/drawing/2014/main" id="{A8DE40C1-5A90-D6B7-E30E-901302591204}"/>
              </a:ext>
            </a:extLst>
          </p:cNvPr>
          <p:cNvSpPr txBox="1"/>
          <p:nvPr/>
        </p:nvSpPr>
        <p:spPr>
          <a:xfrm>
            <a:off x="4286368" y="4364275"/>
            <a:ext cx="3611880" cy="584775"/>
          </a:xfrm>
          <a:prstGeom prst="rect">
            <a:avLst/>
          </a:prstGeom>
          <a:noFill/>
        </p:spPr>
        <p:txBody>
          <a:bodyPr wrap="square" rtlCol="0">
            <a:spAutoFit/>
          </a:bodyPr>
          <a:lstStyle/>
          <a:p>
            <a:pPr algn="l"/>
            <a:r>
              <a:rPr lang="en-IE" sz="1600" dirty="0"/>
              <a:t>Who do you agree with – Emma or Emma’s mother? Why? </a:t>
            </a:r>
          </a:p>
        </p:txBody>
      </p:sp>
      <p:sp>
        <p:nvSpPr>
          <p:cNvPr id="26" name="TextBox 25">
            <a:extLst>
              <a:ext uri="{FF2B5EF4-FFF2-40B4-BE49-F238E27FC236}">
                <a16:creationId xmlns:a16="http://schemas.microsoft.com/office/drawing/2014/main" id="{1DD92B65-3C73-FB66-1094-C46175AD5540}"/>
              </a:ext>
            </a:extLst>
          </p:cNvPr>
          <p:cNvSpPr txBox="1"/>
          <p:nvPr/>
        </p:nvSpPr>
        <p:spPr>
          <a:xfrm>
            <a:off x="4289078" y="5161572"/>
            <a:ext cx="3147060" cy="830997"/>
          </a:xfrm>
          <a:prstGeom prst="rect">
            <a:avLst/>
          </a:prstGeom>
          <a:noFill/>
        </p:spPr>
        <p:txBody>
          <a:bodyPr wrap="square" rtlCol="0">
            <a:spAutoFit/>
          </a:bodyPr>
          <a:lstStyle/>
          <a:p>
            <a:pPr algn="l"/>
            <a:r>
              <a:rPr lang="en-IE" sz="1600" dirty="0"/>
              <a:t>How can Emma and her mother resolve this without violating any rights? </a:t>
            </a:r>
          </a:p>
        </p:txBody>
      </p:sp>
      <p:sp>
        <p:nvSpPr>
          <p:cNvPr id="27" name="TextBox 26">
            <a:extLst>
              <a:ext uri="{FF2B5EF4-FFF2-40B4-BE49-F238E27FC236}">
                <a16:creationId xmlns:a16="http://schemas.microsoft.com/office/drawing/2014/main" id="{1DEE126A-D643-CF76-37CA-ECF949A9413D}"/>
              </a:ext>
            </a:extLst>
          </p:cNvPr>
          <p:cNvSpPr txBox="1"/>
          <p:nvPr/>
        </p:nvSpPr>
        <p:spPr>
          <a:xfrm>
            <a:off x="7853729" y="6584223"/>
            <a:ext cx="4572687" cy="246221"/>
          </a:xfrm>
          <a:prstGeom prst="rect">
            <a:avLst/>
          </a:prstGeom>
          <a:noFill/>
        </p:spPr>
        <p:txBody>
          <a:bodyPr wrap="square" rtlCol="0">
            <a:spAutoFit/>
          </a:bodyPr>
          <a:lstStyle/>
          <a:p>
            <a:pPr algn="l"/>
            <a:r>
              <a:rPr lang="en-IE" sz="1000" dirty="0">
                <a:latin typeface="Univers Next Pro Condensed" panose="020B0906030202020203" pitchFamily="34" charset="0"/>
              </a:rPr>
              <a:t>Exercise from “Know Your Rights” Student Workbook developed by UNICEF</a:t>
            </a:r>
          </a:p>
        </p:txBody>
      </p:sp>
    </p:spTree>
    <p:extLst>
      <p:ext uri="{BB962C8B-B14F-4D97-AF65-F5344CB8AC3E}">
        <p14:creationId xmlns:p14="http://schemas.microsoft.com/office/powerpoint/2010/main" val="327011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6" grpId="0" animBg="1"/>
      <p:bldP spid="15" grpId="0" animBg="1"/>
      <p:bldP spid="21" grpId="0"/>
      <p:bldP spid="22" grpId="0"/>
      <p:bldP spid="23" grpId="0"/>
      <p:bldP spid="24" grpId="0"/>
      <p:bldP spid="25" grpId="0"/>
      <p:bldP spid="26"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Articles 1 &amp; 42" id="{DD920C08-F1BA-4A20-A289-EA66E3EE488C}" vid="{BF4EBDBC-E56C-4483-92BA-69B83569AB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4D0A455289AB498B067CDD262E8742" ma:contentTypeVersion="12" ma:contentTypeDescription="Create a new document." ma:contentTypeScope="" ma:versionID="98696b4ff65c8fe7a5ca067020a00c1c">
  <xsd:schema xmlns:xsd="http://www.w3.org/2001/XMLSchema" xmlns:xs="http://www.w3.org/2001/XMLSchema" xmlns:p="http://schemas.microsoft.com/office/2006/metadata/properties" xmlns:ns2="d9e516cf-fd69-494b-85ae-e41a4108f5c1" xmlns:ns3="310892cb-197e-4a99-9bbc-040cfb997735" targetNamespace="http://schemas.microsoft.com/office/2006/metadata/properties" ma:root="true" ma:fieldsID="7d09d3f7dd41491d1ecbd491b2fb907b" ns2:_="" ns3:_="">
    <xsd:import namespace="d9e516cf-fd69-494b-85ae-e41a4108f5c1"/>
    <xsd:import namespace="310892cb-197e-4a99-9bbc-040cfb9977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516cf-fd69-494b-85ae-e41a4108f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10892cb-197e-4a99-9bbc-040cfb9977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58E405-C418-450D-8355-51B86220906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8A3D53E-4F76-49D5-A706-C4C88069BC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516cf-fd69-494b-85ae-e41a4108f5c1"/>
    <ds:schemaRef ds:uri="310892cb-197e-4a99-9bbc-040cfb9977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E68C2F-7326-44A6-9958-838D685820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Template>
  <TotalTime>1742</TotalTime>
  <Words>1345</Words>
  <Application>Microsoft Office PowerPoint</Application>
  <PresentationFormat>Widescreen</PresentationFormat>
  <Paragraphs>116</Paragraphs>
  <Slides>12</Slides>
  <Notes>11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Symbol</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8</cp:revision>
  <dcterms:created xsi:type="dcterms:W3CDTF">2024-01-11T11:22:47Z</dcterms:created>
  <dcterms:modified xsi:type="dcterms:W3CDTF">2024-01-24T16:59:33Z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0x010100064D0A455289AB498B067CDD262E8742</vt:lpwstr>
  </property>
</Properties>
</file>