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97" r:id="rId3"/>
    <p:sldId id="298" r:id="rId4"/>
    <p:sldId id="299" r:id="rId5"/>
    <p:sldId id="300" r:id="rId6"/>
    <p:sldId id="301" r:id="rId7"/>
    <p:sldId id="306" r:id="rId8"/>
    <p:sldId id="305" r:id="rId9"/>
    <p:sldId id="307" r:id="rId10"/>
    <p:sldId id="308" r:id="rId11"/>
    <p:sldId id="309" r:id="rId12"/>
    <p:sldId id="3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A24CA-DCD7-4642-8657-CD17803C6E9E}" type="datetimeFigureOut">
              <a:rPr lang="en-IE" smtClean="0"/>
              <a:t>09/01/2024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B548E1-092D-48D6-B430-DC41D544A999}" type="slidenum">
              <a:rPr lang="en-IE" smtClean="0"/>
              <a:t>‹#›</a:t>
            </a:fld>
            <a:endParaRPr lang="en-IE"/>
          </a:p>
        </p:txBody>
      </p:sp>
    </p:spTree>
    <p:extLst>
      <p:ext uri="{BB962C8B-B14F-4D97-AF65-F5344CB8AC3E}">
        <p14:creationId xmlns:p14="http://schemas.microsoft.com/office/powerpoint/2010/main" val="211976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Kids at </a:t>
            </a:r>
            <a:r>
              <a:rPr lang="en-IE" dirty="0" err="1"/>
              <a:t>Tentalav</a:t>
            </a:r>
            <a:r>
              <a:rPr lang="en-IE" dirty="0"/>
              <a:t> Primary school in Gujarat, India. </a:t>
            </a:r>
          </a:p>
        </p:txBody>
      </p:sp>
      <p:sp>
        <p:nvSpPr>
          <p:cNvPr id="4" name="Slide Number Placeholder 3"/>
          <p:cNvSpPr>
            <a:spLocks noGrp="1"/>
          </p:cNvSpPr>
          <p:nvPr>
            <p:ph type="sldNum" sz="quarter" idx="5"/>
          </p:nvPr>
        </p:nvSpPr>
        <p:spPr/>
        <p:txBody>
          <a:bodyPr/>
          <a:lstStyle/>
          <a:p>
            <a:fld id="{9FB548E1-092D-48D6-B430-DC41D544A999}" type="slidenum">
              <a:rPr lang="en-IE" smtClean="0"/>
              <a:t>1</a:t>
            </a:fld>
            <a:endParaRPr lang="en-IE"/>
          </a:p>
        </p:txBody>
      </p:sp>
    </p:spTree>
    <p:extLst>
      <p:ext uri="{BB962C8B-B14F-4D97-AF65-F5344CB8AC3E}">
        <p14:creationId xmlns:p14="http://schemas.microsoft.com/office/powerpoint/2010/main" val="2782685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IE" dirty="0"/>
              <a:t>Twelve-year-old </a:t>
            </a:r>
            <a:r>
              <a:rPr lang="en-IE" dirty="0" err="1"/>
              <a:t>Tetiana</a:t>
            </a:r>
            <a:r>
              <a:rPr lang="en-IE" dirty="0"/>
              <a:t> is enjoying her time at the  science museum in Lviv</a:t>
            </a:r>
          </a:p>
          <a:p>
            <a:pPr marL="228600" indent="-228600">
              <a:buAutoNum type="arabicPeriod"/>
            </a:pPr>
            <a:r>
              <a:rPr lang="en-IE" dirty="0"/>
              <a:t>Students reading comic books as part of their life skills program at the Kasturba Gandhi Balika Vidyalaya, West </a:t>
            </a:r>
            <a:r>
              <a:rPr lang="en-IE" dirty="0" err="1"/>
              <a:t>Singhbhum</a:t>
            </a:r>
            <a:r>
              <a:rPr lang="en-IE" dirty="0"/>
              <a:t>, Sadar, Jharkhand, India</a:t>
            </a:r>
          </a:p>
          <a:p>
            <a:pPr marL="228600" indent="-228600">
              <a:buAutoNum type="arabicPeriod"/>
            </a:pPr>
            <a:r>
              <a:rPr lang="en-IE" dirty="0"/>
              <a:t>Children painting their school made out of recycled plastic bricks, in </a:t>
            </a:r>
            <a:r>
              <a:rPr lang="en-IE" dirty="0" err="1"/>
              <a:t>Tiassalé</a:t>
            </a:r>
            <a:r>
              <a:rPr lang="en-IE" dirty="0"/>
              <a:t>, in the South of Cote d’Ivoire</a:t>
            </a:r>
          </a:p>
        </p:txBody>
      </p:sp>
      <p:sp>
        <p:nvSpPr>
          <p:cNvPr id="4" name="Slide Number Placeholder 3"/>
          <p:cNvSpPr>
            <a:spLocks noGrp="1"/>
          </p:cNvSpPr>
          <p:nvPr>
            <p:ph type="sldNum" sz="quarter" idx="5"/>
          </p:nvPr>
        </p:nvSpPr>
        <p:spPr/>
        <p:txBody>
          <a:bodyPr/>
          <a:lstStyle/>
          <a:p>
            <a:fld id="{FFA023BD-2640-4863-A577-B1E617D50B55}" type="slidenum">
              <a:rPr lang="en-IE" smtClean="0"/>
              <a:t>3</a:t>
            </a:fld>
            <a:endParaRPr lang="en-IE"/>
          </a:p>
        </p:txBody>
      </p:sp>
    </p:spTree>
    <p:extLst>
      <p:ext uri="{BB962C8B-B14F-4D97-AF65-F5344CB8AC3E}">
        <p14:creationId xmlns:p14="http://schemas.microsoft.com/office/powerpoint/2010/main" val="124894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girl playing at the Child Friendly Space of Fada </a:t>
            </a:r>
            <a:r>
              <a:rPr lang="en-IE" dirty="0" err="1"/>
              <a:t>N’gourma</a:t>
            </a:r>
            <a:r>
              <a:rPr lang="en-IE" dirty="0"/>
              <a:t>, in the east of Burkina Faso, 2023. </a:t>
            </a:r>
          </a:p>
        </p:txBody>
      </p:sp>
      <p:sp>
        <p:nvSpPr>
          <p:cNvPr id="4" name="Slide Number Placeholder 3"/>
          <p:cNvSpPr>
            <a:spLocks noGrp="1"/>
          </p:cNvSpPr>
          <p:nvPr>
            <p:ph type="sldNum" sz="quarter" idx="5"/>
          </p:nvPr>
        </p:nvSpPr>
        <p:spPr/>
        <p:txBody>
          <a:bodyPr/>
          <a:lstStyle/>
          <a:p>
            <a:fld id="{9FB548E1-092D-48D6-B430-DC41D544A999}" type="slidenum">
              <a:rPr lang="en-IE" smtClean="0"/>
              <a:t>4</a:t>
            </a:fld>
            <a:endParaRPr lang="en-IE"/>
          </a:p>
        </p:txBody>
      </p:sp>
    </p:spTree>
    <p:extLst>
      <p:ext uri="{BB962C8B-B14F-4D97-AF65-F5344CB8AC3E}">
        <p14:creationId xmlns:p14="http://schemas.microsoft.com/office/powerpoint/2010/main" val="309129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science museum in Lviv, Ukraine is helping to rekindle children’s love of learning through new interactive exhibits, bridging an educational gap caused by nearly two years of war and disrupted face-to-face education, October 2023. </a:t>
            </a:r>
          </a:p>
        </p:txBody>
      </p:sp>
      <p:sp>
        <p:nvSpPr>
          <p:cNvPr id="4" name="Slide Number Placeholder 3"/>
          <p:cNvSpPr>
            <a:spLocks noGrp="1"/>
          </p:cNvSpPr>
          <p:nvPr>
            <p:ph type="sldNum" sz="quarter" idx="5"/>
          </p:nvPr>
        </p:nvSpPr>
        <p:spPr/>
        <p:txBody>
          <a:bodyPr/>
          <a:lstStyle/>
          <a:p>
            <a:fld id="{9FB548E1-092D-48D6-B430-DC41D544A999}" type="slidenum">
              <a:rPr lang="en-IE" smtClean="0"/>
              <a:t>5</a:t>
            </a:fld>
            <a:endParaRPr lang="en-IE"/>
          </a:p>
        </p:txBody>
      </p:sp>
    </p:spTree>
    <p:extLst>
      <p:ext uri="{BB962C8B-B14F-4D97-AF65-F5344CB8AC3E}">
        <p14:creationId xmlns:p14="http://schemas.microsoft.com/office/powerpoint/2010/main" val="71770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FA023BD-2640-4863-A577-B1E617D50B55}" type="slidenum">
              <a:rPr lang="en-IE" smtClean="0"/>
              <a:t>7</a:t>
            </a:fld>
            <a:endParaRPr lang="en-IE"/>
          </a:p>
        </p:txBody>
      </p:sp>
    </p:spTree>
    <p:extLst>
      <p:ext uri="{BB962C8B-B14F-4D97-AF65-F5344CB8AC3E}">
        <p14:creationId xmlns:p14="http://schemas.microsoft.com/office/powerpoint/2010/main" val="58853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FA023BD-2640-4863-A577-B1E617D50B55}" type="slidenum">
              <a:rPr lang="en-IE" smtClean="0"/>
              <a:t>9</a:t>
            </a:fld>
            <a:endParaRPr lang="en-IE"/>
          </a:p>
        </p:txBody>
      </p:sp>
    </p:spTree>
    <p:extLst>
      <p:ext uri="{BB962C8B-B14F-4D97-AF65-F5344CB8AC3E}">
        <p14:creationId xmlns:p14="http://schemas.microsoft.com/office/powerpoint/2010/main" val="404026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November 22, 2023, Vasylkiv, Ukraine. Every day children at the preschool interact with water: in addition to hygienic procedures, they are shown how to water flowers.</a:t>
            </a:r>
          </a:p>
        </p:txBody>
      </p:sp>
      <p:sp>
        <p:nvSpPr>
          <p:cNvPr id="4" name="Slide Number Placeholder 3"/>
          <p:cNvSpPr>
            <a:spLocks noGrp="1"/>
          </p:cNvSpPr>
          <p:nvPr>
            <p:ph type="sldNum" sz="quarter" idx="5"/>
          </p:nvPr>
        </p:nvSpPr>
        <p:spPr/>
        <p:txBody>
          <a:bodyPr/>
          <a:lstStyle/>
          <a:p>
            <a:fld id="{9FB548E1-092D-48D6-B430-DC41D544A999}" type="slidenum">
              <a:rPr lang="en-IE" smtClean="0"/>
              <a:t>10</a:t>
            </a:fld>
            <a:endParaRPr lang="en-IE"/>
          </a:p>
        </p:txBody>
      </p:sp>
    </p:spTree>
    <p:extLst>
      <p:ext uri="{BB962C8B-B14F-4D97-AF65-F5344CB8AC3E}">
        <p14:creationId xmlns:p14="http://schemas.microsoft.com/office/powerpoint/2010/main" val="1467222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99596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Students of Long Phu C primary school where UNICEF implement the Climate Smart School Initiative to tackle the effects of climate change on education and provides students with essential adaptation, green skills and green lifestyle; Viet Nam 2023. </a:t>
            </a:r>
          </a:p>
          <a:p>
            <a:endParaRPr lang="en-IE" dirty="0"/>
          </a:p>
        </p:txBody>
      </p:sp>
      <p:sp>
        <p:nvSpPr>
          <p:cNvPr id="4" name="Slide Number Placeholder 3"/>
          <p:cNvSpPr>
            <a:spLocks noGrp="1"/>
          </p:cNvSpPr>
          <p:nvPr>
            <p:ph type="sldNum" sz="quarter" idx="5"/>
          </p:nvPr>
        </p:nvSpPr>
        <p:spPr/>
        <p:txBody>
          <a:bodyPr/>
          <a:lstStyle/>
          <a:p>
            <a:fld id="{9FB548E1-092D-48D6-B430-DC41D544A999}" type="slidenum">
              <a:rPr lang="en-IE" smtClean="0"/>
              <a:t>12</a:t>
            </a:fld>
            <a:endParaRPr lang="en-IE"/>
          </a:p>
        </p:txBody>
      </p:sp>
    </p:spTree>
    <p:extLst>
      <p:ext uri="{BB962C8B-B14F-4D97-AF65-F5344CB8AC3E}">
        <p14:creationId xmlns:p14="http://schemas.microsoft.com/office/powerpoint/2010/main" val="3986449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F58F-D979-9DBB-FD24-B2CE742E28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E3485CF4-FB9C-39A6-083E-245C3349C4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B6773D1-E2A2-1E14-09C0-946CD66A0F19}"/>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5" name="Footer Placeholder 4">
            <a:extLst>
              <a:ext uri="{FF2B5EF4-FFF2-40B4-BE49-F238E27FC236}">
                <a16:creationId xmlns:a16="http://schemas.microsoft.com/office/drawing/2014/main" id="{42341C83-B9C2-F5E0-8947-CCA0C9148C2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6E67827-E3B6-939D-07B6-407BDF9EA960}"/>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1154142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3AF84-EC99-269F-1BC1-3DA29EAAE894}"/>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965B520-AE49-D142-5A33-225A58376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07734F7-55C9-8243-240D-00C507200A22}"/>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5" name="Footer Placeholder 4">
            <a:extLst>
              <a:ext uri="{FF2B5EF4-FFF2-40B4-BE49-F238E27FC236}">
                <a16:creationId xmlns:a16="http://schemas.microsoft.com/office/drawing/2014/main" id="{566F7725-71BB-B141-8A9B-2BA5458F314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BD59F30-32F5-7167-EBB2-2906861F3645}"/>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272962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29F11-E981-6868-84AA-2D2C8CA664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F65EC79-94A2-6805-2F2D-E8B72B9DF8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2495161-F2C8-62FB-BEC1-5FDB8BA48183}"/>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5" name="Footer Placeholder 4">
            <a:extLst>
              <a:ext uri="{FF2B5EF4-FFF2-40B4-BE49-F238E27FC236}">
                <a16:creationId xmlns:a16="http://schemas.microsoft.com/office/drawing/2014/main" id="{89593373-F8A2-179B-A55C-4AB9CA4EEDE9}"/>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02402D3-1AA4-78BE-B18D-2389358E2629}"/>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3818286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02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58B0-7D43-024B-D9A0-3BAA06BCC52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E5B61E82-99F2-8694-414F-A534126533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69055ECF-CA2D-7A54-F5E8-F8E3E1D6D21A}"/>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5" name="Footer Placeholder 4">
            <a:extLst>
              <a:ext uri="{FF2B5EF4-FFF2-40B4-BE49-F238E27FC236}">
                <a16:creationId xmlns:a16="http://schemas.microsoft.com/office/drawing/2014/main" id="{53B76DBA-076A-8A89-1315-AA4EC62BA58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5B4F5CB-4F10-C32D-A96F-64FF63D857B2}"/>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2999480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032F-5D63-6E4D-853E-40B5B10A89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6376783-7938-AE2E-C28D-A8658FE1E7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1FA09B-437D-F586-725B-F4429C0EB814}"/>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5" name="Footer Placeholder 4">
            <a:extLst>
              <a:ext uri="{FF2B5EF4-FFF2-40B4-BE49-F238E27FC236}">
                <a16:creationId xmlns:a16="http://schemas.microsoft.com/office/drawing/2014/main" id="{5274045C-8E2B-CB39-64CE-85318494FE1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420054A-6A21-FE20-D0F4-5F292A04261A}"/>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84689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42E18-F3DD-D231-E9CF-DF067FEFE16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397DD26-81B2-5886-95D6-55CEAF5A2A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6A4E3538-5790-0ADF-2E24-D301F5243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ECAFE2BE-0E27-F6D8-5B54-E087A0A1B221}"/>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6" name="Footer Placeholder 5">
            <a:extLst>
              <a:ext uri="{FF2B5EF4-FFF2-40B4-BE49-F238E27FC236}">
                <a16:creationId xmlns:a16="http://schemas.microsoft.com/office/drawing/2014/main" id="{2E2975E0-8E9A-94C2-4219-DC528B979E7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3BD413C-8657-4E0E-B8B5-5E0A63125A11}"/>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258491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1AAB-B477-1E62-1701-91BDC9F92397}"/>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44F7484A-4FC8-CD8E-A240-594FA2D028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E90006-E014-B00F-45EA-2D48952871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E42DE0E4-84D5-149C-0DBF-AAC983E947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136E2C-1BE8-AEC2-54C3-CD10A10A58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677E219-E628-ABFE-9C89-ABC35C00996B}"/>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8" name="Footer Placeholder 7">
            <a:extLst>
              <a:ext uri="{FF2B5EF4-FFF2-40B4-BE49-F238E27FC236}">
                <a16:creationId xmlns:a16="http://schemas.microsoft.com/office/drawing/2014/main" id="{57F7861E-5AE3-F32B-35EF-28CC92CC2BF8}"/>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DDB2E15-39EB-3B88-8F13-64A12E8FAA6D}"/>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1614147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94F04-ADB8-5F90-DCBB-086D1B4EEC2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E7D7EA5F-237C-0ED8-79B9-27E0208A7D82}"/>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4" name="Footer Placeholder 3">
            <a:extLst>
              <a:ext uri="{FF2B5EF4-FFF2-40B4-BE49-F238E27FC236}">
                <a16:creationId xmlns:a16="http://schemas.microsoft.com/office/drawing/2014/main" id="{C1802A64-53AA-C183-1B95-9D5CCF4CF91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D0334093-8E9B-B187-FC3C-0800AF15420A}"/>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2758229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D311CD-2CC4-A3E6-4AB2-E163D3B14F36}"/>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3" name="Footer Placeholder 2">
            <a:extLst>
              <a:ext uri="{FF2B5EF4-FFF2-40B4-BE49-F238E27FC236}">
                <a16:creationId xmlns:a16="http://schemas.microsoft.com/office/drawing/2014/main" id="{64BCBA0F-750C-6E85-766C-FB50B6F7FF6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6880854-C290-764F-6BA9-58D330DE62AB}"/>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334107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DC661-1D3B-0051-B9AD-E7BE5E79C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D9633BCA-ABF9-74F5-3BC8-B18030C3AB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C8F27FE3-613F-4716-9698-A282D0DDE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6BFF0E-7858-8AB8-501A-3BF9BD77A336}"/>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6" name="Footer Placeholder 5">
            <a:extLst>
              <a:ext uri="{FF2B5EF4-FFF2-40B4-BE49-F238E27FC236}">
                <a16:creationId xmlns:a16="http://schemas.microsoft.com/office/drawing/2014/main" id="{CB78543B-2764-4753-D7CB-02C66CE7396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D2D5CF8-5268-D71B-EF5C-9EE2C8370639}"/>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659403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464F-2994-9904-1CFE-6D58773846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F66A6C8-CC10-0019-7D1E-F31BEE782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1D48CC9-38B8-0D45-1496-9B965965F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D2B49-CAD6-9CD2-302F-3CF3A652236A}"/>
              </a:ext>
            </a:extLst>
          </p:cNvPr>
          <p:cNvSpPr>
            <a:spLocks noGrp="1"/>
          </p:cNvSpPr>
          <p:nvPr>
            <p:ph type="dt" sz="half" idx="10"/>
          </p:nvPr>
        </p:nvSpPr>
        <p:spPr/>
        <p:txBody>
          <a:bodyPr/>
          <a:lstStyle/>
          <a:p>
            <a:fld id="{6BC165FF-5BFF-4303-A06D-313459E2A94A}" type="datetimeFigureOut">
              <a:rPr lang="en-IE" smtClean="0"/>
              <a:t>09/01/2024</a:t>
            </a:fld>
            <a:endParaRPr lang="en-IE"/>
          </a:p>
        </p:txBody>
      </p:sp>
      <p:sp>
        <p:nvSpPr>
          <p:cNvPr id="6" name="Footer Placeholder 5">
            <a:extLst>
              <a:ext uri="{FF2B5EF4-FFF2-40B4-BE49-F238E27FC236}">
                <a16:creationId xmlns:a16="http://schemas.microsoft.com/office/drawing/2014/main" id="{AA6E55A9-B4E8-31A1-0F17-C79E9EE1046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0DC3EAB-C11C-572D-927E-5C155708BC49}"/>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251777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05C3CA-A083-0C4D-D685-D88402E2B7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98EBB11-C3CB-3118-F391-AC2B57E891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1FB72FB-AC79-6120-F52A-4F409DC89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165FF-5BFF-4303-A06D-313459E2A94A}" type="datetimeFigureOut">
              <a:rPr lang="en-IE" smtClean="0"/>
              <a:t>09/01/2024</a:t>
            </a:fld>
            <a:endParaRPr lang="en-IE"/>
          </a:p>
        </p:txBody>
      </p:sp>
      <p:sp>
        <p:nvSpPr>
          <p:cNvPr id="5" name="Footer Placeholder 4">
            <a:extLst>
              <a:ext uri="{FF2B5EF4-FFF2-40B4-BE49-F238E27FC236}">
                <a16:creationId xmlns:a16="http://schemas.microsoft.com/office/drawing/2014/main" id="{3E522570-F720-1D82-66DC-A00C475642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C057C08-127C-BFE7-9BB2-211D292066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389BB3-D284-4963-9F15-44C200B37348}" type="slidenum">
              <a:rPr lang="en-IE" smtClean="0"/>
              <a:t>‹#›</a:t>
            </a:fld>
            <a:endParaRPr lang="en-IE"/>
          </a:p>
        </p:txBody>
      </p:sp>
    </p:spTree>
    <p:extLst>
      <p:ext uri="{BB962C8B-B14F-4D97-AF65-F5344CB8AC3E}">
        <p14:creationId xmlns:p14="http://schemas.microsoft.com/office/powerpoint/2010/main" val="3707113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Y-g1pJ0FUTY?feature=oembed" TargetMode="External"/><Relationship Id="rId6" Type="http://schemas.openxmlformats.org/officeDocument/2006/relationships/hyperlink" Target="https://www.youtube.com/watch?v=Y-g1pJ0FUTY" TargetMode="External"/><Relationship Id="rId5" Type="http://schemas.openxmlformats.org/officeDocument/2006/relationships/hyperlink" Target="https://www.youtube.com/watch?v=PIUAwCsDIzQ" TargetMode="Externa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7.xml"/><Relationship Id="rId7" Type="http://schemas.openxmlformats.org/officeDocument/2006/relationships/hyperlink" Target="https://www.youtube.com/watch?v=LfUvchfrcS0" TargetMode="External"/><Relationship Id="rId2" Type="http://schemas.openxmlformats.org/officeDocument/2006/relationships/video" Target="https://www.youtube.com/embed/EpmNXbkLu6c?feature=oembed" TargetMode="External"/><Relationship Id="rId1" Type="http://schemas.openxmlformats.org/officeDocument/2006/relationships/video" Target="https://www.youtube.com/embed/LfUvchfrcS0?feature=oembed" TargetMode="External"/><Relationship Id="rId6" Type="http://schemas.openxmlformats.org/officeDocument/2006/relationships/image" Target="../media/image10.jpeg"/><Relationship Id="rId5" Type="http://schemas.openxmlformats.org/officeDocument/2006/relationships/hyperlink" Target="https://www.youtube.com/watch?v=EpmNXbkLu6c" TargetMode="Externa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hyperlink" Target="https://www.seai.ie/community-energy/schools/primary-school/" TargetMode="External"/><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video" Target="https://www.youtube.com/embed/2Mnz50v7ZlY?feature=oembed" TargetMode="External"/><Relationship Id="rId1" Type="http://schemas.openxmlformats.org/officeDocument/2006/relationships/video" Target="https://www.youtube.com/embed/kSy7SiSl6c4?feature=oembed" TargetMode="External"/><Relationship Id="rId6" Type="http://schemas.openxmlformats.org/officeDocument/2006/relationships/hyperlink" Target="https://www.youtube.com/watch?v=kSy7SiSl6c4" TargetMode="External"/><Relationship Id="rId11" Type="http://schemas.openxmlformats.org/officeDocument/2006/relationships/image" Target="../media/image13.jpeg"/><Relationship Id="rId5" Type="http://schemas.openxmlformats.org/officeDocument/2006/relationships/image" Target="../media/image2.jpeg"/><Relationship Id="rId10" Type="http://schemas.openxmlformats.org/officeDocument/2006/relationships/hyperlink" Target="https://www.youtube.com/watch?v=2Mnz50v7ZlY" TargetMode="External"/><Relationship Id="rId4" Type="http://schemas.openxmlformats.org/officeDocument/2006/relationships/notesSlide" Target="../notesSlides/notesSlide6.xml"/><Relationship Id="rId9" Type="http://schemas.openxmlformats.org/officeDocument/2006/relationships/hyperlink" Target="https://www.seai.ie/community-energy/schools/climate-so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hild and child holding books&#10;&#10;Description automatically generated">
            <a:extLst>
              <a:ext uri="{FF2B5EF4-FFF2-40B4-BE49-F238E27FC236}">
                <a16:creationId xmlns:a16="http://schemas.microsoft.com/office/drawing/2014/main" id="{5AB2BDD4-02A3-A407-4E35-C718CAE7D02F}"/>
              </a:ext>
            </a:extLst>
          </p:cNvPr>
          <p:cNvPicPr>
            <a:picLocks noChangeAspect="1"/>
          </p:cNvPicPr>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CD173ED-122E-AF22-AB94-A4F64178FD2F}"/>
              </a:ext>
            </a:extLst>
          </p:cNvPr>
          <p:cNvSpPr txBox="1"/>
          <p:nvPr/>
        </p:nvSpPr>
        <p:spPr>
          <a:xfrm>
            <a:off x="0" y="6210387"/>
            <a:ext cx="5753819" cy="646331"/>
          </a:xfrm>
          <a:prstGeom prst="rect">
            <a:avLst/>
          </a:prstGeom>
          <a:solidFill>
            <a:srgbClr val="00B0F0"/>
          </a:solidFill>
        </p:spPr>
        <p:txBody>
          <a:bodyPr wrap="square" rtlCol="0">
            <a:spAutoFit/>
          </a:bodyPr>
          <a:lstStyle/>
          <a:p>
            <a:r>
              <a:rPr lang="en-IE" sz="3600" dirty="0">
                <a:solidFill>
                  <a:schemeClr val="bg1"/>
                </a:solidFill>
              </a:rPr>
              <a:t> ARTICLE OF THE WEEK</a:t>
            </a:r>
          </a:p>
        </p:txBody>
      </p:sp>
      <p:pic>
        <p:nvPicPr>
          <p:cNvPr id="5" name="Picture 4" descr="Graphical user interface, text&#10;&#10;Description automatically generated">
            <a:extLst>
              <a:ext uri="{FF2B5EF4-FFF2-40B4-BE49-F238E27FC236}">
                <a16:creationId xmlns:a16="http://schemas.microsoft.com/office/drawing/2014/main" id="{74A57E4C-FE82-352D-862A-91FD8C5D43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6" name="TextBox 5">
            <a:extLst>
              <a:ext uri="{FF2B5EF4-FFF2-40B4-BE49-F238E27FC236}">
                <a16:creationId xmlns:a16="http://schemas.microsoft.com/office/drawing/2014/main" id="{D6B51A85-BAEB-B693-FD99-E6539EF48FBF}"/>
              </a:ext>
            </a:extLst>
          </p:cNvPr>
          <p:cNvSpPr txBox="1"/>
          <p:nvPr/>
        </p:nvSpPr>
        <p:spPr>
          <a:xfrm>
            <a:off x="10846280" y="6610497"/>
            <a:ext cx="1345720" cy="246221"/>
          </a:xfrm>
          <a:prstGeom prst="rect">
            <a:avLst/>
          </a:prstGeom>
          <a:noFill/>
        </p:spPr>
        <p:txBody>
          <a:bodyPr wrap="square" rtlCol="0">
            <a:spAutoFit/>
          </a:bodyPr>
          <a:lstStyle/>
          <a:p>
            <a:r>
              <a:rPr lang="en-IE" sz="1000" dirty="0">
                <a:solidFill>
                  <a:schemeClr val="bg1"/>
                </a:solidFill>
              </a:rPr>
              <a:t>UNICEF/UNI489332</a:t>
            </a:r>
          </a:p>
        </p:txBody>
      </p:sp>
    </p:spTree>
    <p:extLst>
      <p:ext uri="{BB962C8B-B14F-4D97-AF65-F5344CB8AC3E}">
        <p14:creationId xmlns:p14="http://schemas.microsoft.com/office/powerpoint/2010/main" val="631529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72E6ECC2-7666-9D1D-5A7A-771C0EC35D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3" name="TextBox 2">
            <a:extLst>
              <a:ext uri="{FF2B5EF4-FFF2-40B4-BE49-F238E27FC236}">
                <a16:creationId xmlns:a16="http://schemas.microsoft.com/office/drawing/2014/main" id="{B1141559-D937-518F-C9C8-B188CCAB6FF3}"/>
              </a:ext>
            </a:extLst>
          </p:cNvPr>
          <p:cNvSpPr txBox="1"/>
          <p:nvPr/>
        </p:nvSpPr>
        <p:spPr>
          <a:xfrm>
            <a:off x="0" y="0"/>
            <a:ext cx="6521986" cy="707886"/>
          </a:xfrm>
          <a:prstGeom prst="rect">
            <a:avLst/>
          </a:prstGeom>
          <a:solidFill>
            <a:srgbClr val="00B0F0"/>
          </a:solid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sp>
        <p:nvSpPr>
          <p:cNvPr id="4" name="TextBox 3">
            <a:extLst>
              <a:ext uri="{FF2B5EF4-FFF2-40B4-BE49-F238E27FC236}">
                <a16:creationId xmlns:a16="http://schemas.microsoft.com/office/drawing/2014/main" id="{3DB468FA-DC08-FC90-171E-AEE15A087044}"/>
              </a:ext>
            </a:extLst>
          </p:cNvPr>
          <p:cNvSpPr txBox="1"/>
          <p:nvPr/>
        </p:nvSpPr>
        <p:spPr>
          <a:xfrm>
            <a:off x="7036275" y="1988199"/>
            <a:ext cx="4710545" cy="923330"/>
          </a:xfrm>
          <a:prstGeom prst="rect">
            <a:avLst/>
          </a:prstGeom>
          <a:noFill/>
        </p:spPr>
        <p:txBody>
          <a:bodyPr wrap="square" rtlCol="0">
            <a:spAutoFit/>
          </a:bodyPr>
          <a:lstStyle/>
          <a:p>
            <a:r>
              <a:rPr lang="en-GB" b="1" dirty="0">
                <a:solidFill>
                  <a:srgbClr val="00B0F0"/>
                </a:solidFill>
                <a:cs typeface="Arial" panose="020B0604020202020204" pitchFamily="34" charset="0"/>
              </a:rPr>
              <a:t>Article 29 speaks of your talents and abilities - how can you develop these?</a:t>
            </a:r>
            <a:endParaRPr lang="en-US" b="1" dirty="0">
              <a:solidFill>
                <a:srgbClr val="00B0F0"/>
              </a:solidFill>
              <a:cs typeface="Arial" panose="020B0604020202020204" pitchFamily="34" charset="0"/>
            </a:endParaRPr>
          </a:p>
          <a:p>
            <a:endParaRPr lang="en-IE" dirty="0"/>
          </a:p>
        </p:txBody>
      </p:sp>
      <p:sp>
        <p:nvSpPr>
          <p:cNvPr id="5" name="TextBox 4">
            <a:extLst>
              <a:ext uri="{FF2B5EF4-FFF2-40B4-BE49-F238E27FC236}">
                <a16:creationId xmlns:a16="http://schemas.microsoft.com/office/drawing/2014/main" id="{5B133B73-19CF-9A14-CFD3-6AFCD5ED96DF}"/>
              </a:ext>
            </a:extLst>
          </p:cNvPr>
          <p:cNvSpPr txBox="1"/>
          <p:nvPr/>
        </p:nvSpPr>
        <p:spPr>
          <a:xfrm>
            <a:off x="7036275" y="3170101"/>
            <a:ext cx="4516801" cy="1754326"/>
          </a:xfrm>
          <a:prstGeom prst="rect">
            <a:avLst/>
          </a:prstGeom>
          <a:noFill/>
        </p:spPr>
        <p:txBody>
          <a:bodyPr wrap="square" rtlCol="0">
            <a:spAutoFit/>
          </a:bodyPr>
          <a:lstStyle/>
          <a:p>
            <a:pPr algn="l" rtl="0" fontAlgn="base"/>
            <a:r>
              <a:rPr lang="en-GB" b="0" dirty="0">
                <a:solidFill>
                  <a:srgbClr val="000000"/>
                </a:solidFill>
                <a:effectLst/>
                <a:cs typeface="Arial" panose="020B0604020202020204" pitchFamily="34" charset="0"/>
              </a:rPr>
              <a:t>Who can help you?  What might help you? </a:t>
            </a:r>
          </a:p>
          <a:p>
            <a:pPr algn="l" rtl="0" fontAlgn="base"/>
            <a:endParaRPr lang="en-GB" b="0" dirty="0">
              <a:solidFill>
                <a:srgbClr val="000000"/>
              </a:solidFill>
              <a:effectLst/>
              <a:cs typeface="Arial" panose="020B0604020202020204" pitchFamily="34" charset="0"/>
            </a:endParaRPr>
          </a:p>
          <a:p>
            <a:pPr algn="l" rtl="0" fontAlgn="base"/>
            <a:r>
              <a:rPr lang="en-GB" b="0" dirty="0">
                <a:solidFill>
                  <a:srgbClr val="000000"/>
                </a:solidFill>
                <a:effectLst/>
                <a:cs typeface="Arial" panose="020B0604020202020204" pitchFamily="34" charset="0"/>
              </a:rPr>
              <a:t>How can you help a friend or family member to develop and become the best person they can be? </a:t>
            </a:r>
          </a:p>
          <a:p>
            <a:endParaRPr lang="en-IE" dirty="0"/>
          </a:p>
        </p:txBody>
      </p:sp>
      <p:pic>
        <p:nvPicPr>
          <p:cNvPr id="7" name="Picture 6" descr="A group of girls watering a plant&#10;&#10;Description automatically generated">
            <a:extLst>
              <a:ext uri="{FF2B5EF4-FFF2-40B4-BE49-F238E27FC236}">
                <a16:creationId xmlns:a16="http://schemas.microsoft.com/office/drawing/2014/main" id="{F7387A70-8105-EDBB-A564-DD0479329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6009"/>
            <a:ext cx="6521986" cy="3669704"/>
          </a:xfrm>
          <a:prstGeom prst="rect">
            <a:avLst/>
          </a:prstGeom>
        </p:spPr>
      </p:pic>
      <p:sp>
        <p:nvSpPr>
          <p:cNvPr id="8" name="TextBox 7">
            <a:extLst>
              <a:ext uri="{FF2B5EF4-FFF2-40B4-BE49-F238E27FC236}">
                <a16:creationId xmlns:a16="http://schemas.microsoft.com/office/drawing/2014/main" id="{289C4EEA-AB29-1F09-11F5-8246CEAEA9B3}"/>
              </a:ext>
            </a:extLst>
          </p:cNvPr>
          <p:cNvSpPr txBox="1"/>
          <p:nvPr/>
        </p:nvSpPr>
        <p:spPr>
          <a:xfrm>
            <a:off x="4414983" y="5134881"/>
            <a:ext cx="2493818" cy="230832"/>
          </a:xfrm>
          <a:prstGeom prst="rect">
            <a:avLst/>
          </a:prstGeom>
          <a:noFill/>
        </p:spPr>
        <p:txBody>
          <a:bodyPr wrap="square" rtlCol="0">
            <a:spAutoFit/>
          </a:bodyPr>
          <a:lstStyle/>
          <a:p>
            <a:r>
              <a:rPr lang="en-IE" sz="900" dirty="0">
                <a:solidFill>
                  <a:schemeClr val="bg1"/>
                </a:solidFill>
              </a:rPr>
              <a:t>UNICEF/UNI497935</a:t>
            </a:r>
          </a:p>
        </p:txBody>
      </p:sp>
    </p:spTree>
    <p:extLst>
      <p:ext uri="{BB962C8B-B14F-4D97-AF65-F5344CB8AC3E}">
        <p14:creationId xmlns:p14="http://schemas.microsoft.com/office/powerpoint/2010/main" val="3952884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970318"/>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whole school community, including with parents and carers.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414743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children in uniform&#10;&#10;Description automatically generated">
            <a:extLst>
              <a:ext uri="{FF2B5EF4-FFF2-40B4-BE49-F238E27FC236}">
                <a16:creationId xmlns:a16="http://schemas.microsoft.com/office/drawing/2014/main" id="{948D97B8-B4B8-3952-441A-7BE78F1F9B2D}"/>
              </a:ext>
            </a:extLst>
          </p:cNvPr>
          <p:cNvPicPr>
            <a:picLocks noChangeAspect="1"/>
          </p:cNvPicPr>
          <p:nvPr/>
        </p:nvPicPr>
        <p:blipFill rotWithShape="1">
          <a:blip r:embed="rId3">
            <a:extLst>
              <a:ext uri="{28A0092B-C50C-407E-A947-70E740481C1C}">
                <a14:useLocalDpi xmlns:a14="http://schemas.microsoft.com/office/drawing/2010/main" val="0"/>
              </a:ext>
            </a:extLst>
          </a:blip>
          <a:srcRect b="15746"/>
          <a:stretch/>
        </p:blipFill>
        <p:spPr>
          <a:xfrm>
            <a:off x="20" y="0"/>
            <a:ext cx="12191980" cy="6856718"/>
          </a:xfrm>
          <a:prstGeom prst="rect">
            <a:avLst/>
          </a:prstGeom>
        </p:spPr>
      </p:pic>
      <p:sp>
        <p:nvSpPr>
          <p:cNvPr id="4" name="TextBox 3">
            <a:extLst>
              <a:ext uri="{FF2B5EF4-FFF2-40B4-BE49-F238E27FC236}">
                <a16:creationId xmlns:a16="http://schemas.microsoft.com/office/drawing/2014/main" id="{B61C2F2E-B8BF-DFBE-E871-F16D9F74ABAD}"/>
              </a:ext>
            </a:extLst>
          </p:cNvPr>
          <p:cNvSpPr txBox="1"/>
          <p:nvPr/>
        </p:nvSpPr>
        <p:spPr>
          <a:xfrm>
            <a:off x="2451826" y="428111"/>
            <a:ext cx="6645897" cy="830997"/>
          </a:xfrm>
          <a:prstGeom prst="rect">
            <a:avLst/>
          </a:prstGeom>
          <a:noFill/>
        </p:spPr>
        <p:txBody>
          <a:bodyPr wrap="square" rtlCol="0">
            <a:spAutoFit/>
          </a:bodyPr>
          <a:lstStyle/>
          <a:p>
            <a:pPr algn="ctr"/>
            <a:r>
              <a:rPr lang="en-IE" sz="4800" dirty="0">
                <a:solidFill>
                  <a:schemeClr val="bg1"/>
                </a:solidFill>
              </a:rPr>
              <a:t>THANK YOU!</a:t>
            </a:r>
          </a:p>
        </p:txBody>
      </p:sp>
      <p:pic>
        <p:nvPicPr>
          <p:cNvPr id="5" name="Picture 4" descr="Graphical user interface, text&#10;&#10;Description automatically generated">
            <a:extLst>
              <a:ext uri="{FF2B5EF4-FFF2-40B4-BE49-F238E27FC236}">
                <a16:creationId xmlns:a16="http://schemas.microsoft.com/office/drawing/2014/main" id="{4ACDA1E7-2230-7ADF-95BF-29C44DCDEB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6BFDFA96-4219-8514-410F-BA4A6F2381A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3456" y="5883563"/>
            <a:ext cx="1118544" cy="974437"/>
          </a:xfrm>
          <a:prstGeom prst="rect">
            <a:avLst/>
          </a:prstGeom>
        </p:spPr>
      </p:pic>
      <p:sp>
        <p:nvSpPr>
          <p:cNvPr id="7" name="TextBox 6">
            <a:extLst>
              <a:ext uri="{FF2B5EF4-FFF2-40B4-BE49-F238E27FC236}">
                <a16:creationId xmlns:a16="http://schemas.microsoft.com/office/drawing/2014/main" id="{0289BFE7-3747-8A19-5418-74711837BFD0}"/>
              </a:ext>
            </a:extLst>
          </p:cNvPr>
          <p:cNvSpPr txBox="1"/>
          <p:nvPr/>
        </p:nvSpPr>
        <p:spPr>
          <a:xfrm>
            <a:off x="9222557" y="6625886"/>
            <a:ext cx="2215299" cy="230832"/>
          </a:xfrm>
          <a:prstGeom prst="rect">
            <a:avLst/>
          </a:prstGeom>
          <a:noFill/>
        </p:spPr>
        <p:txBody>
          <a:bodyPr wrap="square" rtlCol="0">
            <a:spAutoFit/>
          </a:bodyPr>
          <a:lstStyle/>
          <a:p>
            <a:r>
              <a:rPr lang="en-IE" sz="900" dirty="0">
                <a:solidFill>
                  <a:schemeClr val="bg1"/>
                </a:solidFill>
              </a:rPr>
              <a:t>UNICEF/UNI497503</a:t>
            </a:r>
          </a:p>
        </p:txBody>
      </p:sp>
    </p:spTree>
    <p:extLst>
      <p:ext uri="{BB962C8B-B14F-4D97-AF65-F5344CB8AC3E}">
        <p14:creationId xmlns:p14="http://schemas.microsoft.com/office/powerpoint/2010/main" val="3069802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747656"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86183AFF-5A0F-4F8D-BF26-A709681517FA}"/>
              </a:ext>
            </a:extLst>
          </p:cNvPr>
          <p:cNvSpPr txBox="1"/>
          <p:nvPr/>
        </p:nvSpPr>
        <p:spPr>
          <a:xfrm>
            <a:off x="7051523" y="1738489"/>
            <a:ext cx="4944533" cy="4647426"/>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Guess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Introducing Article 29</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Exploring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6 – Some Possible Answers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7,8,9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11– Further Support </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68C48F-A110-61E6-E9B8-EEF27F86D4A8}"/>
              </a:ext>
            </a:extLst>
          </p:cNvPr>
          <p:cNvSpPr txBox="1"/>
          <p:nvPr/>
        </p:nvSpPr>
        <p:spPr>
          <a:xfrm>
            <a:off x="0" y="406400"/>
            <a:ext cx="5163128" cy="461665"/>
          </a:xfrm>
          <a:prstGeom prst="rect">
            <a:avLst/>
          </a:prstGeom>
          <a:solidFill>
            <a:schemeClr val="bg1"/>
          </a:solidFill>
        </p:spPr>
        <p:txBody>
          <a:bodyPr wrap="square" rtlCol="0">
            <a:spAutoFit/>
          </a:bodyPr>
          <a:lstStyle/>
          <a:p>
            <a:r>
              <a:rPr lang="en-IE" sz="2400" dirty="0"/>
              <a:t>GUESS THE ARTICLE</a:t>
            </a:r>
          </a:p>
        </p:txBody>
      </p:sp>
      <p:pic>
        <p:nvPicPr>
          <p:cNvPr id="4" name="Picture 3">
            <a:extLst>
              <a:ext uri="{FF2B5EF4-FFF2-40B4-BE49-F238E27FC236}">
                <a16:creationId xmlns:a16="http://schemas.microsoft.com/office/drawing/2014/main" id="{A12530D6-F1CB-4CC7-DAC2-85CF4A2668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839" y="1857081"/>
            <a:ext cx="3525427" cy="2350285"/>
          </a:xfrm>
          <a:prstGeom prst="rect">
            <a:avLst/>
          </a:prstGeom>
        </p:spPr>
      </p:pic>
      <p:pic>
        <p:nvPicPr>
          <p:cNvPr id="6" name="Picture 5">
            <a:extLst>
              <a:ext uri="{FF2B5EF4-FFF2-40B4-BE49-F238E27FC236}">
                <a16:creationId xmlns:a16="http://schemas.microsoft.com/office/drawing/2014/main" id="{E8FA3374-8A4B-318A-B95D-7FA7EF192E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06128" y="1857082"/>
            <a:ext cx="3525861" cy="2350284"/>
          </a:xfrm>
          <a:prstGeom prst="rect">
            <a:avLst/>
          </a:prstGeom>
        </p:spPr>
      </p:pic>
      <p:pic>
        <p:nvPicPr>
          <p:cNvPr id="8" name="Picture 7">
            <a:extLst>
              <a:ext uri="{FF2B5EF4-FFF2-40B4-BE49-F238E27FC236}">
                <a16:creationId xmlns:a16="http://schemas.microsoft.com/office/drawing/2014/main" id="{9D920487-0E6D-790A-2BC4-178C3C578BD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60912" y="1857081"/>
            <a:ext cx="3524786" cy="2350285"/>
          </a:xfrm>
          <a:prstGeom prst="rect">
            <a:avLst/>
          </a:prstGeom>
        </p:spPr>
      </p:pic>
      <p:sp>
        <p:nvSpPr>
          <p:cNvPr id="10" name="TextBox 9">
            <a:extLst>
              <a:ext uri="{FF2B5EF4-FFF2-40B4-BE49-F238E27FC236}">
                <a16:creationId xmlns:a16="http://schemas.microsoft.com/office/drawing/2014/main" id="{218B6DCC-B235-9BD9-DF8F-3EC7BBFFBE7E}"/>
              </a:ext>
            </a:extLst>
          </p:cNvPr>
          <p:cNvSpPr txBox="1"/>
          <p:nvPr/>
        </p:nvSpPr>
        <p:spPr>
          <a:xfrm>
            <a:off x="311085" y="4798243"/>
            <a:ext cx="7060676" cy="1600438"/>
          </a:xfrm>
          <a:prstGeom prst="rect">
            <a:avLst/>
          </a:prstGeom>
          <a:noFill/>
        </p:spPr>
        <p:txBody>
          <a:bodyPr wrap="square" rtlCol="0">
            <a:spAutoFit/>
          </a:bodyPr>
          <a:lstStyle/>
          <a:p>
            <a:pPr marL="0" indent="0">
              <a:buNone/>
            </a:pPr>
            <a:r>
              <a:rPr lang="en-GB" sz="1600" dirty="0">
                <a:solidFill>
                  <a:schemeClr val="bg1"/>
                </a:solidFill>
                <a:latin typeface="Arial"/>
                <a:cs typeface="Arial"/>
              </a:rPr>
              <a:t>These pictures provide a clue to this week’s articles. </a:t>
            </a:r>
          </a:p>
          <a:p>
            <a:pPr marL="0" indent="0">
              <a:buNone/>
            </a:pPr>
            <a:endParaRPr lang="en-GB" sz="1600" dirty="0">
              <a:solidFill>
                <a:schemeClr val="bg1"/>
              </a:solidFill>
              <a:latin typeface="Arial" panose="020B0604020202020204" pitchFamily="34" charset="0"/>
              <a:cs typeface="Arial" panose="020B0604020202020204" pitchFamily="34" charset="0"/>
            </a:endParaRPr>
          </a:p>
          <a:p>
            <a:pPr marL="0" indent="0">
              <a:buNone/>
            </a:pPr>
            <a:r>
              <a:rPr lang="en-GB" sz="1600" dirty="0">
                <a:solidFill>
                  <a:schemeClr val="bg1"/>
                </a:solidFill>
                <a:latin typeface="Arial"/>
                <a:cs typeface="Arial"/>
              </a:rPr>
              <a:t>How do these pictures help you? Can you guess how they are linked together?</a:t>
            </a:r>
          </a:p>
          <a:p>
            <a:pPr marL="0" indent="0">
              <a:buNone/>
            </a:pPr>
            <a:endParaRPr lang="en-GB" sz="1600" dirty="0">
              <a:solidFill>
                <a:schemeClr val="bg1"/>
              </a:solidFill>
              <a:latin typeface="Arial"/>
              <a:cs typeface="Arial"/>
            </a:endParaRPr>
          </a:p>
          <a:p>
            <a:pPr marL="0" indent="0">
              <a:buNone/>
            </a:pPr>
            <a:r>
              <a:rPr lang="en-GB" sz="1600" dirty="0">
                <a:solidFill>
                  <a:schemeClr val="bg1"/>
                </a:solidFill>
                <a:latin typeface="Arial"/>
                <a:cs typeface="Arial"/>
              </a:rPr>
              <a:t>Write down your thoughts or discuss with someone in your class</a:t>
            </a:r>
            <a:r>
              <a:rPr lang="en-GB" dirty="0">
                <a:solidFill>
                  <a:schemeClr val="bg1"/>
                </a:solidFill>
                <a:latin typeface="Arial"/>
                <a:cs typeface="Arial"/>
              </a:rPr>
              <a:t>. </a:t>
            </a:r>
            <a:endParaRPr lang="en-GB" dirty="0">
              <a:solidFill>
                <a:schemeClr val="bg1"/>
              </a:solidFill>
              <a:latin typeface="Arial" panose="020B0604020202020204" pitchFamily="34" charset="0"/>
              <a:cs typeface="Arial" panose="020B0604020202020204" pitchFamily="34" charset="0"/>
            </a:endParaRPr>
          </a:p>
        </p:txBody>
      </p:sp>
      <p:pic>
        <p:nvPicPr>
          <p:cNvPr id="11" name="Picture 10" descr="Graphical user interface, text&#10;&#10;Description automatically generated">
            <a:extLst>
              <a:ext uri="{FF2B5EF4-FFF2-40B4-BE49-F238E27FC236}">
                <a16:creationId xmlns:a16="http://schemas.microsoft.com/office/drawing/2014/main" id="{486D84C3-9280-A9F3-DD4E-C4683B34A2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12" name="TextBox 11">
            <a:extLst>
              <a:ext uri="{FF2B5EF4-FFF2-40B4-BE49-F238E27FC236}">
                <a16:creationId xmlns:a16="http://schemas.microsoft.com/office/drawing/2014/main" id="{A19FA514-1657-BD47-4A36-D24213D65617}"/>
              </a:ext>
            </a:extLst>
          </p:cNvPr>
          <p:cNvSpPr txBox="1"/>
          <p:nvPr/>
        </p:nvSpPr>
        <p:spPr>
          <a:xfrm>
            <a:off x="414701" y="4230563"/>
            <a:ext cx="2036268" cy="230832"/>
          </a:xfrm>
          <a:prstGeom prst="rect">
            <a:avLst/>
          </a:prstGeom>
          <a:noFill/>
        </p:spPr>
        <p:txBody>
          <a:bodyPr wrap="square" rtlCol="0">
            <a:spAutoFit/>
          </a:bodyPr>
          <a:lstStyle/>
          <a:p>
            <a:r>
              <a:rPr lang="en-IE" sz="900" dirty="0">
                <a:solidFill>
                  <a:schemeClr val="bg1"/>
                </a:solidFill>
              </a:rPr>
              <a:t>UNICEF/UNI484700</a:t>
            </a:r>
          </a:p>
        </p:txBody>
      </p:sp>
      <p:sp>
        <p:nvSpPr>
          <p:cNvPr id="13" name="TextBox 12">
            <a:extLst>
              <a:ext uri="{FF2B5EF4-FFF2-40B4-BE49-F238E27FC236}">
                <a16:creationId xmlns:a16="http://schemas.microsoft.com/office/drawing/2014/main" id="{6B5259A2-ABF4-F055-5D7D-B57C542C6AD2}"/>
              </a:ext>
            </a:extLst>
          </p:cNvPr>
          <p:cNvSpPr txBox="1"/>
          <p:nvPr/>
        </p:nvSpPr>
        <p:spPr>
          <a:xfrm>
            <a:off x="4543719" y="4216790"/>
            <a:ext cx="2106463" cy="230832"/>
          </a:xfrm>
          <a:prstGeom prst="rect">
            <a:avLst/>
          </a:prstGeom>
          <a:noFill/>
        </p:spPr>
        <p:txBody>
          <a:bodyPr wrap="square" rtlCol="0">
            <a:spAutoFit/>
          </a:bodyPr>
          <a:lstStyle/>
          <a:p>
            <a:r>
              <a:rPr lang="en-IE" sz="900" dirty="0">
                <a:solidFill>
                  <a:schemeClr val="bg1"/>
                </a:solidFill>
              </a:rPr>
              <a:t>UNICEF/UNI496296</a:t>
            </a:r>
          </a:p>
        </p:txBody>
      </p:sp>
      <p:sp>
        <p:nvSpPr>
          <p:cNvPr id="14" name="TextBox 13">
            <a:extLst>
              <a:ext uri="{FF2B5EF4-FFF2-40B4-BE49-F238E27FC236}">
                <a16:creationId xmlns:a16="http://schemas.microsoft.com/office/drawing/2014/main" id="{FE12694D-F7B4-1219-BC08-A03DB360CEDB}"/>
              </a:ext>
            </a:extLst>
          </p:cNvPr>
          <p:cNvSpPr txBox="1"/>
          <p:nvPr/>
        </p:nvSpPr>
        <p:spPr>
          <a:xfrm>
            <a:off x="8672461" y="4230563"/>
            <a:ext cx="1940121" cy="230832"/>
          </a:xfrm>
          <a:prstGeom prst="rect">
            <a:avLst/>
          </a:prstGeom>
          <a:noFill/>
        </p:spPr>
        <p:txBody>
          <a:bodyPr wrap="square" rtlCol="0">
            <a:spAutoFit/>
          </a:bodyPr>
          <a:lstStyle/>
          <a:p>
            <a:r>
              <a:rPr lang="en-IE" sz="900" dirty="0">
                <a:solidFill>
                  <a:schemeClr val="bg1"/>
                </a:solidFill>
              </a:rPr>
              <a:t>UNICEF/UNI479648</a:t>
            </a:r>
          </a:p>
        </p:txBody>
      </p:sp>
    </p:spTree>
    <p:extLst>
      <p:ext uri="{BB962C8B-B14F-4D97-AF65-F5344CB8AC3E}">
        <p14:creationId xmlns:p14="http://schemas.microsoft.com/office/powerpoint/2010/main" val="104949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A0DC25-71B2-7C77-F69E-BA3B75CD87D4}"/>
              </a:ext>
            </a:extLst>
          </p:cNvPr>
          <p:cNvSpPr txBox="1"/>
          <p:nvPr/>
        </p:nvSpPr>
        <p:spPr>
          <a:xfrm>
            <a:off x="2233157" y="1131302"/>
            <a:ext cx="7418895" cy="646331"/>
          </a:xfrm>
          <a:prstGeom prst="rect">
            <a:avLst/>
          </a:prstGeom>
          <a:solidFill>
            <a:schemeClr val="bg1"/>
          </a:solidFill>
        </p:spPr>
        <p:txBody>
          <a:bodyPr wrap="square" rtlCol="0">
            <a:spAutoFit/>
          </a:bodyPr>
          <a:lstStyle/>
          <a:p>
            <a:r>
              <a:rPr lang="en-IE" sz="3600" b="1" dirty="0">
                <a:solidFill>
                  <a:srgbClr val="00B0F0"/>
                </a:solidFill>
              </a:rPr>
              <a:t>ARTICLE 29 – AIMS OF EDUCATION</a:t>
            </a:r>
          </a:p>
        </p:txBody>
      </p:sp>
      <p:pic>
        <p:nvPicPr>
          <p:cNvPr id="3" name="Picture 2" descr="Graphical user interface, text&#10;&#10;Description automatically generated">
            <a:extLst>
              <a:ext uri="{FF2B5EF4-FFF2-40B4-BE49-F238E27FC236}">
                <a16:creationId xmlns:a16="http://schemas.microsoft.com/office/drawing/2014/main" id="{FAADF357-725C-8843-E8A1-44970598F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5" name="Picture 4">
            <a:extLst>
              <a:ext uri="{FF2B5EF4-FFF2-40B4-BE49-F238E27FC236}">
                <a16:creationId xmlns:a16="http://schemas.microsoft.com/office/drawing/2014/main" id="{DA321828-1D77-48F5-438D-F6A1AB5625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33157" y="1813704"/>
            <a:ext cx="2096508" cy="2795837"/>
          </a:xfrm>
          <a:prstGeom prst="rect">
            <a:avLst/>
          </a:prstGeom>
        </p:spPr>
      </p:pic>
      <p:sp>
        <p:nvSpPr>
          <p:cNvPr id="9" name="TextBox 8">
            <a:extLst>
              <a:ext uri="{FF2B5EF4-FFF2-40B4-BE49-F238E27FC236}">
                <a16:creationId xmlns:a16="http://schemas.microsoft.com/office/drawing/2014/main" id="{2558D471-D2AF-60B0-0B5A-E1A444EB20C1}"/>
              </a:ext>
            </a:extLst>
          </p:cNvPr>
          <p:cNvSpPr txBox="1"/>
          <p:nvPr/>
        </p:nvSpPr>
        <p:spPr>
          <a:xfrm>
            <a:off x="2233157" y="4952839"/>
            <a:ext cx="7061519" cy="1754326"/>
          </a:xfrm>
          <a:prstGeom prst="rect">
            <a:avLst/>
          </a:prstGeom>
          <a:noFill/>
        </p:spPr>
        <p:txBody>
          <a:bodyPr wrap="square" rtlCol="0">
            <a:spAutoFit/>
          </a:bodyPr>
          <a:lstStyle/>
          <a:p>
            <a:r>
              <a:rPr lang="en-GB" sz="1800" b="1" i="0" dirty="0">
                <a:effectLst/>
                <a:latin typeface="Calibri" panose="020F0502020204030204" pitchFamily="34" charset="0"/>
                <a:ea typeface="Calibri" panose="020F0502020204030204" pitchFamily="34" charset="0"/>
                <a:cs typeface="Calibri" panose="020F0502020204030204" pitchFamily="34" charset="0"/>
              </a:rPr>
              <a:t>Article 29: </a:t>
            </a:r>
            <a:r>
              <a:rPr lang="en-GB" sz="1800" b="0" i="0" dirty="0">
                <a:effectLst/>
                <a:latin typeface="Arial" panose="020B0604020202020204" pitchFamily="34" charset="0"/>
                <a:cs typeface="Arial" panose="020B0604020202020204" pitchFamily="34" charset="0"/>
              </a:rPr>
              <a:t>Education must develop every child’s personality, talents and abilities to the full. It must encourage the child’s respect for human rights, as well as respect for their parents, their own and other cultures, and the environment. </a:t>
            </a:r>
          </a:p>
          <a:p>
            <a:endParaRPr lang="en-GB" sz="1800" b="0" i="0" dirty="0">
              <a:effectLst/>
              <a:latin typeface="Calibri" panose="020F0502020204030204" pitchFamily="34" charset="0"/>
              <a:ea typeface="Calibri" panose="020F0502020204030204" pitchFamily="34" charset="0"/>
              <a:cs typeface="Calibri" panose="020F0502020204030204" pitchFamily="34" charset="0"/>
            </a:endParaRPr>
          </a:p>
          <a:p>
            <a:endParaRPr lang="en-IE" dirty="0"/>
          </a:p>
        </p:txBody>
      </p:sp>
      <p:pic>
        <p:nvPicPr>
          <p:cNvPr id="6" name="Picture 5">
            <a:extLst>
              <a:ext uri="{FF2B5EF4-FFF2-40B4-BE49-F238E27FC236}">
                <a16:creationId xmlns:a16="http://schemas.microsoft.com/office/drawing/2014/main" id="{A17054B8-DD35-C326-2A27-A72F3F1044B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00920" y="1813704"/>
            <a:ext cx="4193756" cy="2795837"/>
          </a:xfrm>
          <a:prstGeom prst="rect">
            <a:avLst/>
          </a:prstGeom>
        </p:spPr>
      </p:pic>
      <p:sp>
        <p:nvSpPr>
          <p:cNvPr id="8" name="TextBox 7">
            <a:extLst>
              <a:ext uri="{FF2B5EF4-FFF2-40B4-BE49-F238E27FC236}">
                <a16:creationId xmlns:a16="http://schemas.microsoft.com/office/drawing/2014/main" id="{13FAE369-819F-3FCC-F580-5ED3310D430B}"/>
              </a:ext>
            </a:extLst>
          </p:cNvPr>
          <p:cNvSpPr txBox="1"/>
          <p:nvPr/>
        </p:nvSpPr>
        <p:spPr>
          <a:xfrm>
            <a:off x="8252739" y="4378709"/>
            <a:ext cx="1291319" cy="230832"/>
          </a:xfrm>
          <a:prstGeom prst="rect">
            <a:avLst/>
          </a:prstGeom>
          <a:noFill/>
        </p:spPr>
        <p:txBody>
          <a:bodyPr wrap="square" rtlCol="0">
            <a:spAutoFit/>
          </a:bodyPr>
          <a:lstStyle/>
          <a:p>
            <a:r>
              <a:rPr lang="en-IE" sz="900" dirty="0">
                <a:solidFill>
                  <a:schemeClr val="bg1"/>
                </a:solidFill>
              </a:rPr>
              <a:t>UNICEF/UNI486305</a:t>
            </a:r>
          </a:p>
        </p:txBody>
      </p:sp>
    </p:spTree>
    <p:extLst>
      <p:ext uri="{BB962C8B-B14F-4D97-AF65-F5344CB8AC3E}">
        <p14:creationId xmlns:p14="http://schemas.microsoft.com/office/powerpoint/2010/main" val="22885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191A0-CA59-958F-5C4F-776EDDD47ED5}"/>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ARTICLE 29</a:t>
            </a:r>
          </a:p>
        </p:txBody>
      </p:sp>
      <p:pic>
        <p:nvPicPr>
          <p:cNvPr id="3" name="Picture 2" descr="Graphical user interface, text&#10;&#10;Description automatically generated">
            <a:extLst>
              <a:ext uri="{FF2B5EF4-FFF2-40B4-BE49-F238E27FC236}">
                <a16:creationId xmlns:a16="http://schemas.microsoft.com/office/drawing/2014/main" id="{B467D838-2F20-6ACE-B22C-9C3F8EA6F1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4" name="Text Placeholder 4">
            <a:extLst>
              <a:ext uri="{FF2B5EF4-FFF2-40B4-BE49-F238E27FC236}">
                <a16:creationId xmlns:a16="http://schemas.microsoft.com/office/drawing/2014/main" id="{96841420-0204-AF8E-2A99-ECDE0D9763AE}"/>
              </a:ext>
            </a:extLst>
          </p:cNvPr>
          <p:cNvSpPr txBox="1">
            <a:spLocks/>
          </p:cNvSpPr>
          <p:nvPr/>
        </p:nvSpPr>
        <p:spPr>
          <a:xfrm>
            <a:off x="744699" y="1812450"/>
            <a:ext cx="5351301" cy="13573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0000"/>
                </a:solidFill>
                <a:latin typeface="Arial" panose="020B0604020202020204" pitchFamily="34" charset="0"/>
                <a:cs typeface="Arial" panose="020B0604020202020204" pitchFamily="34" charset="0"/>
              </a:rPr>
              <a:t>How can education support you to develop your personality, talents and abilities?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7F36EC7-6F35-7A4F-89D4-0DC8934BD90B}"/>
              </a:ext>
            </a:extLst>
          </p:cNvPr>
          <p:cNvSpPr txBox="1"/>
          <p:nvPr/>
        </p:nvSpPr>
        <p:spPr>
          <a:xfrm>
            <a:off x="744699" y="3688239"/>
            <a:ext cx="4449452" cy="954107"/>
          </a:xfrm>
          <a:prstGeom prst="rect">
            <a:avLst/>
          </a:prstGeom>
          <a:noFill/>
        </p:spPr>
        <p:txBody>
          <a:bodyPr wrap="square" rtlCol="0">
            <a:spAutoFit/>
          </a:bodyPr>
          <a:lstStyle/>
          <a:p>
            <a:r>
              <a:rPr lang="en-IE" sz="2800" b="1" dirty="0">
                <a:solidFill>
                  <a:srgbClr val="00B0F0"/>
                </a:solidFill>
              </a:rPr>
              <a:t>Have a think and write down some answers.</a:t>
            </a:r>
          </a:p>
        </p:txBody>
      </p:sp>
      <p:pic>
        <p:nvPicPr>
          <p:cNvPr id="7" name="Picture 6" descr="A person with her hands up&#10;&#10;Description automatically generated">
            <a:extLst>
              <a:ext uri="{FF2B5EF4-FFF2-40B4-BE49-F238E27FC236}">
                <a16:creationId xmlns:a16="http://schemas.microsoft.com/office/drawing/2014/main" id="{3C5768F0-FF23-4117-C4FA-251CA593C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210" y="1811198"/>
            <a:ext cx="5728853" cy="3819235"/>
          </a:xfrm>
          <a:prstGeom prst="rect">
            <a:avLst/>
          </a:prstGeom>
        </p:spPr>
      </p:pic>
    </p:spTree>
    <p:extLst>
      <p:ext uri="{BB962C8B-B14F-4D97-AF65-F5344CB8AC3E}">
        <p14:creationId xmlns:p14="http://schemas.microsoft.com/office/powerpoint/2010/main" val="7496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DDF6B-CE3F-F1C6-261E-75120F2D96CB}"/>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ARTICLE 29</a:t>
            </a:r>
          </a:p>
        </p:txBody>
      </p:sp>
      <p:pic>
        <p:nvPicPr>
          <p:cNvPr id="5" name="Picture 4" descr="Graphical user interface, text&#10;&#10;Description automatically generated">
            <a:extLst>
              <a:ext uri="{FF2B5EF4-FFF2-40B4-BE49-F238E27FC236}">
                <a16:creationId xmlns:a16="http://schemas.microsoft.com/office/drawing/2014/main" id="{1CE9F1EE-AB63-8E05-92EB-C4EAF33E62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6" name="TextBox 5">
            <a:extLst>
              <a:ext uri="{FF2B5EF4-FFF2-40B4-BE49-F238E27FC236}">
                <a16:creationId xmlns:a16="http://schemas.microsoft.com/office/drawing/2014/main" id="{32FEBD7D-5130-0C15-8CD3-1DC5AA3B0BD2}"/>
              </a:ext>
            </a:extLst>
          </p:cNvPr>
          <p:cNvSpPr txBox="1"/>
          <p:nvPr/>
        </p:nvSpPr>
        <p:spPr>
          <a:xfrm>
            <a:off x="528636" y="1294703"/>
            <a:ext cx="4628560" cy="523220"/>
          </a:xfrm>
          <a:prstGeom prst="rect">
            <a:avLst/>
          </a:prstGeom>
          <a:noFill/>
        </p:spPr>
        <p:txBody>
          <a:bodyPr wrap="square" rtlCol="0">
            <a:spAutoFit/>
          </a:bodyPr>
          <a:lstStyle/>
          <a:p>
            <a:r>
              <a:rPr lang="en-IE" sz="2800" b="1" dirty="0">
                <a:solidFill>
                  <a:srgbClr val="00B0F0"/>
                </a:solidFill>
              </a:rPr>
              <a:t>Did you think of these? </a:t>
            </a:r>
          </a:p>
        </p:txBody>
      </p:sp>
      <p:sp>
        <p:nvSpPr>
          <p:cNvPr id="7" name="Text Placeholder 4">
            <a:extLst>
              <a:ext uri="{FF2B5EF4-FFF2-40B4-BE49-F238E27FC236}">
                <a16:creationId xmlns:a16="http://schemas.microsoft.com/office/drawing/2014/main" id="{5C8FB7E4-13D4-2F46-AD5F-EA7079C361C2}"/>
              </a:ext>
            </a:extLst>
          </p:cNvPr>
          <p:cNvSpPr txBox="1">
            <a:spLocks/>
          </p:cNvSpPr>
          <p:nvPr/>
        </p:nvSpPr>
        <p:spPr>
          <a:xfrm>
            <a:off x="528636" y="2001456"/>
            <a:ext cx="11471580" cy="4369629"/>
          </a:xfrm>
          <a:prstGeom prst="rect">
            <a:avLst/>
          </a:prstGeom>
        </p:spPr>
        <p:txBody>
          <a:bodyPr vert="horz" lIns="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Symbol" panose="05050102010706020507" pitchFamily="18" charset="2"/>
              <a:buChar char=""/>
            </a:pPr>
            <a:r>
              <a:rPr lang="en-GB" sz="2000" dirty="0">
                <a:ea typeface="Calibri" panose="020F0502020204030204" pitchFamily="34" charset="0"/>
                <a:cs typeface="Times New Roman" panose="02020603050405020304" pitchFamily="18" charset="0"/>
              </a:rPr>
              <a:t>Support health and wellbeing</a:t>
            </a:r>
          </a:p>
          <a:p>
            <a:pPr marL="342900" indent="-342900">
              <a:lnSpc>
                <a:spcPct val="107000"/>
              </a:lnSpc>
              <a:buFont typeface="Symbol" panose="05050102010706020507" pitchFamily="18" charset="2"/>
              <a:buChar char=""/>
            </a:pPr>
            <a:r>
              <a:rPr lang="en-GB" sz="2000" dirty="0">
                <a:ea typeface="Calibri"/>
                <a:cs typeface="Times New Roman"/>
              </a:rPr>
              <a:t>Understanding human rights</a:t>
            </a:r>
            <a:endParaRPr lang="en-GB" sz="2000" dirty="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2000" dirty="0">
                <a:ea typeface="Calibri" panose="020F0502020204030204" pitchFamily="34" charset="0"/>
                <a:cs typeface="Times New Roman" panose="02020603050405020304" pitchFamily="18" charset="0"/>
              </a:rPr>
              <a:t>Provide a safe space</a:t>
            </a:r>
          </a:p>
          <a:p>
            <a:pPr marL="342900" indent="-342900">
              <a:lnSpc>
                <a:spcPct val="107000"/>
              </a:lnSpc>
              <a:buFont typeface="Symbol" panose="05050102010706020507" pitchFamily="18" charset="2"/>
              <a:buChar char=""/>
            </a:pPr>
            <a:r>
              <a:rPr lang="en-GB" sz="2000" dirty="0">
                <a:ea typeface="Calibri" panose="020F0502020204030204" pitchFamily="34" charset="0"/>
                <a:cs typeface="Times New Roman" panose="02020603050405020304" pitchFamily="18" charset="0"/>
              </a:rPr>
              <a:t>Treating you as an individual</a:t>
            </a:r>
          </a:p>
          <a:p>
            <a:pPr marL="342900" indent="-342900">
              <a:lnSpc>
                <a:spcPct val="107000"/>
              </a:lnSpc>
              <a:buFont typeface="Symbol" panose="05050102010706020507" pitchFamily="18" charset="2"/>
              <a:buChar char=""/>
            </a:pPr>
            <a:r>
              <a:rPr lang="en-GB" sz="2000" dirty="0">
                <a:ea typeface="Calibri" panose="020F0502020204030204" pitchFamily="34" charset="0"/>
                <a:cs typeface="Times New Roman" panose="02020603050405020304" pitchFamily="18" charset="0"/>
              </a:rPr>
              <a:t>Learning about different careers</a:t>
            </a:r>
          </a:p>
          <a:p>
            <a:pPr marL="342900" indent="-342900">
              <a:lnSpc>
                <a:spcPct val="107000"/>
              </a:lnSpc>
              <a:buFont typeface="Symbol" panose="05050102010706020507" pitchFamily="18" charset="2"/>
              <a:buChar char=""/>
            </a:pPr>
            <a:r>
              <a:rPr lang="en-GB" sz="2000" dirty="0">
                <a:ea typeface="Calibri" panose="020F0502020204030204" pitchFamily="34" charset="0"/>
                <a:cs typeface="Times New Roman" panose="02020603050405020304" pitchFamily="18" charset="0"/>
              </a:rPr>
              <a:t>Providing access to music, art and sports</a:t>
            </a:r>
          </a:p>
          <a:p>
            <a:pPr marL="342900" indent="-342900">
              <a:lnSpc>
                <a:spcPct val="107000"/>
              </a:lnSpc>
              <a:buFont typeface="Symbol" panose="05050102010706020507" pitchFamily="18" charset="2"/>
              <a:buChar char=""/>
            </a:pPr>
            <a:r>
              <a:rPr lang="en-GB" sz="2000" dirty="0">
                <a:ea typeface="Calibri" panose="020F0502020204030204" pitchFamily="34" charset="0"/>
                <a:cs typeface="Times New Roman" panose="02020603050405020304" pitchFamily="18" charset="0"/>
              </a:rPr>
              <a:t>Giving you a voice</a:t>
            </a:r>
          </a:p>
          <a:p>
            <a:pPr marL="342900" indent="-342900">
              <a:lnSpc>
                <a:spcPct val="107000"/>
              </a:lnSpc>
              <a:buFont typeface="Symbol" panose="05050102010706020507" pitchFamily="18" charset="2"/>
              <a:buChar char=""/>
            </a:pPr>
            <a:r>
              <a:rPr lang="en-GB" sz="2000" dirty="0">
                <a:ea typeface="Calibri"/>
                <a:cs typeface="Arial"/>
              </a:rPr>
              <a:t>Encourage friendships</a:t>
            </a:r>
            <a:endParaRPr lang="en-GB" sz="2000" dirty="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2000" dirty="0">
                <a:ea typeface="Calibri"/>
                <a:cs typeface="Times New Roman"/>
              </a:rPr>
              <a:t>Trips</a:t>
            </a:r>
            <a:endParaRPr lang="en-GB" sz="2000" dirty="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2000" dirty="0">
                <a:ea typeface="Calibri" panose="020F0502020204030204" pitchFamily="34" charset="0"/>
                <a:cs typeface="Times New Roman" panose="02020603050405020304" pitchFamily="18" charset="0"/>
              </a:rPr>
              <a:t>Residentials</a:t>
            </a:r>
          </a:p>
          <a:p>
            <a:pPr marL="342900" indent="-342900">
              <a:lnSpc>
                <a:spcPct val="107000"/>
              </a:lnSpc>
              <a:buFont typeface="Symbol" panose="05050102010706020507" pitchFamily="18" charset="2"/>
              <a:buChar char=""/>
            </a:pPr>
            <a:r>
              <a:rPr lang="en-GB" sz="2000" dirty="0">
                <a:ea typeface="Calibri" panose="020F0502020204030204" pitchFamily="34" charset="0"/>
                <a:cs typeface="Times New Roman" panose="02020603050405020304" pitchFamily="18" charset="0"/>
              </a:rPr>
              <a:t>Outdoor learning </a:t>
            </a:r>
          </a:p>
          <a:p>
            <a:pPr marL="342900" indent="-342900">
              <a:lnSpc>
                <a:spcPct val="107000"/>
              </a:lnSpc>
              <a:buFont typeface="Symbol" panose="05050102010706020507" pitchFamily="18" charset="2"/>
              <a:buChar char=""/>
            </a:pPr>
            <a:r>
              <a:rPr lang="en-GB" sz="2000" dirty="0">
                <a:ea typeface="Calibri" panose="020F0502020204030204" pitchFamily="34" charset="0"/>
                <a:cs typeface="Times New Roman" panose="02020603050405020304" pitchFamily="18" charset="0"/>
              </a:rPr>
              <a:t>Clubs </a:t>
            </a:r>
            <a:r>
              <a:rPr lang="en-GB" sz="2000" dirty="0">
                <a:solidFill>
                  <a:srgbClr val="000000"/>
                </a:solidFill>
                <a:cs typeface="Arial" panose="020B0604020202020204" pitchFamily="34" charset="0"/>
              </a:rPr>
              <a:t> </a:t>
            </a:r>
          </a:p>
        </p:txBody>
      </p:sp>
      <p:sp>
        <p:nvSpPr>
          <p:cNvPr id="8" name="TextBox 7">
            <a:extLst>
              <a:ext uri="{FF2B5EF4-FFF2-40B4-BE49-F238E27FC236}">
                <a16:creationId xmlns:a16="http://schemas.microsoft.com/office/drawing/2014/main" id="{92AAA9FE-A94B-5994-6D23-4B593A167FF5}"/>
              </a:ext>
            </a:extLst>
          </p:cNvPr>
          <p:cNvSpPr txBox="1"/>
          <p:nvPr/>
        </p:nvSpPr>
        <p:spPr>
          <a:xfrm>
            <a:off x="7364276" y="5809672"/>
            <a:ext cx="3860800" cy="400110"/>
          </a:xfrm>
          <a:prstGeom prst="rect">
            <a:avLst/>
          </a:prstGeom>
          <a:noFill/>
        </p:spPr>
        <p:txBody>
          <a:bodyPr wrap="square" rtlCol="0">
            <a:spAutoFit/>
          </a:bodyPr>
          <a:lstStyle/>
          <a:p>
            <a:r>
              <a:rPr lang="en-IE" sz="2000" b="1" dirty="0">
                <a:solidFill>
                  <a:srgbClr val="00B0F0"/>
                </a:solidFill>
              </a:rPr>
              <a:t>What else did you think of? </a:t>
            </a:r>
          </a:p>
        </p:txBody>
      </p:sp>
    </p:spTree>
    <p:extLst>
      <p:ext uri="{BB962C8B-B14F-4D97-AF65-F5344CB8AC3E}">
        <p14:creationId xmlns:p14="http://schemas.microsoft.com/office/powerpoint/2010/main" val="965654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ECAFD-3AF9-287B-B656-2C4BFB0A5339}"/>
              </a:ext>
            </a:extLst>
          </p:cNvPr>
          <p:cNvSpPr txBox="1"/>
          <p:nvPr/>
        </p:nvSpPr>
        <p:spPr>
          <a:xfrm>
            <a:off x="-1" y="173736"/>
            <a:ext cx="6770255" cy="584775"/>
          </a:xfrm>
          <a:prstGeom prst="rect">
            <a:avLst/>
          </a:prstGeom>
          <a:solidFill>
            <a:srgbClr val="00B0F0"/>
          </a:solidFill>
        </p:spPr>
        <p:txBody>
          <a:bodyPr wrap="square" rtlCol="0">
            <a:spAutoFit/>
          </a:bodyPr>
          <a:lstStyle/>
          <a:p>
            <a:r>
              <a:rPr lang="en-IE" sz="3200" dirty="0">
                <a:solidFill>
                  <a:schemeClr val="bg1"/>
                </a:solidFill>
              </a:rPr>
              <a:t>ACTIVITIES FOR THE CLASSROOM</a:t>
            </a:r>
          </a:p>
        </p:txBody>
      </p:sp>
      <p:pic>
        <p:nvPicPr>
          <p:cNvPr id="3" name="Picture 2" descr="Graphical user interface, text&#10;&#10;Description automatically generated">
            <a:extLst>
              <a:ext uri="{FF2B5EF4-FFF2-40B4-BE49-F238E27FC236}">
                <a16:creationId xmlns:a16="http://schemas.microsoft.com/office/drawing/2014/main" id="{BC778AF0-7EE5-61DA-4C39-90A931E7E2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8578" y="0"/>
            <a:ext cx="2813421" cy="1078992"/>
          </a:xfrm>
          <a:prstGeom prst="rect">
            <a:avLst/>
          </a:prstGeom>
        </p:spPr>
      </p:pic>
      <p:sp>
        <p:nvSpPr>
          <p:cNvPr id="4" name="Text Placeholder 2">
            <a:extLst>
              <a:ext uri="{FF2B5EF4-FFF2-40B4-BE49-F238E27FC236}">
                <a16:creationId xmlns:a16="http://schemas.microsoft.com/office/drawing/2014/main" id="{C9607EBD-5C0F-33D8-D981-270A67966613}"/>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5" name="Rectangle 4">
            <a:extLst>
              <a:ext uri="{FF2B5EF4-FFF2-40B4-BE49-F238E27FC236}">
                <a16:creationId xmlns:a16="http://schemas.microsoft.com/office/drawing/2014/main" id="{27AE5D93-3AC5-5621-FF54-1F9B76243332}"/>
              </a:ext>
            </a:extLst>
          </p:cNvPr>
          <p:cNvSpPr/>
          <p:nvPr/>
        </p:nvSpPr>
        <p:spPr>
          <a:xfrm>
            <a:off x="6631710" y="4348817"/>
            <a:ext cx="4677202"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984E78-DD81-20CF-D5A1-8DE4FB46C001}"/>
              </a:ext>
            </a:extLst>
          </p:cNvPr>
          <p:cNvSpPr txBox="1"/>
          <p:nvPr/>
        </p:nvSpPr>
        <p:spPr>
          <a:xfrm>
            <a:off x="6631710" y="4729804"/>
            <a:ext cx="4598429" cy="1492716"/>
          </a:xfrm>
          <a:prstGeom prst="rect">
            <a:avLst/>
          </a:prstGeom>
          <a:noFill/>
        </p:spPr>
        <p:txBody>
          <a:bodyPr wrap="square" rtlCol="0">
            <a:spAutoFit/>
          </a:bodyPr>
          <a:lstStyle/>
          <a:p>
            <a:pPr algn="ctr"/>
            <a:r>
              <a:rPr lang="en-GB" sz="2000" b="0" dirty="0">
                <a:solidFill>
                  <a:schemeClr val="bg1"/>
                </a:solidFill>
                <a:effectLst/>
                <a:cs typeface="Arial" panose="020B0604020202020204" pitchFamily="34" charset="0"/>
              </a:rPr>
              <a:t>Watch and listen to </a:t>
            </a:r>
            <a:r>
              <a:rPr lang="en-GB" sz="2000" b="0" dirty="0">
                <a:solidFill>
                  <a:schemeClr val="bg1"/>
                </a:solidFill>
                <a:effectLst/>
                <a:cs typeface="Arial" panose="020B0604020202020204" pitchFamily="34" charset="0"/>
                <a:hlinkClick r:id="rId5"/>
              </a:rPr>
              <a:t>this story</a:t>
            </a:r>
            <a:r>
              <a:rPr lang="en-GB" sz="2000" b="0" dirty="0">
                <a:solidFill>
                  <a:schemeClr val="bg1"/>
                </a:solidFill>
                <a:effectLst/>
                <a:cs typeface="Arial" panose="020B0604020202020204" pitchFamily="34" charset="0"/>
              </a:rPr>
              <a:t>. What new activity would you like to try? How might you get started?  Share your ideas with a partner or your class. </a:t>
            </a:r>
            <a:endParaRPr lang="en-GB" sz="2000" dirty="0">
              <a:solidFill>
                <a:schemeClr val="bg1"/>
              </a:solidFill>
              <a:cs typeface="Arial" panose="020B0604020202020204" pitchFamily="34" charset="0"/>
            </a:endParaRPr>
          </a:p>
          <a:p>
            <a:pPr algn="ctr"/>
            <a:endParaRPr lang="en-GB" sz="1100" dirty="0">
              <a:solidFill>
                <a:schemeClr val="bg1"/>
              </a:solidFill>
              <a:cs typeface="Arial" panose="020B0604020202020204" pitchFamily="34" charset="0"/>
            </a:endParaRPr>
          </a:p>
        </p:txBody>
      </p:sp>
      <p:sp>
        <p:nvSpPr>
          <p:cNvPr id="9" name="Rectangle 8">
            <a:extLst>
              <a:ext uri="{FF2B5EF4-FFF2-40B4-BE49-F238E27FC236}">
                <a16:creationId xmlns:a16="http://schemas.microsoft.com/office/drawing/2014/main" id="{D8AD6148-CDB9-B1AF-8353-4D27B6E46494}"/>
              </a:ext>
            </a:extLst>
          </p:cNvPr>
          <p:cNvSpPr/>
          <p:nvPr/>
        </p:nvSpPr>
        <p:spPr>
          <a:xfrm>
            <a:off x="832104" y="2136587"/>
            <a:ext cx="10476808" cy="2005646"/>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80FD3-3BB8-7807-8790-05D9415E069F}"/>
              </a:ext>
            </a:extLst>
          </p:cNvPr>
          <p:cNvSpPr txBox="1"/>
          <p:nvPr/>
        </p:nvSpPr>
        <p:spPr>
          <a:xfrm>
            <a:off x="1617718" y="2517574"/>
            <a:ext cx="4710916" cy="1446550"/>
          </a:xfrm>
          <a:prstGeom prst="rect">
            <a:avLst/>
          </a:prstGeom>
          <a:noFill/>
        </p:spPr>
        <p:txBody>
          <a:bodyPr wrap="square" rtlCol="0">
            <a:spAutoFit/>
          </a:bodyPr>
          <a:lstStyle/>
          <a:p>
            <a:pPr algn="ctr"/>
            <a:r>
              <a:rPr lang="en-GB" b="0" dirty="0">
                <a:solidFill>
                  <a:srgbClr val="000000"/>
                </a:solidFill>
                <a:effectLst/>
                <a:cs typeface="Arial" panose="020B0604020202020204" pitchFamily="34" charset="0"/>
              </a:rPr>
              <a:t>Which of the hobbies or activities in </a:t>
            </a:r>
            <a:r>
              <a:rPr lang="en-GB" b="0" dirty="0">
                <a:solidFill>
                  <a:srgbClr val="000000"/>
                </a:solidFill>
                <a:effectLst/>
                <a:cs typeface="Arial" panose="020B0604020202020204" pitchFamily="34" charset="0"/>
                <a:hlinkClick r:id="rId6"/>
              </a:rPr>
              <a:t>this video </a:t>
            </a:r>
            <a:r>
              <a:rPr lang="en-GB" b="0" dirty="0">
                <a:solidFill>
                  <a:srgbClr val="000000"/>
                </a:solidFill>
                <a:effectLst/>
                <a:cs typeface="Arial" panose="020B0604020202020204" pitchFamily="34" charset="0"/>
              </a:rPr>
              <a:t>do you enjoy? What other hobbies can you think of? Make a list of all the hobbies that people in your class do. </a:t>
            </a:r>
            <a:endParaRPr lang="en-GB" dirty="0">
              <a:cs typeface="Arial" panose="020B0604020202020204" pitchFamily="34" charset="0"/>
            </a:endParaRPr>
          </a:p>
          <a:p>
            <a:pPr algn="ctr"/>
            <a:endParaRPr lang="en-GB" sz="1600" dirty="0">
              <a:cs typeface="Arial" panose="020B0604020202020204" pitchFamily="34" charset="0"/>
            </a:endParaRPr>
          </a:p>
        </p:txBody>
      </p:sp>
      <p:sp>
        <p:nvSpPr>
          <p:cNvPr id="12" name="Rectangle 11">
            <a:extLst>
              <a:ext uri="{FF2B5EF4-FFF2-40B4-BE49-F238E27FC236}">
                <a16:creationId xmlns:a16="http://schemas.microsoft.com/office/drawing/2014/main" id="{F6F18696-61D2-03BD-ED5F-D0B4A65D6E68}"/>
              </a:ext>
            </a:extLst>
          </p:cNvPr>
          <p:cNvSpPr/>
          <p:nvPr/>
        </p:nvSpPr>
        <p:spPr>
          <a:xfrm>
            <a:off x="832104" y="4348817"/>
            <a:ext cx="5578652"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88687D7-69CB-0D2F-85E8-91E25B1CF256}"/>
              </a:ext>
            </a:extLst>
          </p:cNvPr>
          <p:cNvSpPr txBox="1"/>
          <p:nvPr/>
        </p:nvSpPr>
        <p:spPr>
          <a:xfrm>
            <a:off x="913431" y="4734073"/>
            <a:ext cx="5415997" cy="1569660"/>
          </a:xfrm>
          <a:prstGeom prst="rect">
            <a:avLst/>
          </a:prstGeom>
          <a:noFill/>
        </p:spPr>
        <p:txBody>
          <a:bodyPr wrap="square" rtlCol="0">
            <a:spAutoFit/>
          </a:bodyPr>
          <a:lstStyle/>
          <a:p>
            <a:pPr algn="ctr"/>
            <a:r>
              <a:rPr lang="en-GB" sz="1600" b="0" dirty="0">
                <a:solidFill>
                  <a:srgbClr val="000000"/>
                </a:solidFill>
                <a:effectLst/>
                <a:latin typeface="Arial" panose="020B0604020202020204" pitchFamily="34" charset="0"/>
                <a:cs typeface="Arial" panose="020B0604020202020204" pitchFamily="34" charset="0"/>
              </a:rPr>
              <a:t>Work with a partner or small group. Talk about the things that you think each person is really good at or has a special talent for. Consider making a ‘Talent Tree’ for your class with each person’s picture on a leaf with their talents on the other side. </a:t>
            </a:r>
            <a:endParaRPr lang="en-GB" sz="1200" dirty="0">
              <a:latin typeface="Arial" panose="020B0604020202020204" pitchFamily="34" charset="0"/>
              <a:cs typeface="Arial" panose="020B0604020202020204" pitchFamily="34" charset="0"/>
            </a:endParaRPr>
          </a:p>
          <a:p>
            <a:pPr algn="ctr"/>
            <a:endParaRPr lang="en-GB" sz="1600" dirty="0">
              <a:solidFill>
                <a:schemeClr val="bg1"/>
              </a:solidFill>
              <a:latin typeface="Arial" panose="020B0604020202020204" pitchFamily="34" charset="0"/>
              <a:cs typeface="Arial" panose="020B0604020202020204" pitchFamily="34" charset="0"/>
            </a:endParaRPr>
          </a:p>
        </p:txBody>
      </p:sp>
      <p:pic>
        <p:nvPicPr>
          <p:cNvPr id="6" name="Online Media 5" title="Your hobby song for kids - What do you like to do? English class in kindergarten">
            <a:hlinkClick r:id="" action="ppaction://media"/>
            <a:extLst>
              <a:ext uri="{FF2B5EF4-FFF2-40B4-BE49-F238E27FC236}">
                <a16:creationId xmlns:a16="http://schemas.microsoft.com/office/drawing/2014/main" id="{69CA11F7-CCE2-409A-67A9-F92ADD09463A}"/>
              </a:ext>
            </a:extLst>
          </p:cNvPr>
          <p:cNvPicPr>
            <a:picLocks noRot="1" noChangeAspect="1"/>
          </p:cNvPicPr>
          <p:nvPr>
            <a:videoFile r:link="rId1"/>
          </p:nvPr>
        </p:nvPicPr>
        <p:blipFill>
          <a:blip r:embed="rId7"/>
          <a:stretch>
            <a:fillRect/>
          </a:stretch>
        </p:blipFill>
        <p:spPr>
          <a:xfrm>
            <a:off x="7010400" y="2372464"/>
            <a:ext cx="2817091" cy="1591660"/>
          </a:xfrm>
          <a:prstGeom prst="rect">
            <a:avLst/>
          </a:prstGeom>
        </p:spPr>
      </p:pic>
    </p:spTree>
    <p:extLst>
      <p:ext uri="{BB962C8B-B14F-4D97-AF65-F5344CB8AC3E}">
        <p14:creationId xmlns:p14="http://schemas.microsoft.com/office/powerpoint/2010/main" val="67255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ECAFD-3AF9-287B-B656-2C4BFB0A5339}"/>
              </a:ext>
            </a:extLst>
          </p:cNvPr>
          <p:cNvSpPr txBox="1"/>
          <p:nvPr/>
        </p:nvSpPr>
        <p:spPr>
          <a:xfrm>
            <a:off x="-1" y="173736"/>
            <a:ext cx="6770255" cy="584775"/>
          </a:xfrm>
          <a:prstGeom prst="rect">
            <a:avLst/>
          </a:prstGeom>
          <a:solidFill>
            <a:srgbClr val="00B0F0"/>
          </a:solidFill>
        </p:spPr>
        <p:txBody>
          <a:bodyPr wrap="square" rtlCol="0">
            <a:spAutoFit/>
          </a:bodyPr>
          <a:lstStyle/>
          <a:p>
            <a:r>
              <a:rPr lang="en-IE" sz="3200" dirty="0">
                <a:solidFill>
                  <a:schemeClr val="bg1"/>
                </a:solidFill>
              </a:rPr>
              <a:t>ACTIVITIES FOR THE CLASSROOM</a:t>
            </a:r>
          </a:p>
        </p:txBody>
      </p:sp>
      <p:pic>
        <p:nvPicPr>
          <p:cNvPr id="3" name="Picture 2" descr="Graphical user interface, text&#10;&#10;Description automatically generated">
            <a:extLst>
              <a:ext uri="{FF2B5EF4-FFF2-40B4-BE49-F238E27FC236}">
                <a16:creationId xmlns:a16="http://schemas.microsoft.com/office/drawing/2014/main" id="{BC778AF0-7EE5-61DA-4C39-90A931E7E2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8578" y="0"/>
            <a:ext cx="2813421" cy="1078992"/>
          </a:xfrm>
          <a:prstGeom prst="rect">
            <a:avLst/>
          </a:prstGeom>
        </p:spPr>
      </p:pic>
      <p:sp>
        <p:nvSpPr>
          <p:cNvPr id="4" name="Text Placeholder 2">
            <a:extLst>
              <a:ext uri="{FF2B5EF4-FFF2-40B4-BE49-F238E27FC236}">
                <a16:creationId xmlns:a16="http://schemas.microsoft.com/office/drawing/2014/main" id="{C9607EBD-5C0F-33D8-D981-270A67966613}"/>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5" name="Rectangle 4">
            <a:extLst>
              <a:ext uri="{FF2B5EF4-FFF2-40B4-BE49-F238E27FC236}">
                <a16:creationId xmlns:a16="http://schemas.microsoft.com/office/drawing/2014/main" id="{27AE5D93-3AC5-5621-FF54-1F9B76243332}"/>
              </a:ext>
            </a:extLst>
          </p:cNvPr>
          <p:cNvSpPr/>
          <p:nvPr/>
        </p:nvSpPr>
        <p:spPr>
          <a:xfrm>
            <a:off x="355891" y="1962377"/>
            <a:ext cx="674899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E05A047-04AF-0313-FE96-F77EAD03ACF5}"/>
              </a:ext>
            </a:extLst>
          </p:cNvPr>
          <p:cNvSpPr/>
          <p:nvPr/>
        </p:nvSpPr>
        <p:spPr>
          <a:xfrm>
            <a:off x="355891" y="4474367"/>
            <a:ext cx="4279994"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F18696-61D2-03BD-ED5F-D0B4A65D6E68}"/>
              </a:ext>
            </a:extLst>
          </p:cNvPr>
          <p:cNvSpPr/>
          <p:nvPr/>
        </p:nvSpPr>
        <p:spPr>
          <a:xfrm>
            <a:off x="4917622" y="4454353"/>
            <a:ext cx="6918487" cy="21715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8745723-BD84-7C6C-CABF-68003CA6A70B}"/>
              </a:ext>
            </a:extLst>
          </p:cNvPr>
          <p:cNvSpPr txBox="1"/>
          <p:nvPr/>
        </p:nvSpPr>
        <p:spPr>
          <a:xfrm>
            <a:off x="4917623" y="4588314"/>
            <a:ext cx="4139037" cy="1815882"/>
          </a:xfrm>
          <a:prstGeom prst="rect">
            <a:avLst/>
          </a:prstGeom>
          <a:noFill/>
        </p:spPr>
        <p:txBody>
          <a:bodyPr wrap="square" rtlCol="0">
            <a:spAutoFit/>
          </a:bodyPr>
          <a:lstStyle/>
          <a:p>
            <a:pPr algn="ctr"/>
            <a:r>
              <a:rPr lang="en-GB" sz="1600" b="0" dirty="0">
                <a:effectLst/>
                <a:cs typeface="Arial" panose="020B0604020202020204" pitchFamily="34" charset="0"/>
              </a:rPr>
              <a:t>Read </a:t>
            </a:r>
            <a:r>
              <a:rPr lang="en-GB" sz="1600" b="0" dirty="0">
                <a:effectLst/>
                <a:cs typeface="Arial" panose="020B0604020202020204" pitchFamily="34" charset="0"/>
                <a:hlinkClick r:id="rId5"/>
              </a:rPr>
              <a:t>The Dot </a:t>
            </a:r>
            <a:r>
              <a:rPr lang="en-GB" sz="1600" b="0" dirty="0">
                <a:effectLst/>
                <a:cs typeface="Arial" panose="020B0604020202020204" pitchFamily="34" charset="0"/>
              </a:rPr>
              <a:t>by Peter H Reynolds. At the start of the story Vashti feels like she isn’t very good at art.  Can you think of a time where you have found something difficult but you have kept trying until it becomes easier or is there something you wish you could be better at?  Share with a friend and make a plan.  </a:t>
            </a:r>
            <a:endParaRPr lang="en-GB" sz="1600" dirty="0">
              <a:cs typeface="Arial" panose="020B0604020202020204" pitchFamily="34" charset="0"/>
            </a:endParaRPr>
          </a:p>
        </p:txBody>
      </p:sp>
      <p:sp>
        <p:nvSpPr>
          <p:cNvPr id="21" name="TextBox 20">
            <a:extLst>
              <a:ext uri="{FF2B5EF4-FFF2-40B4-BE49-F238E27FC236}">
                <a16:creationId xmlns:a16="http://schemas.microsoft.com/office/drawing/2014/main" id="{5EEABB0D-3116-40E6-A73E-F62D510116E9}"/>
              </a:ext>
            </a:extLst>
          </p:cNvPr>
          <p:cNvSpPr txBox="1"/>
          <p:nvPr/>
        </p:nvSpPr>
        <p:spPr>
          <a:xfrm>
            <a:off x="572792" y="4534453"/>
            <a:ext cx="4022217" cy="1923604"/>
          </a:xfrm>
          <a:prstGeom prst="rect">
            <a:avLst/>
          </a:prstGeom>
          <a:noFill/>
        </p:spPr>
        <p:txBody>
          <a:bodyPr wrap="square" rtlCol="0">
            <a:spAutoFit/>
          </a:bodyPr>
          <a:lstStyle/>
          <a:p>
            <a:pPr algn="ctr"/>
            <a:r>
              <a:rPr lang="en-GB" sz="1700" b="0" dirty="0">
                <a:solidFill>
                  <a:schemeClr val="bg1"/>
                </a:solidFill>
                <a:effectLst/>
                <a:cs typeface="Arial" panose="020B0604020202020204" pitchFamily="34" charset="0"/>
              </a:rPr>
              <a:t>Article 29 says that education should develop your personality, abilities and talents. Look up these words and discuss their meaning as a class. Create a drawing or write a poem or story to show some of your abilities and talents or an aspect of your personality. </a:t>
            </a:r>
            <a:endParaRPr lang="en-GB" sz="1700" dirty="0">
              <a:solidFill>
                <a:schemeClr val="bg1"/>
              </a:solidFill>
              <a:cs typeface="Arial" panose="020B0604020202020204" pitchFamily="34" charset="0"/>
            </a:endParaRPr>
          </a:p>
        </p:txBody>
      </p:sp>
      <p:pic>
        <p:nvPicPr>
          <p:cNvPr id="6" name="Online Media 5" title="Understanding Talent">
            <a:hlinkClick r:id="" action="ppaction://media"/>
            <a:extLst>
              <a:ext uri="{FF2B5EF4-FFF2-40B4-BE49-F238E27FC236}">
                <a16:creationId xmlns:a16="http://schemas.microsoft.com/office/drawing/2014/main" id="{2677BEFE-1E84-90C2-949C-75FDFDE39BE5}"/>
              </a:ext>
            </a:extLst>
          </p:cNvPr>
          <p:cNvPicPr>
            <a:picLocks noRot="1" noChangeAspect="1"/>
          </p:cNvPicPr>
          <p:nvPr>
            <a:videoFile r:link="rId1"/>
          </p:nvPr>
        </p:nvPicPr>
        <p:blipFill>
          <a:blip r:embed="rId6"/>
          <a:stretch>
            <a:fillRect/>
          </a:stretch>
        </p:blipFill>
        <p:spPr>
          <a:xfrm>
            <a:off x="4101111" y="2196305"/>
            <a:ext cx="2728728" cy="1541735"/>
          </a:xfrm>
          <a:prstGeom prst="rect">
            <a:avLst/>
          </a:prstGeom>
        </p:spPr>
      </p:pic>
      <p:sp>
        <p:nvSpPr>
          <p:cNvPr id="8" name="TextBox 7">
            <a:extLst>
              <a:ext uri="{FF2B5EF4-FFF2-40B4-BE49-F238E27FC236}">
                <a16:creationId xmlns:a16="http://schemas.microsoft.com/office/drawing/2014/main" id="{4D6E025A-40F8-BA20-92E2-CC9FD14D26A1}"/>
              </a:ext>
            </a:extLst>
          </p:cNvPr>
          <p:cNvSpPr txBox="1"/>
          <p:nvPr/>
        </p:nvSpPr>
        <p:spPr>
          <a:xfrm>
            <a:off x="434109" y="2114750"/>
            <a:ext cx="3530337" cy="1846659"/>
          </a:xfrm>
          <a:prstGeom prst="rect">
            <a:avLst/>
          </a:prstGeom>
          <a:noFill/>
        </p:spPr>
        <p:txBody>
          <a:bodyPr wrap="square" rtlCol="0">
            <a:spAutoFit/>
          </a:bodyPr>
          <a:lstStyle/>
          <a:p>
            <a:r>
              <a:rPr lang="en-GB" sz="1600" b="0" dirty="0">
                <a:solidFill>
                  <a:schemeClr val="bg1"/>
                </a:solidFill>
                <a:effectLst/>
                <a:cs typeface="Arial" panose="020B0604020202020204" pitchFamily="34" charset="0"/>
              </a:rPr>
              <a:t>Article 29 talks about developing talents, but what is talent? Take a look at </a:t>
            </a:r>
            <a:r>
              <a:rPr lang="en-GB" sz="1600" b="0" dirty="0">
                <a:solidFill>
                  <a:schemeClr val="bg1"/>
                </a:solidFill>
                <a:effectLst/>
                <a:cs typeface="Arial" panose="020B0604020202020204" pitchFamily="34" charset="0"/>
                <a:hlinkClick r:id="rId7"/>
              </a:rPr>
              <a:t>this Sport Scotland video</a:t>
            </a:r>
            <a:r>
              <a:rPr lang="en-GB" sz="1600" b="0" dirty="0">
                <a:solidFill>
                  <a:schemeClr val="bg1"/>
                </a:solidFill>
                <a:effectLst/>
                <a:cs typeface="Arial" panose="020B0604020202020204" pitchFamily="34" charset="0"/>
              </a:rPr>
              <a:t> discussing the role of talent in sport and work with a partner to decide on your top tips for how to develop a talent.</a:t>
            </a:r>
            <a:endParaRPr lang="en-GB" sz="1600" dirty="0">
              <a:solidFill>
                <a:schemeClr val="bg1"/>
              </a:solidFill>
              <a:cs typeface="Arial" panose="020B0604020202020204" pitchFamily="34" charset="0"/>
            </a:endParaRPr>
          </a:p>
          <a:p>
            <a:endParaRPr lang="en-IE" dirty="0"/>
          </a:p>
        </p:txBody>
      </p:sp>
      <p:pic>
        <p:nvPicPr>
          <p:cNvPr id="15" name="Online Media 14" title="The Dot by Peter H Reynolds :  a wonderful story about art and creativity for kids">
            <a:hlinkClick r:id="" action="ppaction://media"/>
            <a:extLst>
              <a:ext uri="{FF2B5EF4-FFF2-40B4-BE49-F238E27FC236}">
                <a16:creationId xmlns:a16="http://schemas.microsoft.com/office/drawing/2014/main" id="{64B88E7A-FCD3-A155-EA58-85A70A1EF01D}"/>
              </a:ext>
            </a:extLst>
          </p:cNvPr>
          <p:cNvPicPr>
            <a:picLocks noRot="1" noChangeAspect="1"/>
          </p:cNvPicPr>
          <p:nvPr>
            <a:videoFile r:link="rId2"/>
          </p:nvPr>
        </p:nvPicPr>
        <p:blipFill>
          <a:blip r:embed="rId8"/>
          <a:stretch>
            <a:fillRect/>
          </a:stretch>
        </p:blipFill>
        <p:spPr>
          <a:xfrm>
            <a:off x="9175432" y="4832025"/>
            <a:ext cx="2541906" cy="1436181"/>
          </a:xfrm>
          <a:prstGeom prst="rect">
            <a:avLst/>
          </a:prstGeom>
        </p:spPr>
      </p:pic>
      <p:sp>
        <p:nvSpPr>
          <p:cNvPr id="16" name="TextBox 15">
            <a:extLst>
              <a:ext uri="{FF2B5EF4-FFF2-40B4-BE49-F238E27FC236}">
                <a16:creationId xmlns:a16="http://schemas.microsoft.com/office/drawing/2014/main" id="{A251B9B4-A32A-D455-8A4E-5FFA777EFF66}"/>
              </a:ext>
            </a:extLst>
          </p:cNvPr>
          <p:cNvSpPr txBox="1"/>
          <p:nvPr/>
        </p:nvSpPr>
        <p:spPr>
          <a:xfrm>
            <a:off x="7231166" y="1962377"/>
            <a:ext cx="4604944" cy="2171513"/>
          </a:xfrm>
          <a:prstGeom prst="rect">
            <a:avLst/>
          </a:prstGeom>
          <a:solidFill>
            <a:schemeClr val="accent6">
              <a:lumMod val="20000"/>
              <a:lumOff val="80000"/>
            </a:schemeClr>
          </a:solidFill>
        </p:spPr>
        <p:txBody>
          <a:bodyPr wrap="square" rtlCol="0">
            <a:spAutoFit/>
          </a:bodyPr>
          <a:lstStyle/>
          <a:p>
            <a:endParaRPr lang="en-IE" dirty="0"/>
          </a:p>
        </p:txBody>
      </p:sp>
      <p:sp>
        <p:nvSpPr>
          <p:cNvPr id="17" name="TextBox 16">
            <a:extLst>
              <a:ext uri="{FF2B5EF4-FFF2-40B4-BE49-F238E27FC236}">
                <a16:creationId xmlns:a16="http://schemas.microsoft.com/office/drawing/2014/main" id="{8B90ABBF-E2C8-7D0B-E602-081764F14BCD}"/>
              </a:ext>
            </a:extLst>
          </p:cNvPr>
          <p:cNvSpPr txBox="1"/>
          <p:nvPr/>
        </p:nvSpPr>
        <p:spPr>
          <a:xfrm>
            <a:off x="7852528" y="2244456"/>
            <a:ext cx="3601039" cy="1138773"/>
          </a:xfrm>
          <a:prstGeom prst="rect">
            <a:avLst/>
          </a:prstGeom>
          <a:noFill/>
        </p:spPr>
        <p:txBody>
          <a:bodyPr wrap="square" rtlCol="0">
            <a:spAutoFit/>
          </a:bodyPr>
          <a:lstStyle/>
          <a:p>
            <a:pPr algn="ctr"/>
            <a:r>
              <a:rPr lang="en-GB" sz="1700" dirty="0">
                <a:solidFill>
                  <a:srgbClr val="000000"/>
                </a:solidFill>
                <a:cs typeface="Arial"/>
              </a:rPr>
              <a:t>Article 29 includes developing respect for human rights. How does your school community show that this is an important part of your education?</a:t>
            </a:r>
          </a:p>
        </p:txBody>
      </p:sp>
    </p:spTree>
    <p:extLst>
      <p:ext uri="{BB962C8B-B14F-4D97-AF65-F5344CB8AC3E}">
        <p14:creationId xmlns:p14="http://schemas.microsoft.com/office/powerpoint/2010/main" val="12587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AECAFD-3AF9-287B-B656-2C4BFB0A5339}"/>
              </a:ext>
            </a:extLst>
          </p:cNvPr>
          <p:cNvSpPr txBox="1"/>
          <p:nvPr/>
        </p:nvSpPr>
        <p:spPr>
          <a:xfrm>
            <a:off x="-1" y="173736"/>
            <a:ext cx="6770255" cy="584775"/>
          </a:xfrm>
          <a:prstGeom prst="rect">
            <a:avLst/>
          </a:prstGeom>
          <a:solidFill>
            <a:srgbClr val="00B0F0"/>
          </a:solidFill>
        </p:spPr>
        <p:txBody>
          <a:bodyPr wrap="square" rtlCol="0">
            <a:spAutoFit/>
          </a:bodyPr>
          <a:lstStyle/>
          <a:p>
            <a:r>
              <a:rPr lang="en-IE" sz="3200" dirty="0">
                <a:solidFill>
                  <a:schemeClr val="bg1"/>
                </a:solidFill>
              </a:rPr>
              <a:t>ACTIVITIES FOR THE CLASSROOM</a:t>
            </a:r>
          </a:p>
        </p:txBody>
      </p:sp>
      <p:pic>
        <p:nvPicPr>
          <p:cNvPr id="3" name="Picture 2" descr="Graphical user interface, text&#10;&#10;Description automatically generated">
            <a:extLst>
              <a:ext uri="{FF2B5EF4-FFF2-40B4-BE49-F238E27FC236}">
                <a16:creationId xmlns:a16="http://schemas.microsoft.com/office/drawing/2014/main" id="{BC778AF0-7EE5-61DA-4C39-90A931E7E2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8578" y="0"/>
            <a:ext cx="2813421" cy="1078992"/>
          </a:xfrm>
          <a:prstGeom prst="rect">
            <a:avLst/>
          </a:prstGeom>
        </p:spPr>
      </p:pic>
      <p:sp>
        <p:nvSpPr>
          <p:cNvPr id="4" name="Text Placeholder 2">
            <a:extLst>
              <a:ext uri="{FF2B5EF4-FFF2-40B4-BE49-F238E27FC236}">
                <a16:creationId xmlns:a16="http://schemas.microsoft.com/office/drawing/2014/main" id="{C9607EBD-5C0F-33D8-D981-270A67966613}"/>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5" name="Rectangle 4">
            <a:extLst>
              <a:ext uri="{FF2B5EF4-FFF2-40B4-BE49-F238E27FC236}">
                <a16:creationId xmlns:a16="http://schemas.microsoft.com/office/drawing/2014/main" id="{27AE5D93-3AC5-5621-FF54-1F9B76243332}"/>
              </a:ext>
            </a:extLst>
          </p:cNvPr>
          <p:cNvSpPr/>
          <p:nvPr/>
        </p:nvSpPr>
        <p:spPr>
          <a:xfrm>
            <a:off x="7539754" y="2136587"/>
            <a:ext cx="4230402" cy="2005646"/>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984E78-DD81-20CF-D5A1-8DE4FB46C001}"/>
              </a:ext>
            </a:extLst>
          </p:cNvPr>
          <p:cNvSpPr txBox="1"/>
          <p:nvPr/>
        </p:nvSpPr>
        <p:spPr>
          <a:xfrm>
            <a:off x="7690104" y="2232098"/>
            <a:ext cx="3987689" cy="1738938"/>
          </a:xfrm>
          <a:prstGeom prst="rect">
            <a:avLst/>
          </a:prstGeom>
          <a:noFill/>
        </p:spPr>
        <p:txBody>
          <a:bodyPr wrap="square" rtlCol="0">
            <a:spAutoFit/>
          </a:bodyPr>
          <a:lstStyle/>
          <a:p>
            <a:pPr algn="ctr"/>
            <a:r>
              <a:rPr lang="en-GB" sz="1600" b="0" dirty="0">
                <a:solidFill>
                  <a:schemeClr val="bg1"/>
                </a:solidFill>
                <a:effectLst/>
                <a:cs typeface="Arial" panose="020B0604020202020204" pitchFamily="34" charset="0"/>
              </a:rPr>
              <a:t>Article 29 says that children should be encouraged to respect their own and other cultures. How do you celebrate different cultures at your school? Create a display showing how this happens at your school and talk about why this is important.</a:t>
            </a:r>
          </a:p>
          <a:p>
            <a:pPr algn="ctr"/>
            <a:endParaRPr lang="en-GB" sz="1100" dirty="0">
              <a:solidFill>
                <a:schemeClr val="bg1"/>
              </a:solidFill>
              <a:cs typeface="Arial" panose="020B0604020202020204" pitchFamily="34" charset="0"/>
            </a:endParaRPr>
          </a:p>
        </p:txBody>
      </p:sp>
      <p:sp>
        <p:nvSpPr>
          <p:cNvPr id="9" name="Rectangle 8">
            <a:extLst>
              <a:ext uri="{FF2B5EF4-FFF2-40B4-BE49-F238E27FC236}">
                <a16:creationId xmlns:a16="http://schemas.microsoft.com/office/drawing/2014/main" id="{D8AD6148-CDB9-B1AF-8353-4D27B6E46494}"/>
              </a:ext>
            </a:extLst>
          </p:cNvPr>
          <p:cNvSpPr/>
          <p:nvPr/>
        </p:nvSpPr>
        <p:spPr>
          <a:xfrm>
            <a:off x="832104" y="2136587"/>
            <a:ext cx="6382512" cy="2005646"/>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80FD3-3BB8-7807-8790-05D9415E069F}"/>
              </a:ext>
            </a:extLst>
          </p:cNvPr>
          <p:cNvSpPr txBox="1"/>
          <p:nvPr/>
        </p:nvSpPr>
        <p:spPr>
          <a:xfrm>
            <a:off x="792178" y="2108190"/>
            <a:ext cx="3765531" cy="2308324"/>
          </a:xfrm>
          <a:prstGeom prst="rect">
            <a:avLst/>
          </a:prstGeom>
          <a:noFill/>
        </p:spPr>
        <p:txBody>
          <a:bodyPr wrap="square" rtlCol="0">
            <a:spAutoFit/>
          </a:bodyPr>
          <a:lstStyle/>
          <a:p>
            <a:pPr algn="ctr"/>
            <a:r>
              <a:rPr lang="en-GB" sz="1600" b="0" dirty="0">
                <a:effectLst/>
                <a:cs typeface="Arial" panose="020B0604020202020204" pitchFamily="34" charset="0"/>
              </a:rPr>
              <a:t>Article 29 says we should learn about how to respect our environment – </a:t>
            </a:r>
            <a:r>
              <a:rPr lang="en-GB" sz="1600" b="0" dirty="0">
                <a:effectLst/>
                <a:cs typeface="Arial" panose="020B0604020202020204" pitchFamily="34" charset="0"/>
                <a:hlinkClick r:id="rId6"/>
              </a:rPr>
              <a:t>in this video</a:t>
            </a:r>
            <a:r>
              <a:rPr lang="en-GB" sz="1600" b="0" dirty="0">
                <a:effectLst/>
                <a:cs typeface="Arial" panose="020B0604020202020204" pitchFamily="34" charset="0"/>
              </a:rPr>
              <a:t>, children talk about the importance of nature and what they’ve been doing to raise awareness. Upload your own tree picture to the digital forest and explore what your school does to be nature positive</a:t>
            </a:r>
            <a:r>
              <a:rPr lang="en-GB" sz="1600" dirty="0">
                <a:cs typeface="Arial" panose="020B0604020202020204" pitchFamily="34" charset="0"/>
              </a:rPr>
              <a:t>!</a:t>
            </a:r>
            <a:endParaRPr lang="en-GB" sz="1600" dirty="0">
              <a:solidFill>
                <a:schemeClr val="bg1"/>
              </a:solidFill>
              <a:cs typeface="Arial" panose="020B0604020202020204" pitchFamily="34" charset="0"/>
            </a:endParaRPr>
          </a:p>
          <a:p>
            <a:pPr algn="ctr"/>
            <a:endParaRPr lang="en-GB" sz="1600" dirty="0">
              <a:cs typeface="Arial" panose="020B0604020202020204" pitchFamily="34" charset="0"/>
            </a:endParaRPr>
          </a:p>
        </p:txBody>
      </p:sp>
      <p:sp>
        <p:nvSpPr>
          <p:cNvPr id="12" name="Rectangle 11">
            <a:extLst>
              <a:ext uri="{FF2B5EF4-FFF2-40B4-BE49-F238E27FC236}">
                <a16:creationId xmlns:a16="http://schemas.microsoft.com/office/drawing/2014/main" id="{F6F18696-61D2-03BD-ED5F-D0B4A65D6E68}"/>
              </a:ext>
            </a:extLst>
          </p:cNvPr>
          <p:cNvSpPr/>
          <p:nvPr/>
        </p:nvSpPr>
        <p:spPr>
          <a:xfrm>
            <a:off x="792178" y="4460051"/>
            <a:ext cx="3596942" cy="216663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88687D7-69CB-0D2F-85E8-91E25B1CF256}"/>
              </a:ext>
            </a:extLst>
          </p:cNvPr>
          <p:cNvSpPr txBox="1"/>
          <p:nvPr/>
        </p:nvSpPr>
        <p:spPr>
          <a:xfrm>
            <a:off x="901214" y="4460051"/>
            <a:ext cx="3332458" cy="2308324"/>
          </a:xfrm>
          <a:prstGeom prst="rect">
            <a:avLst/>
          </a:prstGeom>
          <a:noFill/>
        </p:spPr>
        <p:txBody>
          <a:bodyPr wrap="square" rtlCol="0">
            <a:spAutoFit/>
          </a:bodyPr>
          <a:lstStyle/>
          <a:p>
            <a:pPr algn="ctr"/>
            <a:r>
              <a:rPr lang="en-GB" sz="1600" b="0" dirty="0">
                <a:effectLst/>
                <a:cs typeface="Arial" panose="020B0604020202020204" pitchFamily="34" charset="0"/>
              </a:rPr>
              <a:t>Carry out a survey in your class to find out what the most popular hobbies and interests are. How can your school help people to enjoy their favourite things to do? How can your school celebrate everyone’s talents? Share your ideas with your school council.    </a:t>
            </a:r>
            <a:endParaRPr lang="en-GB" sz="1600" dirty="0">
              <a:cs typeface="Arial" panose="020B0604020202020204" pitchFamily="34" charset="0"/>
            </a:endParaRPr>
          </a:p>
          <a:p>
            <a:pPr algn="ctr"/>
            <a:endParaRPr lang="en-GB" sz="1600" dirty="0">
              <a:solidFill>
                <a:schemeClr val="bg1"/>
              </a:solidFill>
              <a:latin typeface="Arial" panose="020B0604020202020204" pitchFamily="34" charset="0"/>
              <a:cs typeface="Arial" panose="020B0604020202020204" pitchFamily="34" charset="0"/>
            </a:endParaRPr>
          </a:p>
        </p:txBody>
      </p:sp>
      <p:pic>
        <p:nvPicPr>
          <p:cNvPr id="7" name="Online Media 6" title="Artivism for Nature">
            <a:hlinkClick r:id="" action="ppaction://media"/>
            <a:extLst>
              <a:ext uri="{FF2B5EF4-FFF2-40B4-BE49-F238E27FC236}">
                <a16:creationId xmlns:a16="http://schemas.microsoft.com/office/drawing/2014/main" id="{80840DD7-D167-8A81-54A8-E4AB3AD03CCD}"/>
              </a:ext>
            </a:extLst>
          </p:cNvPr>
          <p:cNvPicPr>
            <a:picLocks noRot="1" noChangeAspect="1"/>
          </p:cNvPicPr>
          <p:nvPr>
            <a:videoFile r:link="rId1"/>
          </p:nvPr>
        </p:nvPicPr>
        <p:blipFill>
          <a:blip r:embed="rId7"/>
          <a:stretch>
            <a:fillRect/>
          </a:stretch>
        </p:blipFill>
        <p:spPr>
          <a:xfrm>
            <a:off x="4652247" y="2436059"/>
            <a:ext cx="2362500" cy="1334816"/>
          </a:xfrm>
          <a:prstGeom prst="rect">
            <a:avLst/>
          </a:prstGeom>
        </p:spPr>
      </p:pic>
      <p:sp>
        <p:nvSpPr>
          <p:cNvPr id="11" name="TextBox 10">
            <a:extLst>
              <a:ext uri="{FF2B5EF4-FFF2-40B4-BE49-F238E27FC236}">
                <a16:creationId xmlns:a16="http://schemas.microsoft.com/office/drawing/2014/main" id="{915A2023-EFC6-FBDB-0C32-8C37BFF2BA2A}"/>
              </a:ext>
            </a:extLst>
          </p:cNvPr>
          <p:cNvSpPr txBox="1"/>
          <p:nvPr/>
        </p:nvSpPr>
        <p:spPr>
          <a:xfrm>
            <a:off x="4791455" y="4460051"/>
            <a:ext cx="6886337" cy="2151499"/>
          </a:xfrm>
          <a:prstGeom prst="rect">
            <a:avLst/>
          </a:prstGeom>
          <a:solidFill>
            <a:srgbClr val="002060"/>
          </a:solidFill>
        </p:spPr>
        <p:txBody>
          <a:bodyPr wrap="square" rtlCol="0">
            <a:spAutoFit/>
          </a:bodyPr>
          <a:lstStyle/>
          <a:p>
            <a:endParaRPr lang="en-IE" dirty="0"/>
          </a:p>
        </p:txBody>
      </p:sp>
      <p:sp>
        <p:nvSpPr>
          <p:cNvPr id="13" name="TextBox 12">
            <a:extLst>
              <a:ext uri="{FF2B5EF4-FFF2-40B4-BE49-F238E27FC236}">
                <a16:creationId xmlns:a16="http://schemas.microsoft.com/office/drawing/2014/main" id="{C8960F25-26E8-B6C4-7490-6EC8D56B50E6}"/>
              </a:ext>
            </a:extLst>
          </p:cNvPr>
          <p:cNvSpPr txBox="1"/>
          <p:nvPr/>
        </p:nvSpPr>
        <p:spPr>
          <a:xfrm>
            <a:off x="4956163" y="4627859"/>
            <a:ext cx="3871628" cy="1815882"/>
          </a:xfrm>
          <a:prstGeom prst="rect">
            <a:avLst/>
          </a:prstGeom>
          <a:noFill/>
        </p:spPr>
        <p:txBody>
          <a:bodyPr wrap="square" rtlCol="0">
            <a:spAutoFit/>
          </a:bodyPr>
          <a:lstStyle/>
          <a:p>
            <a:r>
              <a:rPr lang="en-IE" sz="1600" dirty="0">
                <a:solidFill>
                  <a:schemeClr val="bg1"/>
                </a:solidFill>
              </a:rPr>
              <a:t>Read the </a:t>
            </a:r>
            <a:r>
              <a:rPr lang="en-IE" sz="1600" dirty="0">
                <a:solidFill>
                  <a:schemeClr val="bg1"/>
                </a:solidFill>
                <a:hlinkClick r:id="rId8"/>
              </a:rPr>
              <a:t>SEAI</a:t>
            </a:r>
            <a:r>
              <a:rPr lang="en-IE" sz="1600" dirty="0">
                <a:solidFill>
                  <a:schemeClr val="bg1"/>
                </a:solidFill>
              </a:rPr>
              <a:t>’s “</a:t>
            </a:r>
            <a:r>
              <a:rPr lang="en-IE" sz="1600" dirty="0">
                <a:solidFill>
                  <a:schemeClr val="bg1"/>
                </a:solidFill>
                <a:hlinkClick r:id="rId9"/>
              </a:rPr>
              <a:t>Climate SOS</a:t>
            </a:r>
            <a:r>
              <a:rPr lang="en-IE" sz="1600" dirty="0">
                <a:solidFill>
                  <a:schemeClr val="bg1"/>
                </a:solidFill>
              </a:rPr>
              <a:t>”, a thrilling adventure about climate change with great ideas about how you can get involved in climate action (</a:t>
            </a:r>
            <a:r>
              <a:rPr lang="en-IE" sz="1600" dirty="0" err="1">
                <a:solidFill>
                  <a:schemeClr val="bg1"/>
                </a:solidFill>
              </a:rPr>
              <a:t>ar</a:t>
            </a:r>
            <a:r>
              <a:rPr lang="en-IE" sz="1600" dirty="0">
                <a:solidFill>
                  <a:schemeClr val="bg1"/>
                </a:solidFill>
              </a:rPr>
              <a:t> </a:t>
            </a:r>
            <a:r>
              <a:rPr lang="en-IE" sz="1600" dirty="0" err="1">
                <a:solidFill>
                  <a:schemeClr val="bg1"/>
                </a:solidFill>
              </a:rPr>
              <a:t>fáil</a:t>
            </a:r>
            <a:r>
              <a:rPr lang="en-IE" sz="1600" dirty="0">
                <a:solidFill>
                  <a:schemeClr val="bg1"/>
                </a:solidFill>
              </a:rPr>
              <a:t> as </a:t>
            </a:r>
            <a:r>
              <a:rPr lang="en-IE" sz="1600" dirty="0" err="1">
                <a:solidFill>
                  <a:schemeClr val="bg1"/>
                </a:solidFill>
              </a:rPr>
              <a:t>Gaeilge</a:t>
            </a:r>
            <a:r>
              <a:rPr lang="en-IE" sz="1600" dirty="0">
                <a:solidFill>
                  <a:schemeClr val="bg1"/>
                </a:solidFill>
              </a:rPr>
              <a:t> </a:t>
            </a:r>
            <a:r>
              <a:rPr lang="en-IE" sz="1600" dirty="0" err="1">
                <a:solidFill>
                  <a:schemeClr val="bg1"/>
                </a:solidFill>
              </a:rPr>
              <a:t>freisin</a:t>
            </a:r>
            <a:r>
              <a:rPr lang="en-IE" sz="1600" dirty="0">
                <a:solidFill>
                  <a:schemeClr val="bg1"/>
                </a:solidFill>
              </a:rPr>
              <a:t>!) Then checkout their </a:t>
            </a:r>
            <a:r>
              <a:rPr lang="en-IE" sz="1600" dirty="0">
                <a:solidFill>
                  <a:schemeClr val="bg1"/>
                </a:solidFill>
                <a:hlinkClick r:id="rId10"/>
              </a:rPr>
              <a:t>Creative Illustration Workshop</a:t>
            </a:r>
            <a:r>
              <a:rPr lang="en-IE" sz="1600" dirty="0">
                <a:solidFill>
                  <a:schemeClr val="bg1"/>
                </a:solidFill>
              </a:rPr>
              <a:t> to make your own climate comic strip! </a:t>
            </a:r>
          </a:p>
        </p:txBody>
      </p:sp>
      <p:pic>
        <p:nvPicPr>
          <p:cNvPr id="14" name="Online Media 13" title="SEAI Creative Illustration Workshop with Alan Nolan">
            <a:hlinkClick r:id="" action="ppaction://media"/>
            <a:extLst>
              <a:ext uri="{FF2B5EF4-FFF2-40B4-BE49-F238E27FC236}">
                <a16:creationId xmlns:a16="http://schemas.microsoft.com/office/drawing/2014/main" id="{18FAE9C3-FC91-8CC9-ACA2-07D641A3E302}"/>
              </a:ext>
            </a:extLst>
          </p:cNvPr>
          <p:cNvPicPr>
            <a:picLocks noRot="1" noChangeAspect="1"/>
          </p:cNvPicPr>
          <p:nvPr>
            <a:videoFile r:link="rId2"/>
          </p:nvPr>
        </p:nvPicPr>
        <p:blipFill>
          <a:blip r:embed="rId11"/>
          <a:stretch>
            <a:fillRect/>
          </a:stretch>
        </p:blipFill>
        <p:spPr>
          <a:xfrm>
            <a:off x="8932869" y="4855633"/>
            <a:ext cx="2637338" cy="1490100"/>
          </a:xfrm>
          <a:prstGeom prst="rect">
            <a:avLst/>
          </a:prstGeom>
        </p:spPr>
      </p:pic>
    </p:spTree>
    <p:extLst>
      <p:ext uri="{BB962C8B-B14F-4D97-AF65-F5344CB8AC3E}">
        <p14:creationId xmlns:p14="http://schemas.microsoft.com/office/powerpoint/2010/main" val="326231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1211</Words>
  <Application>Microsoft Office PowerPoint</Application>
  <PresentationFormat>Widescreen</PresentationFormat>
  <Paragraphs>101</Paragraphs>
  <Slides>12</Slides>
  <Notes>9</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Symbol</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3</cp:revision>
  <dcterms:created xsi:type="dcterms:W3CDTF">2024-01-08T11:57:43Z</dcterms:created>
  <dcterms:modified xsi:type="dcterms:W3CDTF">2024-01-09T09:25:42Z</dcterms:modified>
</cp:coreProperties>
</file>