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7"/>
  </p:notesMasterIdLst>
  <p:sldIdLst>
    <p:sldId id="291" r:id="rId5"/>
    <p:sldId id="297" r:id="rId6"/>
    <p:sldId id="292" r:id="rId7"/>
    <p:sldId id="303" r:id="rId8"/>
    <p:sldId id="311" r:id="rId9"/>
    <p:sldId id="301" r:id="rId10"/>
    <p:sldId id="285" r:id="rId11"/>
    <p:sldId id="302" r:id="rId12"/>
    <p:sldId id="312" r:id="rId13"/>
    <p:sldId id="282" r:id="rId14"/>
    <p:sldId id="309" r:id="rId15"/>
    <p:sldId id="31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niel Walden" initials="DW" lastIdx="6" clrIdx="0">
    <p:extLst>
      <p:ext uri="{19B8F6BF-5375-455C-9EA6-DF929625EA0E}">
        <p15:presenceInfo xmlns:p15="http://schemas.microsoft.com/office/powerpoint/2012/main" userId="zPv9w53k+qsHuQdkrlX1cjL3ualBiUsTvrgI0SjBRBA=" providerId="None"/>
      </p:ext>
    </p:extLst>
  </p:cmAuthor>
  <p:cmAuthor id="2" name="Romana Juhasova" initials="RJ" lastIdx="5" clrIdx="1">
    <p:extLst>
      <p:ext uri="{19B8F6BF-5375-455C-9EA6-DF929625EA0E}">
        <p15:presenceInfo xmlns:p15="http://schemas.microsoft.com/office/powerpoint/2012/main" userId="pug63gakqHhUKCblM6dKftwFImXt0SaHY6Q/zF0jifQ="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CE9"/>
    <a:srgbClr val="FFFF99"/>
    <a:srgbClr val="CCFF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669" autoAdjust="0"/>
    <p:restoredTop sz="76398" autoAdjust="0"/>
  </p:normalViewPr>
  <p:slideViewPr>
    <p:cSldViewPr snapToGrid="0">
      <p:cViewPr varScale="1">
        <p:scale>
          <a:sx n="84" d="100"/>
          <a:sy n="84" d="100"/>
        </p:scale>
        <p:origin x="576" y="96"/>
      </p:cViewPr>
      <p:guideLst/>
    </p:cSldViewPr>
  </p:slideViewPr>
  <p:notesTextViewPr>
    <p:cViewPr>
      <p:scale>
        <a:sx n="1" d="1"/>
        <a:sy n="1" d="1"/>
      </p:scale>
      <p:origin x="0" y="0"/>
    </p:cViewPr>
  </p:notesTextViewPr>
  <p:notesViewPr>
    <p:cSldViewPr snapToGrid="0">
      <p:cViewPr varScale="1">
        <p:scale>
          <a:sx n="51" d="100"/>
          <a:sy n="51" d="100"/>
        </p:scale>
        <p:origin x="2692" y="2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B3FA8B-F5D3-48AA-A011-79311221A7E0}" type="datetimeFigureOut">
              <a:rPr lang="en-GB" smtClean="0"/>
              <a:t>31/01/2024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0368D0-998C-4032-83B2-2279821C941C}" type="slidenum">
              <a:rPr lang="en-GB" smtClean="0"/>
              <a:t>‹#›</a:t>
            </a:fld>
            <a:endParaRPr lang="en-GB"/>
          </a:p>
        </p:txBody>
      </p:sp>
    </p:spTree>
    <p:extLst>
      <p:ext uri="{BB962C8B-B14F-4D97-AF65-F5344CB8AC3E}">
        <p14:creationId xmlns:p14="http://schemas.microsoft.com/office/powerpoint/2010/main" val="6274456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December 14, 2023, Zaporizhzhia, Ukraine; a girl is studying at the computer at the Digital Learning </a:t>
            </a:r>
            <a:r>
              <a:rPr lang="en-IE" dirty="0" err="1"/>
              <a:t>Center</a:t>
            </a:r>
            <a:r>
              <a:rPr lang="en-IE" dirty="0"/>
              <a:t>, established by UNICEF</a:t>
            </a:r>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1</a:t>
            </a:fld>
            <a:endParaRPr lang="en-GB"/>
          </a:p>
        </p:txBody>
      </p:sp>
    </p:spTree>
    <p:extLst>
      <p:ext uri="{BB962C8B-B14F-4D97-AF65-F5344CB8AC3E}">
        <p14:creationId xmlns:p14="http://schemas.microsoft.com/office/powerpoint/2010/main" val="6558348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A60368D0-998C-4032-83B2-2279821C941C}" type="slidenum">
              <a:rPr lang="en-GB" smtClean="0"/>
              <a:t>11</a:t>
            </a:fld>
            <a:endParaRPr lang="en-GB"/>
          </a:p>
        </p:txBody>
      </p:sp>
    </p:spTree>
    <p:extLst>
      <p:ext uri="{BB962C8B-B14F-4D97-AF65-F5344CB8AC3E}">
        <p14:creationId xmlns:p14="http://schemas.microsoft.com/office/powerpoint/2010/main" val="29995966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Lisa, 12 years old, has found solace and strength in Romania, amidst the challenges of being a Ukrainian refugee</a:t>
            </a:r>
          </a:p>
        </p:txBody>
      </p:sp>
      <p:sp>
        <p:nvSpPr>
          <p:cNvPr id="4" name="Slide Number Placeholder 3"/>
          <p:cNvSpPr>
            <a:spLocks noGrp="1"/>
          </p:cNvSpPr>
          <p:nvPr>
            <p:ph type="sldNum" sz="quarter" idx="5"/>
          </p:nvPr>
        </p:nvSpPr>
        <p:spPr/>
        <p:txBody>
          <a:bodyPr/>
          <a:lstStyle/>
          <a:p>
            <a:fld id="{A60368D0-998C-4032-83B2-2279821C941C}" type="slidenum">
              <a:rPr lang="en-GB" smtClean="0"/>
              <a:t>12</a:t>
            </a:fld>
            <a:endParaRPr lang="en-GB"/>
          </a:p>
        </p:txBody>
      </p:sp>
    </p:spTree>
    <p:extLst>
      <p:ext uri="{BB962C8B-B14F-4D97-AF65-F5344CB8AC3E}">
        <p14:creationId xmlns:p14="http://schemas.microsoft.com/office/powerpoint/2010/main" val="37028051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A60368D0-998C-4032-83B2-2279821C941C}" type="slidenum">
              <a:rPr lang="en-GB" smtClean="0"/>
              <a:t>2</a:t>
            </a:fld>
            <a:endParaRPr lang="en-GB"/>
          </a:p>
        </p:txBody>
      </p:sp>
    </p:spTree>
    <p:extLst>
      <p:ext uri="{BB962C8B-B14F-4D97-AF65-F5344CB8AC3E}">
        <p14:creationId xmlns:p14="http://schemas.microsoft.com/office/powerpoint/2010/main" val="6326687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Harshita Rawal (14 years) </a:t>
            </a:r>
            <a:r>
              <a:rPr lang="en-IE" dirty="0" err="1"/>
              <a:t>undetakes</a:t>
            </a:r>
            <a:r>
              <a:rPr lang="en-IE" dirty="0"/>
              <a:t> the P2E program at home and </a:t>
            </a:r>
            <a:r>
              <a:rPr lang="en-IE" dirty="0" err="1"/>
              <a:t>school.Her</a:t>
            </a:r>
            <a:r>
              <a:rPr lang="en-IE" dirty="0"/>
              <a:t> family is happy to see the changes in her.</a:t>
            </a:r>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3</a:t>
            </a:fld>
            <a:endParaRPr lang="en-GB"/>
          </a:p>
        </p:txBody>
      </p:sp>
    </p:spTree>
    <p:extLst>
      <p:ext uri="{BB962C8B-B14F-4D97-AF65-F5344CB8AC3E}">
        <p14:creationId xmlns:p14="http://schemas.microsoft.com/office/powerpoint/2010/main" val="26480419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9FB548E1-092D-48D6-B430-DC41D544A999}" type="slidenum">
              <a:rPr lang="en-IE" smtClean="0"/>
              <a:t>4</a:t>
            </a:fld>
            <a:endParaRPr lang="en-IE"/>
          </a:p>
        </p:txBody>
      </p:sp>
    </p:spTree>
    <p:extLst>
      <p:ext uri="{BB962C8B-B14F-4D97-AF65-F5344CB8AC3E}">
        <p14:creationId xmlns:p14="http://schemas.microsoft.com/office/powerpoint/2010/main" val="30912990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December 14, 2023, Zaporizhzhia, Ukraine: Three boys of school age are looking at the laptop at the at the Digital Learning </a:t>
            </a:r>
            <a:r>
              <a:rPr lang="en-IE" dirty="0" err="1"/>
              <a:t>Center</a:t>
            </a:r>
            <a:r>
              <a:rPr lang="en-IE" dirty="0"/>
              <a:t>, established by UNICEF.</a:t>
            </a:r>
          </a:p>
        </p:txBody>
      </p:sp>
      <p:sp>
        <p:nvSpPr>
          <p:cNvPr id="4" name="Slide Number Placeholder 3"/>
          <p:cNvSpPr>
            <a:spLocks noGrp="1"/>
          </p:cNvSpPr>
          <p:nvPr>
            <p:ph type="sldNum" sz="quarter" idx="5"/>
          </p:nvPr>
        </p:nvSpPr>
        <p:spPr/>
        <p:txBody>
          <a:bodyPr/>
          <a:lstStyle/>
          <a:p>
            <a:fld id="{9FB548E1-092D-48D6-B430-DC41D544A999}" type="slidenum">
              <a:rPr lang="en-IE" smtClean="0"/>
              <a:t>5</a:t>
            </a:fld>
            <a:endParaRPr lang="en-IE"/>
          </a:p>
        </p:txBody>
      </p:sp>
    </p:spTree>
    <p:extLst>
      <p:ext uri="{BB962C8B-B14F-4D97-AF65-F5344CB8AC3E}">
        <p14:creationId xmlns:p14="http://schemas.microsoft.com/office/powerpoint/2010/main" val="7177020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https://www.youtube.com/watch?v=bRQgIbfGfTU </a:t>
            </a:r>
          </a:p>
        </p:txBody>
      </p:sp>
      <p:sp>
        <p:nvSpPr>
          <p:cNvPr id="4" name="Slide Number Placeholder 3"/>
          <p:cNvSpPr>
            <a:spLocks noGrp="1"/>
          </p:cNvSpPr>
          <p:nvPr>
            <p:ph type="sldNum" sz="quarter" idx="5"/>
          </p:nvPr>
        </p:nvSpPr>
        <p:spPr/>
        <p:txBody>
          <a:bodyPr/>
          <a:lstStyle/>
          <a:p>
            <a:fld id="{A60368D0-998C-4032-83B2-2279821C941C}" type="slidenum">
              <a:rPr lang="en-GB" smtClean="0"/>
              <a:t>7</a:t>
            </a:fld>
            <a:endParaRPr lang="en-GB"/>
          </a:p>
        </p:txBody>
      </p:sp>
    </p:spTree>
    <p:extLst>
      <p:ext uri="{BB962C8B-B14F-4D97-AF65-F5344CB8AC3E}">
        <p14:creationId xmlns:p14="http://schemas.microsoft.com/office/powerpoint/2010/main" val="41025480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8</a:t>
            </a:fld>
            <a:endParaRPr lang="en-GB"/>
          </a:p>
        </p:txBody>
      </p:sp>
    </p:spTree>
    <p:extLst>
      <p:ext uri="{BB962C8B-B14F-4D97-AF65-F5344CB8AC3E}">
        <p14:creationId xmlns:p14="http://schemas.microsoft.com/office/powerpoint/2010/main" val="26545265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9</a:t>
            </a:fld>
            <a:endParaRPr lang="en-GB"/>
          </a:p>
        </p:txBody>
      </p:sp>
    </p:spTree>
    <p:extLst>
      <p:ext uri="{BB962C8B-B14F-4D97-AF65-F5344CB8AC3E}">
        <p14:creationId xmlns:p14="http://schemas.microsoft.com/office/powerpoint/2010/main" val="39387878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14 year old </a:t>
            </a:r>
            <a:r>
              <a:rPr lang="en-IE" dirty="0" err="1"/>
              <a:t>Piyush.N</a:t>
            </a:r>
            <a:r>
              <a:rPr lang="en-IE" dirty="0"/>
              <a:t>. Prajapati an 8th class student at the Life Skill class. </a:t>
            </a:r>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10</a:t>
            </a:fld>
            <a:endParaRPr lang="en-GB"/>
          </a:p>
        </p:txBody>
      </p:sp>
    </p:spTree>
    <p:extLst>
      <p:ext uri="{BB962C8B-B14F-4D97-AF65-F5344CB8AC3E}">
        <p14:creationId xmlns:p14="http://schemas.microsoft.com/office/powerpoint/2010/main" val="29653295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descr="A person sitting on a bed&#10;&#10;Description automatically generated">
            <a:extLst>
              <a:ext uri="{FF2B5EF4-FFF2-40B4-BE49-F238E27FC236}">
                <a16:creationId xmlns:a16="http://schemas.microsoft.com/office/drawing/2014/main" id="{C4056781-D515-4BC7-8006-26261C928EF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20414" y="0"/>
            <a:ext cx="12312414" cy="6925733"/>
          </a:xfrm>
          <a:prstGeom prst="rect">
            <a:avLst/>
          </a:prstGeom>
        </p:spPr>
      </p:pic>
      <p:sp>
        <p:nvSpPr>
          <p:cNvPr id="8" name="Title 1">
            <a:extLst>
              <a:ext uri="{FF2B5EF4-FFF2-40B4-BE49-F238E27FC236}">
                <a16:creationId xmlns:a16="http://schemas.microsoft.com/office/drawing/2014/main" id="{09CF067E-39E5-4D91-87A3-ACC6AD15E96D}"/>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endParaRPr lang="en-GB" dirty="0"/>
          </a:p>
        </p:txBody>
      </p:sp>
    </p:spTree>
    <p:extLst>
      <p:ext uri="{BB962C8B-B14F-4D97-AF65-F5344CB8AC3E}">
        <p14:creationId xmlns:p14="http://schemas.microsoft.com/office/powerpoint/2010/main" val="17053240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lice single title blue dash with image">
    <p:spTree>
      <p:nvGrpSpPr>
        <p:cNvPr id="1" name=""/>
        <p:cNvGrpSpPr/>
        <p:nvPr/>
      </p:nvGrpSpPr>
      <p:grpSpPr>
        <a:xfrm>
          <a:off x="0" y="0"/>
          <a:ext cx="0" cy="0"/>
          <a:chOff x="0" y="0"/>
          <a:chExt cx="0" cy="0"/>
        </a:xfrm>
      </p:grpSpPr>
      <p:pic>
        <p:nvPicPr>
          <p:cNvPr id="4" name="Picture 3" descr="A person wearing a suit and tie&#10;&#10;Description automatically generated">
            <a:extLst>
              <a:ext uri="{FF2B5EF4-FFF2-40B4-BE49-F238E27FC236}">
                <a16:creationId xmlns:a16="http://schemas.microsoft.com/office/drawing/2014/main" id="{4A72FEE0-4541-40C9-9A50-CFC663451F6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7746" b="8592"/>
          <a:stretch/>
        </p:blipFill>
        <p:spPr>
          <a:xfrm flipH="1">
            <a:off x="-1" y="12921"/>
            <a:ext cx="12191999" cy="6858000"/>
          </a:xfrm>
          <a:prstGeom prst="rect">
            <a:avLst/>
          </a:prstGeom>
        </p:spPr>
      </p:pic>
      <p:pic>
        <p:nvPicPr>
          <p:cNvPr id="5" name="Picture 4" descr="Icon&#10;&#10;Description automatically generated with medium confidence">
            <a:extLst>
              <a:ext uri="{FF2B5EF4-FFF2-40B4-BE49-F238E27FC236}">
                <a16:creationId xmlns:a16="http://schemas.microsoft.com/office/drawing/2014/main" id="{2CA1285B-6221-419C-A454-834FF378DA4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68366"/>
            <a:ext cx="12315821" cy="6925108"/>
          </a:xfrm>
          <a:prstGeom prst="rect">
            <a:avLst/>
          </a:prstGeom>
        </p:spPr>
      </p:pic>
    </p:spTree>
    <p:extLst>
      <p:ext uri="{BB962C8B-B14F-4D97-AF65-F5344CB8AC3E}">
        <p14:creationId xmlns:p14="http://schemas.microsoft.com/office/powerpoint/2010/main" val="9134002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lice single title blue dash with im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87731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descr="A picture containing person, sitting, man, reading&#10;&#10;Description automatically generated">
            <a:extLst>
              <a:ext uri="{FF2B5EF4-FFF2-40B4-BE49-F238E27FC236}">
                <a16:creationId xmlns:a16="http://schemas.microsoft.com/office/drawing/2014/main" id="{3F6FEA19-0098-4FF3-8554-E7B817911B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9" name="Title 1">
            <a:extLst>
              <a:ext uri="{FF2B5EF4-FFF2-40B4-BE49-F238E27FC236}">
                <a16:creationId xmlns:a16="http://schemas.microsoft.com/office/drawing/2014/main" id="{70088B6A-37EC-4377-97F2-1E7A89274C0F}"/>
              </a:ext>
            </a:extLst>
          </p:cNvPr>
          <p:cNvSpPr>
            <a:spLocks noGrp="1"/>
          </p:cNvSpPr>
          <p:nvPr>
            <p:ph type="ctrTitle" hasCustomPrompt="1"/>
          </p:nvPr>
        </p:nvSpPr>
        <p:spPr>
          <a:xfrm>
            <a:off x="0" y="5167889"/>
            <a:ext cx="7392202" cy="1022569"/>
          </a:xfrm>
          <a:solidFill>
            <a:srgbClr val="00ACE9"/>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thankyou</a:t>
            </a:r>
            <a:endParaRPr lang="en-GB" dirty="0"/>
          </a:p>
        </p:txBody>
      </p:sp>
    </p:spTree>
    <p:extLst>
      <p:ext uri="{BB962C8B-B14F-4D97-AF65-F5344CB8AC3E}">
        <p14:creationId xmlns:p14="http://schemas.microsoft.com/office/powerpoint/2010/main" val="35473843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rimary Activities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6332862"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PRIMARY ACTIVITIES </a:t>
            </a: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a:t>
            </a:r>
            <a:r>
              <a:rPr lang="en-GB" sz="1400" dirty="0">
                <a:solidFill>
                  <a:schemeClr val="tx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278055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rimary Activities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6488010"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PRIMARY ACTIVITIES 2</a:t>
            </a:r>
            <a:endParaRPr lang="en-GB" sz="5400" dirty="0">
              <a:solidFill>
                <a:srgbClr val="00B0F0"/>
              </a:solidFill>
              <a:latin typeface="Univers Next Pro Condensed" panose="020B0906030202020203" pitchFamily="34" charset="0"/>
            </a:endParaRP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 </a:t>
            </a:r>
          </a:p>
        </p:txBody>
      </p:sp>
    </p:spTree>
    <p:extLst>
      <p:ext uri="{BB962C8B-B14F-4D97-AF65-F5344CB8AC3E}">
        <p14:creationId xmlns:p14="http://schemas.microsoft.com/office/powerpoint/2010/main" val="15404087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ondary Activiti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5985831"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SECONDARY ACTIVITIES</a:t>
            </a: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a:t>
            </a:r>
            <a:r>
              <a:rPr lang="en-GB" sz="1400" dirty="0">
                <a:solidFill>
                  <a:schemeClr val="tx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093969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ondary Activities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6323681"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SECONDARY ACTIVITIES 2</a:t>
            </a: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 </a:t>
            </a:r>
          </a:p>
        </p:txBody>
      </p:sp>
    </p:spTree>
    <p:extLst>
      <p:ext uri="{BB962C8B-B14F-4D97-AF65-F5344CB8AC3E}">
        <p14:creationId xmlns:p14="http://schemas.microsoft.com/office/powerpoint/2010/main" val="31540152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ue slice double title blue dash">
    <p:spTree>
      <p:nvGrpSpPr>
        <p:cNvPr id="1" name=""/>
        <p:cNvGrpSpPr/>
        <p:nvPr/>
      </p:nvGrpSpPr>
      <p:grpSpPr>
        <a:xfrm>
          <a:off x="0" y="0"/>
          <a:ext cx="0" cy="0"/>
          <a:chOff x="0" y="0"/>
          <a:chExt cx="0" cy="0"/>
        </a:xfrm>
      </p:grpSpPr>
      <p:pic>
        <p:nvPicPr>
          <p:cNvPr id="4" name="Picture 3" descr="A picture containing icon&#10;&#10;Description automatically generated">
            <a:extLst>
              <a:ext uri="{FF2B5EF4-FFF2-40B4-BE49-F238E27FC236}">
                <a16:creationId xmlns:a16="http://schemas.microsoft.com/office/drawing/2014/main" id="{E49A15B5-7EFA-4045-AD3F-F12AF2BFB2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58"/>
            <a:ext cx="12192000" cy="6855484"/>
          </a:xfrm>
          <a:prstGeom prst="rect">
            <a:avLst/>
          </a:prstGeom>
        </p:spPr>
      </p:pic>
    </p:spTree>
    <p:extLst>
      <p:ext uri="{BB962C8B-B14F-4D97-AF65-F5344CB8AC3E}">
        <p14:creationId xmlns:p14="http://schemas.microsoft.com/office/powerpoint/2010/main" val="25012280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ue slice double title white dash">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6C2F8840-AA37-4E5E-A12B-53A1C91C49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58"/>
            <a:ext cx="12192000" cy="6855484"/>
          </a:xfrm>
          <a:prstGeom prst="rect">
            <a:avLst/>
          </a:prstGeom>
        </p:spPr>
      </p:pic>
    </p:spTree>
    <p:extLst>
      <p:ext uri="{BB962C8B-B14F-4D97-AF65-F5344CB8AC3E}">
        <p14:creationId xmlns:p14="http://schemas.microsoft.com/office/powerpoint/2010/main" val="17659769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ontent and object 2">
    <p:bg>
      <p:bgPr>
        <a:solidFill>
          <a:srgbClr val="00ACE9"/>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6" name="Picture 5" descr="A picture containing drawing&#10;&#10;Description automatically generated">
            <a:extLst>
              <a:ext uri="{FF2B5EF4-FFF2-40B4-BE49-F238E27FC236}">
                <a16:creationId xmlns:a16="http://schemas.microsoft.com/office/drawing/2014/main" id="{FB66101A-794E-4CBA-A965-9BBF63D6A45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24004" y="5495112"/>
            <a:ext cx="5967996" cy="1283211"/>
          </a:xfrm>
          <a:prstGeom prst="rect">
            <a:avLst/>
          </a:prstGeom>
        </p:spPr>
      </p:pic>
    </p:spTree>
    <p:extLst>
      <p:ext uri="{BB962C8B-B14F-4D97-AF65-F5344CB8AC3E}">
        <p14:creationId xmlns:p14="http://schemas.microsoft.com/office/powerpoint/2010/main" val="23460098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84C12D-CF63-408B-A8E3-CA310ADFAD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25" y="-311150"/>
            <a:ext cx="12192000" cy="8128000"/>
          </a:xfrm>
          <a:prstGeom prst="rect">
            <a:avLst/>
          </a:prstGeom>
        </p:spPr>
      </p:pic>
      <p:sp>
        <p:nvSpPr>
          <p:cNvPr id="3" name="Title 1">
            <a:extLst>
              <a:ext uri="{FF2B5EF4-FFF2-40B4-BE49-F238E27FC236}">
                <a16:creationId xmlns:a16="http://schemas.microsoft.com/office/drawing/2014/main" id="{EF5A0075-6DAE-4F75-9850-A81CCC068425}"/>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endParaRPr lang="en-GB" dirty="0"/>
          </a:p>
        </p:txBody>
      </p:sp>
    </p:spTree>
    <p:extLst>
      <p:ext uri="{BB962C8B-B14F-4D97-AF65-F5344CB8AC3E}">
        <p14:creationId xmlns:p14="http://schemas.microsoft.com/office/powerpoint/2010/main" val="37369711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Simpl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86F8ED-6F66-BE45-ADC6-D6BC0CEF0183}"/>
              </a:ext>
            </a:extLst>
          </p:cNvPr>
          <p:cNvSpPr>
            <a:spLocks noGrp="1"/>
          </p:cNvSpPr>
          <p:nvPr>
            <p:ph type="body" sz="quarter" idx="11" hasCustomPrompt="1"/>
          </p:nvPr>
        </p:nvSpPr>
        <p:spPr>
          <a:xfrm>
            <a:off x="360000" y="1652580"/>
            <a:ext cx="10858500" cy="4092575"/>
          </a:xfrm>
        </p:spPr>
        <p:txBody>
          <a:bodyPr tIns="180000"/>
          <a:lstStyle>
            <a:lvl1pPr marL="457200" indent="-457200">
              <a:spcAft>
                <a:spcPts val="1000"/>
              </a:spcAft>
              <a:buClr>
                <a:srgbClr val="00AEEF"/>
              </a:buClr>
              <a:buFont typeface="Wingdings" pitchFamily="2" charset="2"/>
              <a:buChar char="§"/>
              <a:defRPr/>
            </a:lvl1pPr>
            <a:lvl2pPr marL="800100" indent="-342900">
              <a:buClr>
                <a:schemeClr val="tx1"/>
              </a:buClr>
              <a:buFont typeface="Wingdings" pitchFamily="2" charset="2"/>
              <a:buChar char="§"/>
              <a:defRPr/>
            </a:lvl2pPr>
            <a:lvl3pPr marL="1143000" indent="-228600">
              <a:buClr>
                <a:srgbClr val="00AEEF"/>
              </a:buClr>
              <a:buFont typeface="Wingdings" pitchFamily="2" charset="2"/>
              <a:buChar char="§"/>
              <a:defRPr/>
            </a:lvl3pPr>
            <a:lvl4pPr marL="1600200" indent="-228600">
              <a:buClr>
                <a:schemeClr val="tx1"/>
              </a:buClr>
              <a:buFont typeface="Wingdings" pitchFamily="2" charset="2"/>
              <a:buChar char="§"/>
              <a:defRPr/>
            </a:lvl4pPr>
            <a:lvl5pPr marL="2114550" indent="-285750">
              <a:buClr>
                <a:srgbClr val="00AEEF"/>
              </a:buClr>
              <a:buFont typeface="Wingdings" pitchFamily="2" charset="2"/>
              <a:buChar char="§"/>
              <a:defRPr/>
            </a:lvl5pPr>
          </a:lstStyle>
          <a:p>
            <a:pPr lvl="0"/>
            <a:r>
              <a:rPr lang="en-US" b="0" i="0">
                <a:latin typeface="Univers Next Pro" panose="020B0503030202020203" pitchFamily="34" charset="77"/>
                <a:cs typeface="Univers" panose="020F0502020204030204" pitchFamily="34" charset="0"/>
              </a:rPr>
              <a:t>Click to add engaging text</a:t>
            </a:r>
          </a:p>
          <a:p>
            <a:pPr lvl="0"/>
            <a:r>
              <a:rPr lang="en-US" b="0" i="0">
                <a:latin typeface="Univers Next Pro" panose="020B0503030202020203" pitchFamily="34" charset="77"/>
                <a:cs typeface="Univers" panose="020F0502020204030204" pitchFamily="34" charset="0"/>
              </a:rPr>
              <a:t>And some more text</a:t>
            </a:r>
          </a:p>
          <a:p>
            <a:pPr lvl="1"/>
            <a:r>
              <a:rPr lang="en-US" b="0" i="0">
                <a:latin typeface="Univers Next Pro" panose="020B0503030202020203" pitchFamily="34" charset="77"/>
                <a:cs typeface="Univers" panose="020F0502020204030204" pitchFamily="34" charset="0"/>
              </a:rPr>
              <a:t>Second level</a:t>
            </a:r>
          </a:p>
          <a:p>
            <a:pPr lvl="2"/>
            <a:r>
              <a:rPr lang="en-US" b="0" i="0">
                <a:latin typeface="Univers Next Pro" panose="020B0503030202020203" pitchFamily="34" charset="77"/>
                <a:cs typeface="Univers" panose="020F0502020204030204" pitchFamily="34" charset="0"/>
              </a:rPr>
              <a:t>Third level</a:t>
            </a:r>
          </a:p>
          <a:p>
            <a:pPr lvl="3"/>
            <a:r>
              <a:rPr lang="en-US" b="0" i="0">
                <a:latin typeface="Univers Next Pro" panose="020B0503030202020203" pitchFamily="34" charset="77"/>
                <a:cs typeface="Univers" panose="020F0502020204030204" pitchFamily="34" charset="0"/>
              </a:rPr>
              <a:t>Fourth level</a:t>
            </a:r>
          </a:p>
          <a:p>
            <a:pPr lvl="4"/>
            <a:endParaRPr lang="en-US" b="0" i="0">
              <a:latin typeface="Univers Next Pro" panose="020B0503030202020203" pitchFamily="34" charset="77"/>
              <a:cs typeface="Univers" panose="020F0502020204030204" pitchFamily="34" charset="0"/>
            </a:endParaRPr>
          </a:p>
        </p:txBody>
      </p:sp>
      <p:cxnSp>
        <p:nvCxnSpPr>
          <p:cNvPr id="6" name="Straight Connector 5">
            <a:extLst>
              <a:ext uri="{FF2B5EF4-FFF2-40B4-BE49-F238E27FC236}">
                <a16:creationId xmlns:a16="http://schemas.microsoft.com/office/drawing/2014/main" id="{032FFBB5-AF36-DC41-B7D2-D1C8564792E3}"/>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a:t> add headline here</a:t>
            </a:r>
            <a:endParaRPr lang="en-GB"/>
          </a:p>
        </p:txBody>
      </p:sp>
      <p:pic>
        <p:nvPicPr>
          <p:cNvPr id="7" name="Picture 6" descr="A close up of a logo&#10;&#10;Description automatically generated">
            <a:extLst>
              <a:ext uri="{FF2B5EF4-FFF2-40B4-BE49-F238E27FC236}">
                <a16:creationId xmlns:a16="http://schemas.microsoft.com/office/drawing/2014/main" id="{DDF87C42-D6D6-4C5A-A743-872A791424A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18516" y="5719200"/>
            <a:ext cx="5296365" cy="1138800"/>
          </a:xfrm>
          <a:prstGeom prst="rect">
            <a:avLst/>
          </a:prstGeom>
        </p:spPr>
      </p:pic>
    </p:spTree>
    <p:extLst>
      <p:ext uri="{BB962C8B-B14F-4D97-AF65-F5344CB8AC3E}">
        <p14:creationId xmlns:p14="http://schemas.microsoft.com/office/powerpoint/2010/main" val="23086690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D311CD-2CC4-A3E6-4AB2-E163D3B14F36}"/>
              </a:ext>
            </a:extLst>
          </p:cNvPr>
          <p:cNvSpPr>
            <a:spLocks noGrp="1"/>
          </p:cNvSpPr>
          <p:nvPr>
            <p:ph type="dt" sz="half" idx="10"/>
          </p:nvPr>
        </p:nvSpPr>
        <p:spPr/>
        <p:txBody>
          <a:bodyPr/>
          <a:lstStyle/>
          <a:p>
            <a:fld id="{6BC165FF-5BFF-4303-A06D-313459E2A94A}" type="datetimeFigureOut">
              <a:rPr lang="en-IE" smtClean="0"/>
              <a:t>31/01/2024</a:t>
            </a:fld>
            <a:endParaRPr lang="en-IE"/>
          </a:p>
        </p:txBody>
      </p:sp>
      <p:sp>
        <p:nvSpPr>
          <p:cNvPr id="3" name="Footer Placeholder 2">
            <a:extLst>
              <a:ext uri="{FF2B5EF4-FFF2-40B4-BE49-F238E27FC236}">
                <a16:creationId xmlns:a16="http://schemas.microsoft.com/office/drawing/2014/main" id="{64BCBA0F-750C-6E85-766C-FB50B6F7FF68}"/>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D6880854-C290-764F-6BA9-58D330DE62AB}"/>
              </a:ext>
            </a:extLst>
          </p:cNvPr>
          <p:cNvSpPr>
            <a:spLocks noGrp="1"/>
          </p:cNvSpPr>
          <p:nvPr>
            <p:ph type="sldNum" sz="quarter" idx="12"/>
          </p:nvPr>
        </p:nvSpPr>
        <p:spPr/>
        <p:txBody>
          <a:bodyPr/>
          <a:lstStyle/>
          <a:p>
            <a:fld id="{0A389BB3-D284-4963-9F15-44C200B37348}" type="slidenum">
              <a:rPr lang="en-IE" smtClean="0"/>
              <a:t>‹#›</a:t>
            </a:fld>
            <a:endParaRPr lang="en-IE"/>
          </a:p>
        </p:txBody>
      </p:sp>
    </p:spTree>
    <p:extLst>
      <p:ext uri="{BB962C8B-B14F-4D97-AF65-F5344CB8AC3E}">
        <p14:creationId xmlns:p14="http://schemas.microsoft.com/office/powerpoint/2010/main" val="4171487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A98FE80-BE6B-4AD6-9CAE-75882CA82C99}"/>
              </a:ext>
            </a:extLst>
          </p:cNvPr>
          <p:cNvSpPr txBox="1">
            <a:spLocks/>
          </p:cNvSpPr>
          <p:nvPr userDrawn="1"/>
        </p:nvSpPr>
        <p:spPr>
          <a:xfrm>
            <a:off x="0" y="5366858"/>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endParaRPr lang="en-GB" dirty="0">
              <a:solidFill>
                <a:srgbClr val="FFFF00"/>
              </a:solidFill>
            </a:endParaRPr>
          </a:p>
        </p:txBody>
      </p:sp>
      <p:sp>
        <p:nvSpPr>
          <p:cNvPr id="3" name="Title 1">
            <a:extLst>
              <a:ext uri="{FF2B5EF4-FFF2-40B4-BE49-F238E27FC236}">
                <a16:creationId xmlns:a16="http://schemas.microsoft.com/office/drawing/2014/main" id="{1E1328C6-E353-4AA5-BFED-720457DD0A9F}"/>
              </a:ext>
            </a:extLst>
          </p:cNvPr>
          <p:cNvSpPr txBox="1">
            <a:spLocks/>
          </p:cNvSpPr>
          <p:nvPr userDrawn="1"/>
        </p:nvSpPr>
        <p:spPr>
          <a:xfrm>
            <a:off x="0" y="6112429"/>
            <a:ext cx="11172825" cy="5239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sz="2400" dirty="0">
                <a:solidFill>
                  <a:srgbClr val="FFFF00"/>
                </a:solidFill>
              </a:rPr>
              <a:t>Supporting your response to the current crisis </a:t>
            </a:r>
            <a:endParaRPr lang="en-GB" sz="2400" dirty="0">
              <a:solidFill>
                <a:srgbClr val="FFFF00"/>
              </a:solidFill>
            </a:endParaRPr>
          </a:p>
        </p:txBody>
      </p:sp>
    </p:spTree>
    <p:extLst>
      <p:ext uri="{BB962C8B-B14F-4D97-AF65-F5344CB8AC3E}">
        <p14:creationId xmlns:p14="http://schemas.microsoft.com/office/powerpoint/2010/main" val="42206240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EC21AA-0D92-47EE-9154-7AF89AB436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10783"/>
            <a:ext cx="12192000" cy="6855484"/>
          </a:xfrm>
          <a:prstGeom prst="rect">
            <a:avLst/>
          </a:prstGeom>
        </p:spPr>
      </p:pic>
      <p:sp>
        <p:nvSpPr>
          <p:cNvPr id="5" name="TextBox 4">
            <a:extLst>
              <a:ext uri="{FF2B5EF4-FFF2-40B4-BE49-F238E27FC236}">
                <a16:creationId xmlns:a16="http://schemas.microsoft.com/office/drawing/2014/main" id="{0A77C208-4BD6-4C38-BDC1-17B195E04AB9}"/>
              </a:ext>
            </a:extLst>
          </p:cNvPr>
          <p:cNvSpPr txBox="1"/>
          <p:nvPr userDrawn="1"/>
        </p:nvSpPr>
        <p:spPr>
          <a:xfrm>
            <a:off x="221192" y="350308"/>
            <a:ext cx="5681133" cy="646331"/>
          </a:xfrm>
          <a:prstGeom prst="rect">
            <a:avLst/>
          </a:prstGeom>
          <a:noFill/>
        </p:spPr>
        <p:txBody>
          <a:bodyPr wrap="square" rtlCol="0">
            <a:spAutoFit/>
          </a:bodyPr>
          <a:lstStyle/>
          <a:p>
            <a:pPr algn="l"/>
            <a:r>
              <a:rPr lang="en-GB" sz="3600" dirty="0">
                <a:solidFill>
                  <a:schemeClr val="bg1"/>
                </a:solidFill>
                <a:latin typeface="Univers Next Pro Condensed" panose="020B0906030202020203" pitchFamily="34" charset="0"/>
              </a:rPr>
              <a:t>INSTRUCTIONS</a:t>
            </a:r>
          </a:p>
        </p:txBody>
      </p:sp>
      <p:sp>
        <p:nvSpPr>
          <p:cNvPr id="6" name="TextBox 5">
            <a:extLst>
              <a:ext uri="{FF2B5EF4-FFF2-40B4-BE49-F238E27FC236}">
                <a16:creationId xmlns:a16="http://schemas.microsoft.com/office/drawing/2014/main" id="{A3AF2516-8551-4EE9-849B-CB3BC03C1256}"/>
              </a:ext>
            </a:extLst>
          </p:cNvPr>
          <p:cNvSpPr txBox="1"/>
          <p:nvPr userDrawn="1"/>
        </p:nvSpPr>
        <p:spPr>
          <a:xfrm>
            <a:off x="202142" y="1037167"/>
            <a:ext cx="6163733" cy="3893374"/>
          </a:xfrm>
          <a:prstGeom prst="rect">
            <a:avLst/>
          </a:prstGeom>
          <a:noFill/>
        </p:spPr>
        <p:txBody>
          <a:bodyPr wrap="square" rtlCol="0">
            <a:spAutoFit/>
          </a:bodyPr>
          <a:lstStyle/>
          <a:p>
            <a:pPr algn="l"/>
            <a:r>
              <a:rPr lang="en-GB" sz="1900" dirty="0">
                <a:solidFill>
                  <a:schemeClr val="bg1"/>
                </a:solidFill>
                <a:latin typeface="Arial" panose="020B0604020202020204" pitchFamily="34" charset="0"/>
                <a:cs typeface="Arial" panose="020B0604020202020204" pitchFamily="34" charset="0"/>
              </a:rPr>
              <a:t>This flexible resource is intended to provide you with some easy to use, appropriate rights-related learning to share with your children, their families and your colleagues. </a:t>
            </a:r>
          </a:p>
          <a:p>
            <a:pPr algn="l"/>
            <a:endParaRPr lang="en-GB" sz="1900" dirty="0">
              <a:solidFill>
                <a:schemeClr val="bg1"/>
              </a:solidFill>
              <a:latin typeface="Arial" panose="020B0604020202020204" pitchFamily="34" charset="0"/>
              <a:cs typeface="Arial" panose="020B0604020202020204" pitchFamily="34" charset="0"/>
            </a:endParaRPr>
          </a:p>
          <a:p>
            <a:pPr algn="l"/>
            <a:r>
              <a:rPr lang="en-GB" sz="1900" dirty="0">
                <a:solidFill>
                  <a:schemeClr val="bg1"/>
                </a:solidFill>
                <a:latin typeface="Arial" panose="020B0604020202020204" pitchFamily="34" charset="0"/>
                <a:cs typeface="Arial" panose="020B0604020202020204" pitchFamily="34" charset="0"/>
              </a:rPr>
              <a:t>Please </a:t>
            </a:r>
            <a:r>
              <a:rPr lang="en-GB" sz="1900" b="1" dirty="0">
                <a:solidFill>
                  <a:srgbClr val="FFFF00"/>
                </a:solidFill>
                <a:latin typeface="Arial" panose="020B0604020202020204" pitchFamily="34" charset="0"/>
                <a:cs typeface="Arial" panose="020B0604020202020204" pitchFamily="34" charset="0"/>
              </a:rPr>
              <a:t>edit out non-relevant slides or tasks </a:t>
            </a:r>
            <a:r>
              <a:rPr lang="en-GB" sz="1900" dirty="0">
                <a:solidFill>
                  <a:schemeClr val="bg1"/>
                </a:solidFill>
                <a:latin typeface="Arial" panose="020B0604020202020204" pitchFamily="34" charset="0"/>
                <a:cs typeface="Arial" panose="020B0604020202020204" pitchFamily="34" charset="0"/>
              </a:rPr>
              <a:t>before sharing with students. Please check the content works for your learners and feel free to add any content that would make the material more relevant to your setting. </a:t>
            </a:r>
          </a:p>
          <a:p>
            <a:pPr algn="l"/>
            <a:endParaRPr lang="en-GB" sz="1900" dirty="0">
              <a:solidFill>
                <a:schemeClr val="bg1"/>
              </a:solidFill>
              <a:latin typeface="Arial" panose="020B0604020202020204" pitchFamily="34" charset="0"/>
              <a:cs typeface="Arial" panose="020B0604020202020204" pitchFamily="34" charset="0"/>
            </a:endParaRPr>
          </a:p>
          <a:p>
            <a:pPr algn="l"/>
            <a:r>
              <a:rPr lang="en-GB" sz="1900" dirty="0">
                <a:solidFill>
                  <a:schemeClr val="bg1"/>
                </a:solidFill>
                <a:latin typeface="Arial" panose="020B0604020202020204" pitchFamily="34" charset="0"/>
                <a:cs typeface="Arial" panose="020B0604020202020204" pitchFamily="34" charset="0"/>
              </a:rPr>
              <a:t>This pack also provides links to learning resources from third parties and from the UK Committee for UNICEF (UNICEF UK) that you can access for free.</a:t>
            </a:r>
          </a:p>
        </p:txBody>
      </p:sp>
    </p:spTree>
    <p:extLst>
      <p:ext uri="{BB962C8B-B14F-4D97-AF65-F5344CB8AC3E}">
        <p14:creationId xmlns:p14="http://schemas.microsoft.com/office/powerpoint/2010/main" val="39975236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troducing the article">
    <p:spTree>
      <p:nvGrpSpPr>
        <p:cNvPr id="1" name=""/>
        <p:cNvGrpSpPr/>
        <p:nvPr/>
      </p:nvGrpSpPr>
      <p:grpSpPr>
        <a:xfrm>
          <a:off x="0" y="0"/>
          <a:ext cx="0" cy="0"/>
          <a:chOff x="0" y="0"/>
          <a:chExt cx="0" cy="0"/>
        </a:xfrm>
      </p:grpSpPr>
      <p:pic>
        <p:nvPicPr>
          <p:cNvPr id="4" name="Picture 3" descr="Icon&#10;&#10;Description automatically generated with medium confidence">
            <a:extLst>
              <a:ext uri="{FF2B5EF4-FFF2-40B4-BE49-F238E27FC236}">
                <a16:creationId xmlns:a16="http://schemas.microsoft.com/office/drawing/2014/main" id="{F4E0B0F9-B80F-427D-AC73-5A7A7CB7A2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36828"/>
            <a:ext cx="12259733" cy="6893570"/>
          </a:xfrm>
          <a:prstGeom prst="rect">
            <a:avLst/>
          </a:prstGeom>
        </p:spPr>
      </p:pic>
      <p:pic>
        <p:nvPicPr>
          <p:cNvPr id="8" name="Picture 7" descr="Shape&#10;&#10;Description automatically generated">
            <a:extLst>
              <a:ext uri="{FF2B5EF4-FFF2-40B4-BE49-F238E27FC236}">
                <a16:creationId xmlns:a16="http://schemas.microsoft.com/office/drawing/2014/main" id="{F78A57B8-0C74-4701-99F6-4AD43C62E7F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933575"/>
            <a:ext cx="6896566" cy="4923167"/>
          </a:xfrm>
          <a:prstGeom prst="rect">
            <a:avLst/>
          </a:prstGeom>
        </p:spPr>
      </p:pic>
    </p:spTree>
    <p:extLst>
      <p:ext uri="{BB962C8B-B14F-4D97-AF65-F5344CB8AC3E}">
        <p14:creationId xmlns:p14="http://schemas.microsoft.com/office/powerpoint/2010/main" val="21924792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ue slice one title blue dash">
    <p:spTree>
      <p:nvGrpSpPr>
        <p:cNvPr id="1" name=""/>
        <p:cNvGrpSpPr/>
        <p:nvPr/>
      </p:nvGrpSpPr>
      <p:grpSpPr>
        <a:xfrm>
          <a:off x="0" y="0"/>
          <a:ext cx="0" cy="0"/>
          <a:chOff x="0" y="0"/>
          <a:chExt cx="0" cy="0"/>
        </a:xfrm>
      </p:grpSpPr>
      <p:pic>
        <p:nvPicPr>
          <p:cNvPr id="4" name="Picture 3" descr="Icon&#10;&#10;Description automatically generated with medium confidence">
            <a:extLst>
              <a:ext uri="{FF2B5EF4-FFF2-40B4-BE49-F238E27FC236}">
                <a16:creationId xmlns:a16="http://schemas.microsoft.com/office/drawing/2014/main" id="{F4E0B0F9-B80F-427D-AC73-5A7A7CB7A2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88809"/>
          </a:xfrm>
          <a:prstGeom prst="rect">
            <a:avLst/>
          </a:prstGeom>
        </p:spPr>
      </p:pic>
    </p:spTree>
    <p:extLst>
      <p:ext uri="{BB962C8B-B14F-4D97-AF65-F5344CB8AC3E}">
        <p14:creationId xmlns:p14="http://schemas.microsoft.com/office/powerpoint/2010/main" val="5273270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ue slice single title white dash">
    <p:spTree>
      <p:nvGrpSpPr>
        <p:cNvPr id="1" name=""/>
        <p:cNvGrpSpPr/>
        <p:nvPr/>
      </p:nvGrpSpPr>
      <p:grpSpPr>
        <a:xfrm>
          <a:off x="0" y="0"/>
          <a:ext cx="0" cy="0"/>
          <a:chOff x="0" y="0"/>
          <a:chExt cx="0" cy="0"/>
        </a:xfrm>
      </p:grpSpPr>
      <p:pic>
        <p:nvPicPr>
          <p:cNvPr id="3" name="Picture 2" descr="Icon&#10;&#10;Description automatically generated with medium confidence">
            <a:extLst>
              <a:ext uri="{FF2B5EF4-FFF2-40B4-BE49-F238E27FC236}">
                <a16:creationId xmlns:a16="http://schemas.microsoft.com/office/drawing/2014/main" id="{60819AA2-CB58-47D5-A0B0-74E666CA8C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59267"/>
            <a:ext cx="12299639" cy="6916009"/>
          </a:xfrm>
          <a:prstGeom prst="rect">
            <a:avLst/>
          </a:prstGeom>
        </p:spPr>
      </p:pic>
    </p:spTree>
    <p:extLst>
      <p:ext uri="{BB962C8B-B14F-4D97-AF65-F5344CB8AC3E}">
        <p14:creationId xmlns:p14="http://schemas.microsoft.com/office/powerpoint/2010/main" val="28679367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ce single title white dash with image">
    <p:spTree>
      <p:nvGrpSpPr>
        <p:cNvPr id="1" name=""/>
        <p:cNvGrpSpPr/>
        <p:nvPr/>
      </p:nvGrpSpPr>
      <p:grpSpPr>
        <a:xfrm>
          <a:off x="0" y="0"/>
          <a:ext cx="0" cy="0"/>
          <a:chOff x="0" y="0"/>
          <a:chExt cx="0" cy="0"/>
        </a:xfrm>
      </p:grpSpPr>
      <p:pic>
        <p:nvPicPr>
          <p:cNvPr id="4" name="Picture 3" descr="A person wearing a suit and tie&#10;&#10;Description automatically generated">
            <a:extLst>
              <a:ext uri="{FF2B5EF4-FFF2-40B4-BE49-F238E27FC236}">
                <a16:creationId xmlns:a16="http://schemas.microsoft.com/office/drawing/2014/main" id="{4A72FEE0-4541-40C9-9A50-CFC663451F6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7746" b="8592"/>
          <a:stretch/>
        </p:blipFill>
        <p:spPr>
          <a:xfrm flipH="1">
            <a:off x="-1" y="12921"/>
            <a:ext cx="12191999" cy="6858000"/>
          </a:xfrm>
          <a:prstGeom prst="rect">
            <a:avLst/>
          </a:prstGeom>
        </p:spPr>
      </p:pic>
      <p:pic>
        <p:nvPicPr>
          <p:cNvPr id="3" name="Picture 2" descr="Icon&#10;&#10;Description automatically generated with medium confidence">
            <a:extLst>
              <a:ext uri="{FF2B5EF4-FFF2-40B4-BE49-F238E27FC236}">
                <a16:creationId xmlns:a16="http://schemas.microsoft.com/office/drawing/2014/main" id="{60819AA2-CB58-47D5-A0B0-74E666CA8CB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93133"/>
            <a:ext cx="12380610" cy="6961538"/>
          </a:xfrm>
          <a:prstGeom prst="rect">
            <a:avLst/>
          </a:prstGeom>
        </p:spPr>
      </p:pic>
    </p:spTree>
    <p:extLst>
      <p:ext uri="{BB962C8B-B14F-4D97-AF65-F5344CB8AC3E}">
        <p14:creationId xmlns:p14="http://schemas.microsoft.com/office/powerpoint/2010/main" val="1019943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lice single title white dash with image2">
    <p:spTree>
      <p:nvGrpSpPr>
        <p:cNvPr id="1" name=""/>
        <p:cNvGrpSpPr/>
        <p:nvPr/>
      </p:nvGrpSpPr>
      <p:grpSpPr>
        <a:xfrm>
          <a:off x="0" y="0"/>
          <a:ext cx="0" cy="0"/>
          <a:chOff x="0" y="0"/>
          <a:chExt cx="0" cy="0"/>
        </a:xfrm>
      </p:grpSpPr>
      <p:pic>
        <p:nvPicPr>
          <p:cNvPr id="5" name="Picture 4" descr="A person wearing a suit and tie&#10;&#10;Description automatically generated">
            <a:extLst>
              <a:ext uri="{FF2B5EF4-FFF2-40B4-BE49-F238E27FC236}">
                <a16:creationId xmlns:a16="http://schemas.microsoft.com/office/drawing/2014/main" id="{5FE2D8E7-4EA0-4C23-9739-A10E1C8E643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6881"/>
          <a:stretch/>
        </p:blipFill>
        <p:spPr>
          <a:xfrm flipH="1">
            <a:off x="-1" y="-1"/>
            <a:ext cx="12191999" cy="6858001"/>
          </a:xfrm>
          <a:prstGeom prst="rect">
            <a:avLst/>
          </a:prstGeom>
        </p:spPr>
      </p:pic>
      <p:pic>
        <p:nvPicPr>
          <p:cNvPr id="3" name="Picture 2" descr="Icon&#10;&#10;Description automatically generated with medium confidence">
            <a:extLst>
              <a:ext uri="{FF2B5EF4-FFF2-40B4-BE49-F238E27FC236}">
                <a16:creationId xmlns:a16="http://schemas.microsoft.com/office/drawing/2014/main" id="{60819AA2-CB58-47D5-A0B0-74E666CA8CB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8366"/>
            <a:ext cx="12313582" cy="6923849"/>
          </a:xfrm>
          <a:prstGeom prst="rect">
            <a:avLst/>
          </a:prstGeom>
        </p:spPr>
      </p:pic>
    </p:spTree>
    <p:extLst>
      <p:ext uri="{BB962C8B-B14F-4D97-AF65-F5344CB8AC3E}">
        <p14:creationId xmlns:p14="http://schemas.microsoft.com/office/powerpoint/2010/main" val="9937411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D823AD-7E46-4BC4-B6F2-95D960913C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5EA6E73-1FB3-4672-A186-44EDDA5AB6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1F92268-EE10-4A33-8023-A417290A49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21314E-8A4B-4758-9B45-C385D311A07B}" type="datetimeFigureOut">
              <a:rPr lang="en-GB" smtClean="0"/>
              <a:t>31/01/2024</a:t>
            </a:fld>
            <a:endParaRPr lang="en-GB"/>
          </a:p>
        </p:txBody>
      </p:sp>
      <p:sp>
        <p:nvSpPr>
          <p:cNvPr id="5" name="Footer Placeholder 4">
            <a:extLst>
              <a:ext uri="{FF2B5EF4-FFF2-40B4-BE49-F238E27FC236}">
                <a16:creationId xmlns:a16="http://schemas.microsoft.com/office/drawing/2014/main" id="{10980CCE-9D22-4D25-93E2-654F4CF357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7FCC405-8893-4E1F-8261-69B33BE356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3F9AC1-C1B8-4CF6-A420-CB7239454072}" type="slidenum">
              <a:rPr lang="en-GB" smtClean="0"/>
              <a:t>‹#›</a:t>
            </a:fld>
            <a:endParaRPr lang="en-GB"/>
          </a:p>
        </p:txBody>
      </p:sp>
    </p:spTree>
    <p:extLst>
      <p:ext uri="{BB962C8B-B14F-4D97-AF65-F5344CB8AC3E}">
        <p14:creationId xmlns:p14="http://schemas.microsoft.com/office/powerpoint/2010/main" val="18336407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9" r:id="rId4"/>
    <p:sldLayoutId id="2147483653" r:id="rId5"/>
    <p:sldLayoutId id="2147483654" r:id="rId6"/>
    <p:sldLayoutId id="2147483655" r:id="rId7"/>
    <p:sldLayoutId id="2147483658" r:id="rId8"/>
    <p:sldLayoutId id="2147483666" r:id="rId9"/>
    <p:sldLayoutId id="2147483659" r:id="rId10"/>
    <p:sldLayoutId id="2147483667" r:id="rId11"/>
    <p:sldLayoutId id="2147483668" r:id="rId12"/>
    <p:sldLayoutId id="2147483662" r:id="rId13"/>
    <p:sldLayoutId id="2147483663" r:id="rId14"/>
    <p:sldLayoutId id="2147483665" r:id="rId15"/>
    <p:sldLayoutId id="2147483664" r:id="rId16"/>
    <p:sldLayoutId id="2147483656" r:id="rId17"/>
    <p:sldLayoutId id="2147483657" r:id="rId18"/>
    <p:sldLayoutId id="2147483660" r:id="rId19"/>
    <p:sldLayoutId id="2147483661" r:id="rId20"/>
    <p:sldLayoutId id="2147483670"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16.jpg"/></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31.png"/><Relationship Id="rId5" Type="http://schemas.openxmlformats.org/officeDocument/2006/relationships/hyperlink" Target="https://www.unicef.ie/child-rights-education/primary/resource-library/" TargetMode="External"/><Relationship Id="rId4" Type="http://schemas.openxmlformats.org/officeDocument/2006/relationships/hyperlink" Target="https://www.unicef.ie/child-rights-education/primary/crs/learn/"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1.xml"/><Relationship Id="rId1" Type="http://schemas.openxmlformats.org/officeDocument/2006/relationships/slideLayout" Target="../slideLayouts/slideLayout21.xml"/><Relationship Id="rId5" Type="http://schemas.openxmlformats.org/officeDocument/2006/relationships/image" Target="../media/image33.png"/><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17.jpeg"/></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21.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21.xml"/><Relationship Id="rId4" Type="http://schemas.openxmlformats.org/officeDocument/2006/relationships/image" Target="../media/image22.jpeg"/></Relationships>
</file>

<file path=ppt/slides/_rels/slide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slideLayout" Target="../slideLayouts/slideLayout11.xml"/><Relationship Id="rId7" Type="http://schemas.openxmlformats.org/officeDocument/2006/relationships/image" Target="../media/image23.jpeg"/><Relationship Id="rId2" Type="http://schemas.openxmlformats.org/officeDocument/2006/relationships/video" Target="https://www.youtube.com/embed/bRQgIbfGfTU?feature=oembed" TargetMode="External"/><Relationship Id="rId1" Type="http://schemas.openxmlformats.org/officeDocument/2006/relationships/video" Target="https://www.youtube.com/embed/w7vZF-8bTFI?start=501&amp;feature=oembed" TargetMode="External"/><Relationship Id="rId6" Type="http://schemas.openxmlformats.org/officeDocument/2006/relationships/hyperlink" Target="https://www.childnet.com/resources/smartie-the-penguin/" TargetMode="External"/><Relationship Id="rId5" Type="http://schemas.openxmlformats.org/officeDocument/2006/relationships/image" Target="../media/image16.jpg"/><Relationship Id="rId4" Type="http://schemas.openxmlformats.org/officeDocument/2006/relationships/notesSlide" Target="../notesSlides/notesSlide6.xml"/><Relationship Id="rId9" Type="http://schemas.openxmlformats.org/officeDocument/2006/relationships/hyperlink" Target="https://www.youtube.com/watch?v=bRQgIbfGfTU"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notesSlide" Target="../notesSlides/notesSlide7.xml"/><Relationship Id="rId7" Type="http://schemas.openxmlformats.org/officeDocument/2006/relationships/hyperlink" Target="https://vimeo.com/448855325" TargetMode="External"/><Relationship Id="rId2" Type="http://schemas.openxmlformats.org/officeDocument/2006/relationships/slideLayout" Target="../slideLayouts/slideLayout11.xml"/><Relationship Id="rId1" Type="http://schemas.openxmlformats.org/officeDocument/2006/relationships/video" Target="https://player.vimeo.com/video/448855325?app_id=122963" TargetMode="External"/><Relationship Id="rId6" Type="http://schemas.openxmlformats.org/officeDocument/2006/relationships/hyperlink" Target="https://www.webwise.ie/bekindonline/" TargetMode="External"/><Relationship Id="rId5" Type="http://schemas.openxmlformats.org/officeDocument/2006/relationships/hyperlink" Target="https://www.webwise.ie/teachers/resources/#Webwise-Primary-Resources" TargetMode="External"/><Relationship Id="rId4" Type="http://schemas.openxmlformats.org/officeDocument/2006/relationships/image" Target="../media/image16.jpg"/><Relationship Id="rId9" Type="http://schemas.openxmlformats.org/officeDocument/2006/relationships/hyperlink" Target="https://beinternetlegends.withgoogle.com/en_ie" TargetMode="External"/></Relationships>
</file>

<file path=ppt/slides/_rels/slide9.xml.rels><?xml version="1.0" encoding="UTF-8" standalone="yes"?>
<Relationships xmlns="http://schemas.openxmlformats.org/package/2006/relationships"><Relationship Id="rId8" Type="http://schemas.openxmlformats.org/officeDocument/2006/relationships/hyperlink" Target="https://vimeo.com/383270456" TargetMode="External"/><Relationship Id="rId3" Type="http://schemas.openxmlformats.org/officeDocument/2006/relationships/slideLayout" Target="../slideLayouts/slideLayout11.xml"/><Relationship Id="rId7" Type="http://schemas.openxmlformats.org/officeDocument/2006/relationships/hyperlink" Target="https://beinternetlegends.withgoogle.com/en_ie/interland" TargetMode="External"/><Relationship Id="rId12" Type="http://schemas.openxmlformats.org/officeDocument/2006/relationships/image" Target="../media/image28.jpeg"/><Relationship Id="rId2" Type="http://schemas.openxmlformats.org/officeDocument/2006/relationships/video" Target="https://player.vimeo.com/video/383270456?app_id=122963" TargetMode="External"/><Relationship Id="rId1" Type="http://schemas.openxmlformats.org/officeDocument/2006/relationships/video" Target="https://www.youtube.com/embed/shKnvCm0_lQ?feature=oembed" TargetMode="External"/><Relationship Id="rId6" Type="http://schemas.openxmlformats.org/officeDocument/2006/relationships/hyperlink" Target="https://www.youtube.com/watch?v=shKnvCm0_lQ&amp;feature=youtu.be" TargetMode="External"/><Relationship Id="rId11" Type="http://schemas.openxmlformats.org/officeDocument/2006/relationships/image" Target="../media/image27.png"/><Relationship Id="rId5" Type="http://schemas.openxmlformats.org/officeDocument/2006/relationships/image" Target="../media/image16.jpg"/><Relationship Id="rId10" Type="http://schemas.openxmlformats.org/officeDocument/2006/relationships/image" Target="../media/image26.jpeg"/><Relationship Id="rId4" Type="http://schemas.openxmlformats.org/officeDocument/2006/relationships/notesSlide" Target="../notesSlides/notesSlide8.xml"/><Relationship Id="rId9" Type="http://schemas.openxmlformats.org/officeDocument/2006/relationships/hyperlink" Target="https://www.webwise.ie/news/explained-what-are-deepfake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Rectangle 5">
            <a:extLst>
              <a:ext uri="{FF2B5EF4-FFF2-40B4-BE49-F238E27FC236}">
                <a16:creationId xmlns:a16="http://schemas.microsoft.com/office/drawing/2014/main" id="{3C4327EF-2AEC-4446-BDF4-BF745FE17A8C}"/>
              </a:ext>
            </a:extLst>
          </p:cNvPr>
          <p:cNvSpPr/>
          <p:nvPr/>
        </p:nvSpPr>
        <p:spPr>
          <a:xfrm>
            <a:off x="-1504" y="5230270"/>
            <a:ext cx="5474841" cy="914400"/>
          </a:xfrm>
          <a:prstGeom prst="rect">
            <a:avLst/>
          </a:prstGeom>
          <a:solidFill>
            <a:srgbClr val="00ACE9"/>
          </a:solidFill>
          <a:ln>
            <a:solidFill>
              <a:srgbClr val="00AC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E" sz="4400" b="1" dirty="0">
                <a:latin typeface="Arial" panose="020B0604020202020204" pitchFamily="34" charset="0"/>
                <a:cs typeface="Arial" panose="020B0604020202020204" pitchFamily="34" charset="0"/>
              </a:rPr>
              <a:t>ARTICLE IN FOCUS</a:t>
            </a:r>
          </a:p>
        </p:txBody>
      </p:sp>
      <p:pic>
        <p:nvPicPr>
          <p:cNvPr id="8" name="Picture 7" descr="Graphical user interface, text&#10;&#10;Description automatically generated">
            <a:extLst>
              <a:ext uri="{FF2B5EF4-FFF2-40B4-BE49-F238E27FC236}">
                <a16:creationId xmlns:a16="http://schemas.microsoft.com/office/drawing/2014/main" id="{94AFA290-305D-4974-A7A1-C84D8129EB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93152" y="0"/>
            <a:ext cx="2897324" cy="1111170"/>
          </a:xfrm>
          <a:prstGeom prst="rect">
            <a:avLst/>
          </a:prstGeom>
        </p:spPr>
      </p:pic>
      <p:sp>
        <p:nvSpPr>
          <p:cNvPr id="2" name="TextBox 1">
            <a:extLst>
              <a:ext uri="{FF2B5EF4-FFF2-40B4-BE49-F238E27FC236}">
                <a16:creationId xmlns:a16="http://schemas.microsoft.com/office/drawing/2014/main" id="{8698714B-EBFA-9210-069B-38FAE8DF1F99}"/>
              </a:ext>
            </a:extLst>
          </p:cNvPr>
          <p:cNvSpPr txBox="1"/>
          <p:nvPr/>
        </p:nvSpPr>
        <p:spPr>
          <a:xfrm>
            <a:off x="11087101" y="6627168"/>
            <a:ext cx="1330036" cy="230832"/>
          </a:xfrm>
          <a:prstGeom prst="rect">
            <a:avLst/>
          </a:prstGeom>
          <a:noFill/>
        </p:spPr>
        <p:txBody>
          <a:bodyPr wrap="square" rtlCol="0">
            <a:spAutoFit/>
          </a:bodyPr>
          <a:lstStyle/>
          <a:p>
            <a:pPr algn="l"/>
            <a:r>
              <a:rPr lang="en-IE" sz="900" dirty="0">
                <a:solidFill>
                  <a:schemeClr val="bg1"/>
                </a:solidFill>
                <a:latin typeface="Univers Next Pro Condensed" panose="020B0906030202020203" pitchFamily="34" charset="0"/>
              </a:rPr>
              <a:t>UNICEF/UNI0509120</a:t>
            </a:r>
          </a:p>
        </p:txBody>
      </p:sp>
    </p:spTree>
    <p:extLst>
      <p:ext uri="{BB962C8B-B14F-4D97-AF65-F5344CB8AC3E}">
        <p14:creationId xmlns:p14="http://schemas.microsoft.com/office/powerpoint/2010/main" val="30097486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E09DA10-F896-43A6-8B1E-7914547DEAB3}"/>
              </a:ext>
            </a:extLst>
          </p:cNvPr>
          <p:cNvSpPr/>
          <p:nvPr/>
        </p:nvSpPr>
        <p:spPr>
          <a:xfrm>
            <a:off x="0" y="0"/>
            <a:ext cx="6238754" cy="6858000"/>
          </a:xfrm>
          <a:prstGeom prst="rect">
            <a:avLst/>
          </a:prstGeom>
          <a:solidFill>
            <a:srgbClr val="00A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extBox 1">
            <a:extLst>
              <a:ext uri="{FF2B5EF4-FFF2-40B4-BE49-F238E27FC236}">
                <a16:creationId xmlns:a16="http://schemas.microsoft.com/office/drawing/2014/main" id="{99CD66AC-46D6-4F8A-810F-F3415CD421FE}"/>
              </a:ext>
            </a:extLst>
          </p:cNvPr>
          <p:cNvSpPr txBox="1"/>
          <p:nvPr/>
        </p:nvSpPr>
        <p:spPr>
          <a:xfrm>
            <a:off x="165253" y="379407"/>
            <a:ext cx="6521986" cy="707886"/>
          </a:xfrm>
          <a:prstGeom prst="rect">
            <a:avLst/>
          </a:prstGeom>
          <a:noFill/>
        </p:spPr>
        <p:txBody>
          <a:bodyPr wrap="square" rtlCol="0">
            <a:spAutoFit/>
          </a:bodyPr>
          <a:lstStyle/>
          <a:p>
            <a:pPr algn="l"/>
            <a:r>
              <a:rPr lang="en-GB" sz="4000" b="1" dirty="0">
                <a:solidFill>
                  <a:schemeClr val="bg1"/>
                </a:solidFill>
                <a:latin typeface="Arial" panose="020B0604020202020204" pitchFamily="34" charset="0"/>
                <a:cs typeface="Arial" panose="020B0604020202020204" pitchFamily="34" charset="0"/>
              </a:rPr>
              <a:t>REFLECTION</a:t>
            </a:r>
          </a:p>
        </p:txBody>
      </p:sp>
      <p:pic>
        <p:nvPicPr>
          <p:cNvPr id="7" name="Picture 6" descr="Graphical user interface, text&#10;&#10;Description automatically generated">
            <a:extLst>
              <a:ext uri="{FF2B5EF4-FFF2-40B4-BE49-F238E27FC236}">
                <a16:creationId xmlns:a16="http://schemas.microsoft.com/office/drawing/2014/main" id="{09C456D8-FFC2-4E45-BEE3-0DA6C67255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4676" y="0"/>
            <a:ext cx="2897324" cy="1111170"/>
          </a:xfrm>
          <a:prstGeom prst="rect">
            <a:avLst/>
          </a:prstGeom>
        </p:spPr>
      </p:pic>
      <p:pic>
        <p:nvPicPr>
          <p:cNvPr id="4" name="Picture 3">
            <a:extLst>
              <a:ext uri="{FF2B5EF4-FFF2-40B4-BE49-F238E27FC236}">
                <a16:creationId xmlns:a16="http://schemas.microsoft.com/office/drawing/2014/main" id="{7FA5CBF7-B2F3-CA56-40A0-AB8B27A1D8B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78" y="1711694"/>
            <a:ext cx="6237194" cy="4159169"/>
          </a:xfrm>
          <a:prstGeom prst="rect">
            <a:avLst/>
          </a:prstGeom>
        </p:spPr>
      </p:pic>
      <p:sp>
        <p:nvSpPr>
          <p:cNvPr id="5" name="Text Placeholder 2">
            <a:extLst>
              <a:ext uri="{FF2B5EF4-FFF2-40B4-BE49-F238E27FC236}">
                <a16:creationId xmlns:a16="http://schemas.microsoft.com/office/drawing/2014/main" id="{35F069E9-2547-C41A-FB8F-825FB0DF51CE}"/>
              </a:ext>
            </a:extLst>
          </p:cNvPr>
          <p:cNvSpPr txBox="1">
            <a:spLocks/>
          </p:cNvSpPr>
          <p:nvPr/>
        </p:nvSpPr>
        <p:spPr>
          <a:xfrm>
            <a:off x="6535896" y="1526397"/>
            <a:ext cx="5305425" cy="87029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b="1" dirty="0">
                <a:solidFill>
                  <a:srgbClr val="00B0F0"/>
                </a:solidFill>
                <a:ea typeface="Calibri" panose="020F0502020204030204" pitchFamily="34" charset="0"/>
                <a:cs typeface="Times New Roman" panose="02020603050405020304" pitchFamily="18" charset="0"/>
              </a:rPr>
              <a:t>Create some quiet time and find a safe and comfortable space.</a:t>
            </a:r>
          </a:p>
          <a:p>
            <a:pPr marL="0" indent="0">
              <a:buNone/>
            </a:pPr>
            <a:endParaRPr lang="en-GB" sz="1800" dirty="0">
              <a:latin typeface="Arial" panose="020B0604020202020204" pitchFamily="34" charset="0"/>
              <a:cs typeface="Arial" panose="020B0604020202020204" pitchFamily="34" charset="0"/>
            </a:endParaRPr>
          </a:p>
          <a:p>
            <a:pPr marL="0" indent="0">
              <a:buNone/>
            </a:pPr>
            <a:r>
              <a:rPr lang="en-GB" sz="2000" dirty="0">
                <a:cs typeface="Arial" panose="020B0604020202020204" pitchFamily="34" charset="0"/>
              </a:rPr>
              <a:t>Thinking about our lives online: </a:t>
            </a:r>
          </a:p>
          <a:p>
            <a:endParaRPr lang="en-GB" sz="1800" dirty="0">
              <a:latin typeface="Arial" panose="020B0604020202020204" pitchFamily="34" charset="0"/>
              <a:cs typeface="Arial" panose="020B0604020202020204" pitchFamily="34" charset="0"/>
            </a:endParaRPr>
          </a:p>
        </p:txBody>
      </p:sp>
      <p:sp>
        <p:nvSpPr>
          <p:cNvPr id="6" name="Text Placeholder 5">
            <a:extLst>
              <a:ext uri="{FF2B5EF4-FFF2-40B4-BE49-F238E27FC236}">
                <a16:creationId xmlns:a16="http://schemas.microsoft.com/office/drawing/2014/main" id="{C72B58F9-60CB-B326-6908-8C8F23D064D8}"/>
              </a:ext>
            </a:extLst>
          </p:cNvPr>
          <p:cNvSpPr txBox="1">
            <a:spLocks/>
          </p:cNvSpPr>
          <p:nvPr/>
        </p:nvSpPr>
        <p:spPr>
          <a:xfrm>
            <a:off x="6535895" y="3330479"/>
            <a:ext cx="5433498" cy="314811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endParaRPr lang="en-GB" sz="1800" dirty="0">
              <a:solidFill>
                <a:srgbClr val="000000"/>
              </a:solidFill>
              <a:latin typeface="Arial" panose="020B0604020202020204" pitchFamily="34" charset="0"/>
            </a:endParaRPr>
          </a:p>
          <a:p>
            <a:pPr fontAlgn="base"/>
            <a:r>
              <a:rPr lang="en-GB" sz="2000" dirty="0">
                <a:solidFill>
                  <a:srgbClr val="000000"/>
                </a:solidFill>
              </a:rPr>
              <a:t>How can we make sure that the internet is a good place to talk?</a:t>
            </a:r>
          </a:p>
          <a:p>
            <a:pPr fontAlgn="base"/>
            <a:endParaRPr lang="en-GB" sz="2000" dirty="0">
              <a:solidFill>
                <a:srgbClr val="000000"/>
              </a:solidFill>
            </a:endParaRPr>
          </a:p>
          <a:p>
            <a:pPr fontAlgn="base"/>
            <a:r>
              <a:rPr lang="en-GB" sz="2000" dirty="0">
                <a:solidFill>
                  <a:srgbClr val="000000"/>
                </a:solidFill>
              </a:rPr>
              <a:t>What changes need to be made and who would you talk to if you had concerns about your own online life or someone else’s? </a:t>
            </a:r>
          </a:p>
        </p:txBody>
      </p:sp>
      <p:sp>
        <p:nvSpPr>
          <p:cNvPr id="9" name="TextBox 8">
            <a:extLst>
              <a:ext uri="{FF2B5EF4-FFF2-40B4-BE49-F238E27FC236}">
                <a16:creationId xmlns:a16="http://schemas.microsoft.com/office/drawing/2014/main" id="{F04BFC4D-D320-4B93-D14B-C42C4208F39B}"/>
              </a:ext>
            </a:extLst>
          </p:cNvPr>
          <p:cNvSpPr txBox="1"/>
          <p:nvPr/>
        </p:nvSpPr>
        <p:spPr>
          <a:xfrm>
            <a:off x="5063850" y="5665277"/>
            <a:ext cx="1472045" cy="230832"/>
          </a:xfrm>
          <a:prstGeom prst="rect">
            <a:avLst/>
          </a:prstGeom>
          <a:noFill/>
        </p:spPr>
        <p:txBody>
          <a:bodyPr wrap="square" rtlCol="0">
            <a:spAutoFit/>
          </a:bodyPr>
          <a:lstStyle/>
          <a:p>
            <a:pPr algn="l"/>
            <a:r>
              <a:rPr lang="en-IE" sz="900" dirty="0">
                <a:solidFill>
                  <a:schemeClr val="bg1"/>
                </a:solidFill>
                <a:latin typeface="Univers Next Pro Condensed" panose="020B0906030202020203" pitchFamily="34" charset="0"/>
              </a:rPr>
              <a:t>UN0771919</a:t>
            </a:r>
          </a:p>
        </p:txBody>
      </p:sp>
    </p:spTree>
    <p:extLst>
      <p:ext uri="{BB962C8B-B14F-4D97-AF65-F5344CB8AC3E}">
        <p14:creationId xmlns:p14="http://schemas.microsoft.com/office/powerpoint/2010/main" val="1301578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6288E7C-B939-4EAE-8249-0BA3192F5A42}"/>
              </a:ext>
            </a:extLst>
          </p:cNvPr>
          <p:cNvSpPr/>
          <p:nvPr/>
        </p:nvSpPr>
        <p:spPr>
          <a:xfrm>
            <a:off x="0" y="266218"/>
            <a:ext cx="11389489" cy="844952"/>
          </a:xfrm>
          <a:prstGeom prst="rect">
            <a:avLst/>
          </a:prstGeom>
          <a:solidFill>
            <a:srgbClr val="00A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3" name="Picture 2" descr="Diagram, map&#10;&#10;Description automatically generated">
            <a:extLst>
              <a:ext uri="{FF2B5EF4-FFF2-40B4-BE49-F238E27FC236}">
                <a16:creationId xmlns:a16="http://schemas.microsoft.com/office/drawing/2014/main" id="{B73A5D6A-F3CA-4C2D-B86F-C43904F9D8B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07728" y="1481561"/>
            <a:ext cx="4381761" cy="4971326"/>
          </a:xfrm>
          <a:prstGeom prst="rect">
            <a:avLst/>
          </a:prstGeom>
        </p:spPr>
      </p:pic>
      <p:sp>
        <p:nvSpPr>
          <p:cNvPr id="4" name="TextBox 3">
            <a:extLst>
              <a:ext uri="{FF2B5EF4-FFF2-40B4-BE49-F238E27FC236}">
                <a16:creationId xmlns:a16="http://schemas.microsoft.com/office/drawing/2014/main" id="{C5F57F8D-9E42-422A-938D-71D856738991}"/>
              </a:ext>
            </a:extLst>
          </p:cNvPr>
          <p:cNvSpPr txBox="1"/>
          <p:nvPr/>
        </p:nvSpPr>
        <p:spPr>
          <a:xfrm>
            <a:off x="957990" y="2042236"/>
            <a:ext cx="5138010" cy="3970318"/>
          </a:xfrm>
          <a:prstGeom prst="rect">
            <a:avLst/>
          </a:prstGeom>
          <a:noFill/>
        </p:spPr>
        <p:txBody>
          <a:bodyPr wrap="square" rtlCol="0">
            <a:spAutoFit/>
          </a:bodyPr>
          <a:lstStyle/>
          <a:p>
            <a:pPr algn="l"/>
            <a:r>
              <a:rPr lang="en-IE" sz="2000" dirty="0">
                <a:latin typeface="Arial" panose="020B0604020202020204" pitchFamily="34" charset="0"/>
                <a:cs typeface="Arial" panose="020B0604020202020204" pitchFamily="34" charset="0"/>
              </a:rPr>
              <a:t>Child Rights Schools is a programme that supports you to embed child rights across the whole school community, including with parents and carers. Find our more </a:t>
            </a:r>
            <a:r>
              <a:rPr lang="en-IE" sz="2000" dirty="0">
                <a:latin typeface="Arial" panose="020B0604020202020204" pitchFamily="34" charset="0"/>
                <a:cs typeface="Arial" panose="020B0604020202020204" pitchFamily="34" charset="0"/>
                <a:hlinkClick r:id="rId4"/>
              </a:rPr>
              <a:t>here</a:t>
            </a:r>
            <a:r>
              <a:rPr lang="en-IE" sz="2000" dirty="0">
                <a:latin typeface="Arial" panose="020B0604020202020204" pitchFamily="34" charset="0"/>
                <a:cs typeface="Arial" panose="020B0604020202020204" pitchFamily="34" charset="0"/>
              </a:rPr>
              <a:t>.</a:t>
            </a:r>
          </a:p>
          <a:p>
            <a:pPr algn="l"/>
            <a:endParaRPr lang="en-IE" sz="2000" dirty="0">
              <a:latin typeface="Arial" panose="020B0604020202020204" pitchFamily="34" charset="0"/>
              <a:cs typeface="Arial" panose="020B0604020202020204" pitchFamily="34" charset="0"/>
            </a:endParaRPr>
          </a:p>
          <a:p>
            <a:pPr algn="l"/>
            <a:r>
              <a:rPr lang="en-IE" sz="2000" dirty="0">
                <a:latin typeface="Arial" panose="020B0604020202020204" pitchFamily="34" charset="0"/>
                <a:cs typeface="Arial" panose="020B0604020202020204" pitchFamily="34" charset="0"/>
              </a:rPr>
              <a:t>Find more classroom resources </a:t>
            </a:r>
            <a:r>
              <a:rPr lang="en-IE" sz="2000" dirty="0">
                <a:latin typeface="Arial" panose="020B0604020202020204" pitchFamily="34" charset="0"/>
                <a:cs typeface="Arial" panose="020B0604020202020204" pitchFamily="34" charset="0"/>
                <a:hlinkClick r:id="rId5"/>
              </a:rPr>
              <a:t>here</a:t>
            </a:r>
            <a:r>
              <a:rPr lang="en-IE" sz="2000" dirty="0">
                <a:latin typeface="Arial" panose="020B0604020202020204" pitchFamily="34" charset="0"/>
                <a:cs typeface="Arial" panose="020B0604020202020204" pitchFamily="34" charset="0"/>
              </a:rPr>
              <a:t>.</a:t>
            </a:r>
          </a:p>
          <a:p>
            <a:pPr algn="l"/>
            <a:endParaRPr lang="en-IE" sz="2000" dirty="0">
              <a:latin typeface="Arial" panose="020B0604020202020204" pitchFamily="34" charset="0"/>
              <a:cs typeface="Arial" panose="020B0604020202020204" pitchFamily="34" charset="0"/>
            </a:endParaRPr>
          </a:p>
          <a:p>
            <a:pPr algn="l"/>
            <a:endParaRPr lang="en-IE" sz="2000" dirty="0">
              <a:latin typeface="Arial" panose="020B0604020202020204" pitchFamily="34" charset="0"/>
              <a:cs typeface="Arial" panose="020B0604020202020204" pitchFamily="34" charset="0"/>
            </a:endParaRPr>
          </a:p>
          <a:p>
            <a:pPr algn="l"/>
            <a:r>
              <a:rPr lang="en-IE" sz="2000" dirty="0">
                <a:latin typeface="Arial" panose="020B0604020202020204" pitchFamily="34" charset="0"/>
                <a:cs typeface="Arial" panose="020B0604020202020204" pitchFamily="34" charset="0"/>
              </a:rPr>
              <a:t> </a:t>
            </a:r>
          </a:p>
          <a:p>
            <a:pPr algn="l"/>
            <a:endParaRPr lang="en-IE" sz="3600" dirty="0">
              <a:latin typeface="Univers Next Pro Condensed" panose="020B0906030202020203" pitchFamily="34" charset="0"/>
            </a:endParaRPr>
          </a:p>
          <a:p>
            <a:pPr algn="l"/>
            <a:endParaRPr lang="en-IE" sz="3600" dirty="0">
              <a:latin typeface="Univers Next Pro Condensed" panose="020B0906030202020203" pitchFamily="34" charset="0"/>
            </a:endParaRPr>
          </a:p>
        </p:txBody>
      </p:sp>
      <p:sp>
        <p:nvSpPr>
          <p:cNvPr id="5" name="TextBox 4">
            <a:extLst>
              <a:ext uri="{FF2B5EF4-FFF2-40B4-BE49-F238E27FC236}">
                <a16:creationId xmlns:a16="http://schemas.microsoft.com/office/drawing/2014/main" id="{94E3D958-84F9-4F78-8AD8-B9F1CC70E125}"/>
              </a:ext>
            </a:extLst>
          </p:cNvPr>
          <p:cNvSpPr txBox="1"/>
          <p:nvPr/>
        </p:nvSpPr>
        <p:spPr>
          <a:xfrm>
            <a:off x="305950" y="405113"/>
            <a:ext cx="11257159" cy="646331"/>
          </a:xfrm>
          <a:prstGeom prst="rect">
            <a:avLst/>
          </a:prstGeom>
          <a:noFill/>
        </p:spPr>
        <p:txBody>
          <a:bodyPr wrap="square" rtlCol="0">
            <a:spAutoFit/>
          </a:bodyPr>
          <a:lstStyle/>
          <a:p>
            <a:pPr algn="l"/>
            <a:r>
              <a:rPr lang="en-IE" sz="3600" b="1" dirty="0">
                <a:solidFill>
                  <a:schemeClr val="bg1"/>
                </a:solidFill>
                <a:latin typeface="Arial" panose="020B0604020202020204" pitchFamily="34" charset="0"/>
                <a:cs typeface="Arial" panose="020B0604020202020204" pitchFamily="34" charset="0"/>
              </a:rPr>
              <a:t>FURTHER CHILD RIGHTS EDUCATION SUPPORT</a:t>
            </a:r>
          </a:p>
        </p:txBody>
      </p:sp>
      <p:pic>
        <p:nvPicPr>
          <p:cNvPr id="7" name="Picture 6" descr="A close up of a logo&#10;&#10;Description automatically generated">
            <a:extLst>
              <a:ext uri="{FF2B5EF4-FFF2-40B4-BE49-F238E27FC236}">
                <a16:creationId xmlns:a16="http://schemas.microsoft.com/office/drawing/2014/main" id="{E0DAB582-1F48-42F9-8430-A839AF65B5C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6676" y="4308786"/>
            <a:ext cx="4863235" cy="2144102"/>
          </a:xfrm>
          <a:prstGeom prst="rect">
            <a:avLst/>
          </a:prstGeom>
        </p:spPr>
      </p:pic>
    </p:spTree>
    <p:extLst>
      <p:ext uri="{BB962C8B-B14F-4D97-AF65-F5344CB8AC3E}">
        <p14:creationId xmlns:p14="http://schemas.microsoft.com/office/powerpoint/2010/main" val="19942590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0574E42-07C7-83CE-4A6E-169AFE634EB9}"/>
              </a:ext>
            </a:extLst>
          </p:cNvPr>
          <p:cNvSpPr txBox="1"/>
          <p:nvPr/>
        </p:nvSpPr>
        <p:spPr>
          <a:xfrm rot="16200000">
            <a:off x="11395046" y="4885613"/>
            <a:ext cx="1288473" cy="230832"/>
          </a:xfrm>
          <a:prstGeom prst="rect">
            <a:avLst/>
          </a:prstGeom>
          <a:noFill/>
        </p:spPr>
        <p:txBody>
          <a:bodyPr wrap="square" rtlCol="0">
            <a:spAutoFit/>
          </a:bodyPr>
          <a:lstStyle/>
          <a:p>
            <a:pPr algn="l"/>
            <a:r>
              <a:rPr lang="en-IE" sz="900" dirty="0">
                <a:solidFill>
                  <a:schemeClr val="bg1"/>
                </a:solidFill>
                <a:latin typeface="Univers Next Pro Condensed" panose="020B0906030202020203" pitchFamily="34" charset="0"/>
              </a:rPr>
              <a:t>UNICEF/UNI421587</a:t>
            </a:r>
          </a:p>
        </p:txBody>
      </p:sp>
      <p:sp>
        <p:nvSpPr>
          <p:cNvPr id="3" name="TextBox 2">
            <a:extLst>
              <a:ext uri="{FF2B5EF4-FFF2-40B4-BE49-F238E27FC236}">
                <a16:creationId xmlns:a16="http://schemas.microsoft.com/office/drawing/2014/main" id="{47B2DC3B-7AC9-9AA8-7E61-5CE90658FCB9}"/>
              </a:ext>
            </a:extLst>
          </p:cNvPr>
          <p:cNvSpPr txBox="1"/>
          <p:nvPr/>
        </p:nvSpPr>
        <p:spPr>
          <a:xfrm>
            <a:off x="883227" y="2782669"/>
            <a:ext cx="3699163" cy="769441"/>
          </a:xfrm>
          <a:prstGeom prst="rect">
            <a:avLst/>
          </a:prstGeom>
          <a:noFill/>
        </p:spPr>
        <p:txBody>
          <a:bodyPr wrap="square" rtlCol="0">
            <a:spAutoFit/>
          </a:bodyPr>
          <a:lstStyle/>
          <a:p>
            <a:pPr algn="l"/>
            <a:r>
              <a:rPr lang="en-IE" sz="4400" dirty="0">
                <a:solidFill>
                  <a:schemeClr val="bg1"/>
                </a:solidFill>
                <a:latin typeface="Univers Next Pro Condensed" panose="020B0906030202020203" pitchFamily="34" charset="0"/>
              </a:rPr>
              <a:t>THANK YOU! </a:t>
            </a:r>
          </a:p>
        </p:txBody>
      </p:sp>
      <p:pic>
        <p:nvPicPr>
          <p:cNvPr id="4" name="Picture 3" descr="Graphical user interface, text&#10;&#10;Description automatically generated">
            <a:extLst>
              <a:ext uri="{FF2B5EF4-FFF2-40B4-BE49-F238E27FC236}">
                <a16:creationId xmlns:a16="http://schemas.microsoft.com/office/drawing/2014/main" id="{282C346B-B922-A239-E79E-3B60133EE59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94676" y="0"/>
            <a:ext cx="2897324" cy="1111170"/>
          </a:xfrm>
          <a:prstGeom prst="rect">
            <a:avLst/>
          </a:prstGeom>
        </p:spPr>
      </p:pic>
      <p:pic>
        <p:nvPicPr>
          <p:cNvPr id="5" name="Picture 4" descr="Shape&#10;&#10;Description automatically generated with medium confidence">
            <a:extLst>
              <a:ext uri="{FF2B5EF4-FFF2-40B4-BE49-F238E27FC236}">
                <a16:creationId xmlns:a16="http://schemas.microsoft.com/office/drawing/2014/main" id="{914DEE8A-D5D5-B661-835B-517501DA45D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1073456" y="5883563"/>
            <a:ext cx="1118544" cy="974437"/>
          </a:xfrm>
          <a:prstGeom prst="rect">
            <a:avLst/>
          </a:prstGeom>
        </p:spPr>
      </p:pic>
    </p:spTree>
    <p:extLst>
      <p:ext uri="{BB962C8B-B14F-4D97-AF65-F5344CB8AC3E}">
        <p14:creationId xmlns:p14="http://schemas.microsoft.com/office/powerpoint/2010/main" val="9790604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F9A1B90-3754-48DE-AFC7-48D4B984FE1C}"/>
              </a:ext>
            </a:extLst>
          </p:cNvPr>
          <p:cNvSpPr/>
          <p:nvPr/>
        </p:nvSpPr>
        <p:spPr>
          <a:xfrm>
            <a:off x="0" y="0"/>
            <a:ext cx="6509084" cy="6858000"/>
          </a:xfrm>
          <a:prstGeom prst="rect">
            <a:avLst/>
          </a:prstGeom>
          <a:solidFill>
            <a:srgbClr val="00A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extBox 1">
            <a:extLst>
              <a:ext uri="{FF2B5EF4-FFF2-40B4-BE49-F238E27FC236}">
                <a16:creationId xmlns:a16="http://schemas.microsoft.com/office/drawing/2014/main" id="{1F49A0E1-F3FF-42AA-9755-3D0781A56712}"/>
              </a:ext>
            </a:extLst>
          </p:cNvPr>
          <p:cNvSpPr txBox="1"/>
          <p:nvPr/>
        </p:nvSpPr>
        <p:spPr>
          <a:xfrm>
            <a:off x="195944" y="276727"/>
            <a:ext cx="5442857" cy="5509200"/>
          </a:xfrm>
          <a:prstGeom prst="rect">
            <a:avLst/>
          </a:prstGeom>
          <a:noFill/>
        </p:spPr>
        <p:txBody>
          <a:bodyPr wrap="square" rtlCol="0">
            <a:spAutoFit/>
          </a:bodyPr>
          <a:lstStyle/>
          <a:p>
            <a:pPr algn="l"/>
            <a:r>
              <a:rPr lang="en-IE" sz="3200" b="1" dirty="0">
                <a:solidFill>
                  <a:schemeClr val="bg1"/>
                </a:solidFill>
                <a:latin typeface="Arial" panose="020B0604020202020204" pitchFamily="34" charset="0"/>
                <a:cs typeface="Arial" panose="020B0604020202020204" pitchFamily="34" charset="0"/>
              </a:rPr>
              <a:t>BEFORE YOU BEGIN</a:t>
            </a:r>
          </a:p>
          <a:p>
            <a:pPr algn="l"/>
            <a:endParaRPr lang="en-IE" sz="2000" dirty="0">
              <a:solidFill>
                <a:schemeClr val="bg1"/>
              </a:solidFill>
              <a:latin typeface="Arial" panose="020B0604020202020204" pitchFamily="34" charset="0"/>
              <a:cs typeface="Arial" panose="020B0604020202020204" pitchFamily="34" charset="0"/>
            </a:endParaRPr>
          </a:p>
          <a:p>
            <a:pPr marL="342900" indent="-342900" algn="l">
              <a:buFont typeface="Wingdings" panose="05000000000000000000" pitchFamily="2" charset="2"/>
              <a:buChar char="ü"/>
            </a:pPr>
            <a:r>
              <a:rPr lang="en-IE" sz="2000" dirty="0">
                <a:solidFill>
                  <a:schemeClr val="bg1"/>
                </a:solidFill>
                <a:latin typeface="Arial" panose="020B0604020202020204" pitchFamily="34" charset="0"/>
                <a:cs typeface="Arial" panose="020B0604020202020204" pitchFamily="34" charset="0"/>
              </a:rPr>
              <a:t>This is a flexible resource and is intended to provide you with some easy to use, appropriate rights-related learning to share with your children, their families and your colleagues.</a:t>
            </a:r>
          </a:p>
          <a:p>
            <a:pPr algn="l"/>
            <a:endParaRPr lang="en-IE" sz="2000" dirty="0">
              <a:solidFill>
                <a:schemeClr val="bg1"/>
              </a:solidFill>
              <a:latin typeface="Arial" panose="020B0604020202020204" pitchFamily="34" charset="0"/>
              <a:cs typeface="Arial" panose="020B0604020202020204" pitchFamily="34" charset="0"/>
            </a:endParaRPr>
          </a:p>
          <a:p>
            <a:pPr marL="342900" indent="-342900" algn="l">
              <a:buFont typeface="Wingdings" panose="05000000000000000000" pitchFamily="2" charset="2"/>
              <a:buChar char="ü"/>
            </a:pPr>
            <a:r>
              <a:rPr lang="en-IE" sz="2000" dirty="0">
                <a:solidFill>
                  <a:schemeClr val="bg1"/>
                </a:solidFill>
                <a:latin typeface="Arial" panose="020B0604020202020204" pitchFamily="34" charset="0"/>
                <a:cs typeface="Arial" panose="020B0604020202020204" pitchFamily="34" charset="0"/>
              </a:rPr>
              <a:t>Please edit out non relevant slides or activities before sharing with your students. Please check that the content works for your learners and feel free to adapt or add any content that would make the material more relevant for your setting.</a:t>
            </a:r>
          </a:p>
          <a:p>
            <a:pPr algn="l"/>
            <a:endParaRPr lang="en-IE" sz="2000" dirty="0">
              <a:solidFill>
                <a:schemeClr val="bg1"/>
              </a:solidFill>
              <a:latin typeface="Arial" panose="020B0604020202020204" pitchFamily="34" charset="0"/>
              <a:cs typeface="Arial" panose="020B0604020202020204" pitchFamily="34" charset="0"/>
            </a:endParaRPr>
          </a:p>
          <a:p>
            <a:pPr marL="342900" indent="-342900" algn="l">
              <a:buFont typeface="Wingdings" panose="05000000000000000000" pitchFamily="2" charset="2"/>
              <a:buChar char="ü"/>
            </a:pPr>
            <a:r>
              <a:rPr lang="en-IE" sz="2000" dirty="0">
                <a:solidFill>
                  <a:schemeClr val="bg1"/>
                </a:solidFill>
                <a:latin typeface="Arial" panose="020B0604020202020204" pitchFamily="34" charset="0"/>
                <a:cs typeface="Arial" panose="020B0604020202020204" pitchFamily="34" charset="0"/>
              </a:rPr>
              <a:t>This resource was developed by UNICEF UK and adapted by UNICEF Ireland.</a:t>
            </a:r>
          </a:p>
        </p:txBody>
      </p:sp>
      <p:pic>
        <p:nvPicPr>
          <p:cNvPr id="3" name="Picture 2" descr="Graphical user interface, text&#10;&#10;Description automatically generated">
            <a:extLst>
              <a:ext uri="{FF2B5EF4-FFF2-40B4-BE49-F238E27FC236}">
                <a16:creationId xmlns:a16="http://schemas.microsoft.com/office/drawing/2014/main" id="{5E729B6F-2AE3-4BBB-9BB6-5C21E0BD96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4676" y="0"/>
            <a:ext cx="2897324" cy="1111170"/>
          </a:xfrm>
          <a:prstGeom prst="rect">
            <a:avLst/>
          </a:prstGeom>
        </p:spPr>
      </p:pic>
      <p:sp>
        <p:nvSpPr>
          <p:cNvPr id="5" name="TextBox 4">
            <a:extLst>
              <a:ext uri="{FF2B5EF4-FFF2-40B4-BE49-F238E27FC236}">
                <a16:creationId xmlns:a16="http://schemas.microsoft.com/office/drawing/2014/main" id="{BA7B666D-1E45-60C7-0F56-BC5BCC0A291F}"/>
              </a:ext>
            </a:extLst>
          </p:cNvPr>
          <p:cNvSpPr txBox="1"/>
          <p:nvPr/>
        </p:nvSpPr>
        <p:spPr>
          <a:xfrm>
            <a:off x="7051523" y="1437153"/>
            <a:ext cx="4944533" cy="4647426"/>
          </a:xfrm>
          <a:prstGeom prst="rect">
            <a:avLst/>
          </a:prstGeom>
          <a:noFill/>
        </p:spPr>
        <p:txBody>
          <a:bodyPr wrap="square" rtlCol="0">
            <a:spAutoFit/>
          </a:bodyPr>
          <a:lstStyle/>
          <a:p>
            <a:pPr algn="l"/>
            <a:r>
              <a:rPr lang="en-IE" sz="2000" dirty="0">
                <a:latin typeface="Arial" panose="020B0604020202020204" pitchFamily="34" charset="0"/>
                <a:cs typeface="Arial" panose="020B0604020202020204" pitchFamily="34" charset="0"/>
              </a:rPr>
              <a:t>Slide 3 – Safer Internet Day</a:t>
            </a:r>
          </a:p>
          <a:p>
            <a:pPr algn="l"/>
            <a:endParaRPr lang="en-IE" sz="2000" dirty="0">
              <a:latin typeface="Arial" panose="020B0604020202020204" pitchFamily="34" charset="0"/>
              <a:cs typeface="Arial" panose="020B0604020202020204" pitchFamily="34" charset="0"/>
            </a:endParaRPr>
          </a:p>
          <a:p>
            <a:pPr algn="l"/>
            <a:r>
              <a:rPr lang="en-IE" sz="2000" dirty="0">
                <a:latin typeface="Arial" panose="020B0604020202020204" pitchFamily="34" charset="0"/>
                <a:cs typeface="Arial" panose="020B0604020202020204" pitchFamily="34" charset="0"/>
              </a:rPr>
              <a:t>Slide 4 –  Linked Articles</a:t>
            </a:r>
          </a:p>
          <a:p>
            <a:pPr algn="l"/>
            <a:endParaRPr lang="en-IE" sz="2000" dirty="0">
              <a:latin typeface="Arial" panose="020B0604020202020204" pitchFamily="34" charset="0"/>
              <a:cs typeface="Arial" panose="020B0604020202020204" pitchFamily="34" charset="0"/>
            </a:endParaRPr>
          </a:p>
          <a:p>
            <a:pPr algn="l"/>
            <a:r>
              <a:rPr lang="en-IE" sz="2000" dirty="0">
                <a:latin typeface="Arial" panose="020B0604020202020204" pitchFamily="34" charset="0"/>
                <a:cs typeface="Arial" panose="020B0604020202020204" pitchFamily="34" charset="0"/>
              </a:rPr>
              <a:t>Slide 5 – Exploring Safer Internet Day</a:t>
            </a:r>
          </a:p>
          <a:p>
            <a:pPr algn="l"/>
            <a:endParaRPr lang="en-IE" sz="2000" dirty="0">
              <a:latin typeface="Arial" panose="020B0604020202020204" pitchFamily="34" charset="0"/>
              <a:cs typeface="Arial" panose="020B0604020202020204" pitchFamily="34" charset="0"/>
            </a:endParaRPr>
          </a:p>
          <a:p>
            <a:pPr algn="l"/>
            <a:r>
              <a:rPr lang="en-IE" sz="2000" dirty="0">
                <a:latin typeface="Arial" panose="020B0604020202020204" pitchFamily="34" charset="0"/>
                <a:cs typeface="Arial" panose="020B0604020202020204" pitchFamily="34" charset="0"/>
              </a:rPr>
              <a:t>Slides 6 – Some Possible Answers </a:t>
            </a:r>
          </a:p>
          <a:p>
            <a:pPr algn="l"/>
            <a:endParaRPr lang="en-IE" sz="2000" dirty="0">
              <a:latin typeface="Arial" panose="020B0604020202020204" pitchFamily="34" charset="0"/>
              <a:cs typeface="Arial" panose="020B0604020202020204" pitchFamily="34" charset="0"/>
            </a:endParaRPr>
          </a:p>
          <a:p>
            <a:pPr algn="l"/>
            <a:r>
              <a:rPr lang="en-IE" sz="2000" dirty="0">
                <a:latin typeface="Arial" panose="020B0604020202020204" pitchFamily="34" charset="0"/>
                <a:cs typeface="Arial" panose="020B0604020202020204" pitchFamily="34" charset="0"/>
              </a:rPr>
              <a:t>Slide 7,8,9 – Activities for the classroom</a:t>
            </a:r>
          </a:p>
          <a:p>
            <a:pPr algn="l"/>
            <a:endParaRPr lang="en-IE" sz="2000" dirty="0">
              <a:latin typeface="Arial" panose="020B0604020202020204" pitchFamily="34" charset="0"/>
              <a:cs typeface="Arial" panose="020B0604020202020204" pitchFamily="34" charset="0"/>
            </a:endParaRPr>
          </a:p>
          <a:p>
            <a:pPr algn="l"/>
            <a:r>
              <a:rPr lang="en-IE" sz="2000" dirty="0">
                <a:latin typeface="Arial" panose="020B0604020202020204" pitchFamily="34" charset="0"/>
                <a:cs typeface="Arial" panose="020B0604020202020204" pitchFamily="34" charset="0"/>
              </a:rPr>
              <a:t>Slide 10 – Reflection</a:t>
            </a:r>
          </a:p>
          <a:p>
            <a:pPr algn="l"/>
            <a:endParaRPr lang="en-IE" sz="2000" dirty="0">
              <a:latin typeface="Arial" panose="020B0604020202020204" pitchFamily="34" charset="0"/>
              <a:cs typeface="Arial" panose="020B0604020202020204" pitchFamily="34" charset="0"/>
            </a:endParaRPr>
          </a:p>
          <a:p>
            <a:pPr algn="l"/>
            <a:r>
              <a:rPr lang="en-IE" sz="2000" dirty="0">
                <a:latin typeface="Arial" panose="020B0604020202020204" pitchFamily="34" charset="0"/>
                <a:cs typeface="Arial" panose="020B0604020202020204" pitchFamily="34" charset="0"/>
              </a:rPr>
              <a:t>Slide 11– Further Support </a:t>
            </a:r>
          </a:p>
          <a:p>
            <a:pPr algn="l"/>
            <a:endParaRPr lang="en-IE" sz="3600" dirty="0">
              <a:solidFill>
                <a:schemeClr val="bg1"/>
              </a:solidFill>
              <a:latin typeface="Univers Next Pro Condensed" panose="020B0906030202020203" pitchFamily="34" charset="0"/>
            </a:endParaRPr>
          </a:p>
        </p:txBody>
      </p:sp>
    </p:spTree>
    <p:extLst>
      <p:ext uri="{BB962C8B-B14F-4D97-AF65-F5344CB8AC3E}">
        <p14:creationId xmlns:p14="http://schemas.microsoft.com/office/powerpoint/2010/main" val="34649915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ACE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5A545-06F6-4F14-852A-7B650624105E}"/>
              </a:ext>
            </a:extLst>
          </p:cNvPr>
          <p:cNvSpPr>
            <a:spLocks noGrp="1"/>
          </p:cNvSpPr>
          <p:nvPr>
            <p:ph type="ctrTitle" idx="4294967295"/>
          </p:nvPr>
        </p:nvSpPr>
        <p:spPr>
          <a:xfrm>
            <a:off x="138897" y="236337"/>
            <a:ext cx="9155779" cy="709612"/>
          </a:xfrm>
        </p:spPr>
        <p:txBody>
          <a:bodyPr>
            <a:normAutofit fontScale="90000"/>
          </a:bodyPr>
          <a:lstStyle/>
          <a:p>
            <a:r>
              <a:rPr lang="en-GB" sz="4000" b="1" dirty="0">
                <a:solidFill>
                  <a:schemeClr val="bg1"/>
                </a:solidFill>
                <a:latin typeface="Arial" panose="020B0604020202020204" pitchFamily="34" charset="0"/>
                <a:cs typeface="Arial" panose="020B0604020202020204" pitchFamily="34" charset="0"/>
              </a:rPr>
              <a:t>Safer Internet Day- Tuesday 6</a:t>
            </a:r>
            <a:r>
              <a:rPr lang="en-GB" sz="4000" b="1" baseline="30000" dirty="0">
                <a:solidFill>
                  <a:schemeClr val="bg1"/>
                </a:solidFill>
                <a:latin typeface="Arial" panose="020B0604020202020204" pitchFamily="34" charset="0"/>
                <a:cs typeface="Arial" panose="020B0604020202020204" pitchFamily="34" charset="0"/>
              </a:rPr>
              <a:t>th</a:t>
            </a:r>
            <a:r>
              <a:rPr lang="en-GB" sz="4000" b="1" dirty="0">
                <a:solidFill>
                  <a:schemeClr val="bg1"/>
                </a:solidFill>
                <a:latin typeface="Arial" panose="020B0604020202020204" pitchFamily="34" charset="0"/>
                <a:cs typeface="Arial" panose="020B0604020202020204" pitchFamily="34" charset="0"/>
              </a:rPr>
              <a:t> February </a:t>
            </a:r>
          </a:p>
        </p:txBody>
      </p:sp>
      <p:sp>
        <p:nvSpPr>
          <p:cNvPr id="5" name="Subtitle 3">
            <a:extLst>
              <a:ext uri="{FF2B5EF4-FFF2-40B4-BE49-F238E27FC236}">
                <a16:creationId xmlns:a16="http://schemas.microsoft.com/office/drawing/2014/main" id="{0D7BA3D2-2B8F-40C1-BA7F-2E1782228AF5}"/>
              </a:ext>
            </a:extLst>
          </p:cNvPr>
          <p:cNvSpPr txBox="1">
            <a:spLocks/>
          </p:cNvSpPr>
          <p:nvPr/>
        </p:nvSpPr>
        <p:spPr>
          <a:xfrm>
            <a:off x="462974" y="1356658"/>
            <a:ext cx="10867229" cy="53643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sz="1800" dirty="0">
              <a:latin typeface="Arial" panose="020B0604020202020204" pitchFamily="34" charset="0"/>
              <a:cs typeface="Arial" panose="020B0604020202020204" pitchFamily="34" charset="0"/>
            </a:endParaRPr>
          </a:p>
        </p:txBody>
      </p:sp>
      <p:pic>
        <p:nvPicPr>
          <p:cNvPr id="3" name="Picture 2" descr="Graphical user interface, text&#10;&#10;Description automatically generated">
            <a:extLst>
              <a:ext uri="{FF2B5EF4-FFF2-40B4-BE49-F238E27FC236}">
                <a16:creationId xmlns:a16="http://schemas.microsoft.com/office/drawing/2014/main" id="{3A511E7E-C8D0-2DB3-BA55-F4FFBEF70F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4676" y="0"/>
            <a:ext cx="2897324" cy="1111170"/>
          </a:xfrm>
          <a:prstGeom prst="rect">
            <a:avLst/>
          </a:prstGeom>
        </p:spPr>
      </p:pic>
      <p:sp>
        <p:nvSpPr>
          <p:cNvPr id="7" name="TextBox 6">
            <a:extLst>
              <a:ext uri="{FF2B5EF4-FFF2-40B4-BE49-F238E27FC236}">
                <a16:creationId xmlns:a16="http://schemas.microsoft.com/office/drawing/2014/main" id="{C8F62068-C4A8-59DD-C4F3-EA03D1F5309F}"/>
              </a:ext>
            </a:extLst>
          </p:cNvPr>
          <p:cNvSpPr txBox="1"/>
          <p:nvPr/>
        </p:nvSpPr>
        <p:spPr>
          <a:xfrm>
            <a:off x="6036946" y="1495507"/>
            <a:ext cx="6155054" cy="4801314"/>
          </a:xfrm>
          <a:prstGeom prst="rect">
            <a:avLst/>
          </a:prstGeom>
          <a:noFill/>
        </p:spPr>
        <p:txBody>
          <a:bodyPr wrap="square">
            <a:spAutoFit/>
          </a:bodyPr>
          <a:lstStyle/>
          <a:p>
            <a:pPr algn="l" rtl="0" fontAlgn="base"/>
            <a:endParaRPr lang="en-GB" sz="1800" b="1" dirty="0">
              <a:solidFill>
                <a:schemeClr val="bg1"/>
              </a:solidFill>
              <a:latin typeface="Arial" panose="020B0604020202020204" pitchFamily="34" charset="0"/>
              <a:cs typeface="Arial" panose="020B0604020202020204" pitchFamily="34" charset="0"/>
            </a:endParaRPr>
          </a:p>
          <a:p>
            <a:pPr algn="l" rtl="0" fontAlgn="base"/>
            <a:r>
              <a:rPr lang="en-GB" sz="1800" dirty="0">
                <a:solidFill>
                  <a:schemeClr val="bg1"/>
                </a:solidFill>
                <a:latin typeface="Arial" panose="020B0604020202020204" pitchFamily="34" charset="0"/>
                <a:cs typeface="Arial" panose="020B0604020202020204" pitchFamily="34" charset="0"/>
              </a:rPr>
              <a:t>We all have a right to feel safe and secure, including when we are online. Safer Internet Day is an annual event that promotes the safe, responsible and positive use of the internet.</a:t>
            </a:r>
          </a:p>
          <a:p>
            <a:pPr algn="l" rtl="0" fontAlgn="base"/>
            <a:endParaRPr lang="en-GB" sz="1800" dirty="0">
              <a:solidFill>
                <a:schemeClr val="bg1"/>
              </a:solidFill>
              <a:latin typeface="Arial" panose="020B0604020202020204" pitchFamily="34" charset="0"/>
              <a:cs typeface="Arial" panose="020B0604020202020204" pitchFamily="34" charset="0"/>
            </a:endParaRPr>
          </a:p>
          <a:p>
            <a:pPr algn="l" rtl="0" fontAlgn="base"/>
            <a:r>
              <a:rPr lang="en-GB" sz="1800" dirty="0">
                <a:solidFill>
                  <a:schemeClr val="bg1"/>
                </a:solidFill>
                <a:latin typeface="Arial" panose="020B0604020202020204" pitchFamily="34" charset="0"/>
                <a:cs typeface="Arial" panose="020B0604020202020204" pitchFamily="34" charset="0"/>
              </a:rPr>
              <a:t>Many articles of the Convention connect with being online. This week’s activities have a particular focus on Article 19  (the right to protection from harm), Article 17 (the right to reliable information), and Article 34 (protection from exploitation).</a:t>
            </a:r>
          </a:p>
          <a:p>
            <a:pPr algn="l" rtl="0" fontAlgn="base"/>
            <a:endParaRPr lang="en-GB" sz="1800" dirty="0">
              <a:solidFill>
                <a:schemeClr val="bg1"/>
              </a:solidFill>
              <a:latin typeface="Arial" panose="020B0604020202020204" pitchFamily="34" charset="0"/>
              <a:cs typeface="Arial" panose="020B0604020202020204" pitchFamily="34" charset="0"/>
            </a:endParaRPr>
          </a:p>
          <a:p>
            <a:pPr algn="l" rtl="0" fontAlgn="base"/>
            <a:r>
              <a:rPr lang="en-GB" sz="1800" dirty="0">
                <a:solidFill>
                  <a:schemeClr val="bg1"/>
                </a:solidFill>
                <a:latin typeface="Arial" panose="020B0604020202020204" pitchFamily="34" charset="0"/>
                <a:cs typeface="Arial" panose="020B0604020202020204" pitchFamily="34" charset="0"/>
              </a:rPr>
              <a:t>The internet can be a great place but needs to be used carefully. Please use these activities to start the conversation about internet issues that matter to you, what changes you would like to see and how we can make </a:t>
            </a:r>
            <a:r>
              <a:rPr lang="en-GB" dirty="0">
                <a:solidFill>
                  <a:schemeClr val="bg1"/>
                </a:solidFill>
                <a:latin typeface="Arial" panose="020B0604020202020204" pitchFamily="34" charset="0"/>
                <a:cs typeface="Arial" panose="020B0604020202020204" pitchFamily="34" charset="0"/>
              </a:rPr>
              <a:t>the internet</a:t>
            </a:r>
            <a:r>
              <a:rPr lang="en-GB" sz="1800" dirty="0">
                <a:solidFill>
                  <a:schemeClr val="bg1"/>
                </a:solidFill>
                <a:latin typeface="Arial" panose="020B0604020202020204" pitchFamily="34" charset="0"/>
                <a:cs typeface="Arial" panose="020B0604020202020204" pitchFamily="34" charset="0"/>
              </a:rPr>
              <a:t> a more positive and rights respecting place! </a:t>
            </a:r>
          </a:p>
        </p:txBody>
      </p:sp>
      <p:pic>
        <p:nvPicPr>
          <p:cNvPr id="14" name="Picture 13">
            <a:extLst>
              <a:ext uri="{FF2B5EF4-FFF2-40B4-BE49-F238E27FC236}">
                <a16:creationId xmlns:a16="http://schemas.microsoft.com/office/drawing/2014/main" id="{94AC392C-E2E3-9E11-CF1D-938DF00FE49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18907" y="1893089"/>
            <a:ext cx="5478067" cy="3652045"/>
          </a:xfrm>
          <a:prstGeom prst="rect">
            <a:avLst/>
          </a:prstGeom>
        </p:spPr>
      </p:pic>
      <p:sp>
        <p:nvSpPr>
          <p:cNvPr id="15" name="TextBox 14">
            <a:extLst>
              <a:ext uri="{FF2B5EF4-FFF2-40B4-BE49-F238E27FC236}">
                <a16:creationId xmlns:a16="http://schemas.microsoft.com/office/drawing/2014/main" id="{F6F72C1B-9356-695A-CB30-A2A0331B1087}"/>
              </a:ext>
            </a:extLst>
          </p:cNvPr>
          <p:cNvSpPr txBox="1"/>
          <p:nvPr/>
        </p:nvSpPr>
        <p:spPr>
          <a:xfrm>
            <a:off x="4526280" y="5314302"/>
            <a:ext cx="1211580" cy="230832"/>
          </a:xfrm>
          <a:prstGeom prst="rect">
            <a:avLst/>
          </a:prstGeom>
          <a:noFill/>
        </p:spPr>
        <p:txBody>
          <a:bodyPr wrap="square" rtlCol="0">
            <a:spAutoFit/>
          </a:bodyPr>
          <a:lstStyle/>
          <a:p>
            <a:pPr algn="l"/>
            <a:r>
              <a:rPr lang="en-IE" sz="900" dirty="0">
                <a:solidFill>
                  <a:schemeClr val="bg1"/>
                </a:solidFill>
                <a:latin typeface="Univers Next Pro Condensed" panose="020B0906030202020203" pitchFamily="34" charset="0"/>
              </a:rPr>
              <a:t>UNICEF/UNI490386</a:t>
            </a:r>
          </a:p>
        </p:txBody>
      </p:sp>
    </p:spTree>
    <p:extLst>
      <p:ext uri="{BB962C8B-B14F-4D97-AF65-F5344CB8AC3E}">
        <p14:creationId xmlns:p14="http://schemas.microsoft.com/office/powerpoint/2010/main" val="13577559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6A0DC25-71B2-7C77-F69E-BA3B75CD87D4}"/>
              </a:ext>
            </a:extLst>
          </p:cNvPr>
          <p:cNvSpPr txBox="1"/>
          <p:nvPr/>
        </p:nvSpPr>
        <p:spPr>
          <a:xfrm>
            <a:off x="210047" y="208037"/>
            <a:ext cx="7418895" cy="646331"/>
          </a:xfrm>
          <a:prstGeom prst="rect">
            <a:avLst/>
          </a:prstGeom>
          <a:solidFill>
            <a:schemeClr val="bg1"/>
          </a:solidFill>
        </p:spPr>
        <p:txBody>
          <a:bodyPr wrap="square" rtlCol="0">
            <a:spAutoFit/>
          </a:bodyPr>
          <a:lstStyle/>
          <a:p>
            <a:r>
              <a:rPr lang="en-IE" sz="3600" b="1" dirty="0">
                <a:solidFill>
                  <a:srgbClr val="00B0F0"/>
                </a:solidFill>
              </a:rPr>
              <a:t>LINKED ARTICLES  </a:t>
            </a:r>
          </a:p>
        </p:txBody>
      </p:sp>
      <p:pic>
        <p:nvPicPr>
          <p:cNvPr id="3" name="Picture 2" descr="Graphical user interface, text&#10;&#10;Description automatically generated">
            <a:extLst>
              <a:ext uri="{FF2B5EF4-FFF2-40B4-BE49-F238E27FC236}">
                <a16:creationId xmlns:a16="http://schemas.microsoft.com/office/drawing/2014/main" id="{FAADF357-725C-8843-E8A1-44970598F3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94676" y="0"/>
            <a:ext cx="2897324" cy="1111170"/>
          </a:xfrm>
          <a:prstGeom prst="rect">
            <a:avLst/>
          </a:prstGeom>
        </p:spPr>
      </p:pic>
      <p:sp>
        <p:nvSpPr>
          <p:cNvPr id="9" name="TextBox 8">
            <a:extLst>
              <a:ext uri="{FF2B5EF4-FFF2-40B4-BE49-F238E27FC236}">
                <a16:creationId xmlns:a16="http://schemas.microsoft.com/office/drawing/2014/main" id="{2558D471-D2AF-60B0-0B5A-E1A444EB20C1}"/>
              </a:ext>
            </a:extLst>
          </p:cNvPr>
          <p:cNvSpPr txBox="1"/>
          <p:nvPr/>
        </p:nvSpPr>
        <p:spPr>
          <a:xfrm>
            <a:off x="546410" y="4348461"/>
            <a:ext cx="3391481" cy="2646878"/>
          </a:xfrm>
          <a:prstGeom prst="rect">
            <a:avLst/>
          </a:prstGeom>
          <a:noFill/>
        </p:spPr>
        <p:txBody>
          <a:bodyPr wrap="square" rtlCol="0">
            <a:spAutoFit/>
          </a:bodyPr>
          <a:lstStyle/>
          <a:p>
            <a:r>
              <a:rPr lang="en-GB" b="1" i="0" dirty="0">
                <a:effectLst/>
                <a:ea typeface="Calibri" panose="020F0502020204030204" pitchFamily="34" charset="0"/>
                <a:cs typeface="Calibri" panose="020F0502020204030204" pitchFamily="34" charset="0"/>
              </a:rPr>
              <a:t>Article </a:t>
            </a:r>
            <a:r>
              <a:rPr lang="en-GB" b="1" dirty="0">
                <a:ea typeface="Calibri" panose="020F0502020204030204" pitchFamily="34" charset="0"/>
                <a:cs typeface="Calibri" panose="020F0502020204030204" pitchFamily="34" charset="0"/>
              </a:rPr>
              <a:t>17</a:t>
            </a:r>
            <a:r>
              <a:rPr lang="en-GB" b="1" i="0" dirty="0">
                <a:effectLst/>
                <a:ea typeface="Calibri" panose="020F0502020204030204" pitchFamily="34" charset="0"/>
                <a:cs typeface="Calibri" panose="020F0502020204030204" pitchFamily="34" charset="0"/>
              </a:rPr>
              <a:t>: Access to information from the medi</a:t>
            </a:r>
            <a:r>
              <a:rPr lang="en-GB" b="1" dirty="0">
                <a:ea typeface="Calibri" panose="020F0502020204030204" pitchFamily="34" charset="0"/>
                <a:cs typeface="Calibri" panose="020F0502020204030204" pitchFamily="34" charset="0"/>
              </a:rPr>
              <a:t>a. </a:t>
            </a:r>
            <a:r>
              <a:rPr lang="en-GB" sz="1600" dirty="0">
                <a:ea typeface="Calibri" panose="020F0502020204030204" pitchFamily="34" charset="0"/>
                <a:cs typeface="Calibri" panose="020F0502020204030204" pitchFamily="34" charset="0"/>
              </a:rPr>
              <a:t>Every child has the right to reliable information from a variety of sources and governments should encourage the media to provide information that children can understand. Governments must help protect children from materials that could harm them.</a:t>
            </a:r>
            <a:endParaRPr lang="en-GB" b="1" i="0" dirty="0">
              <a:effectLst/>
              <a:latin typeface="Calibri" panose="020F0502020204030204" pitchFamily="34" charset="0"/>
              <a:ea typeface="Calibri" panose="020F0502020204030204" pitchFamily="34" charset="0"/>
              <a:cs typeface="Calibri" panose="020F0502020204030204" pitchFamily="34" charset="0"/>
            </a:endParaRPr>
          </a:p>
          <a:p>
            <a:endParaRPr lang="en-GB" sz="1800" b="0" i="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6F151DBC-84CF-3FE7-495D-C8BA7CBFB448}"/>
              </a:ext>
            </a:extLst>
          </p:cNvPr>
          <p:cNvSpPr txBox="1"/>
          <p:nvPr/>
        </p:nvSpPr>
        <p:spPr>
          <a:xfrm>
            <a:off x="210047" y="1017270"/>
            <a:ext cx="8453893" cy="1077218"/>
          </a:xfrm>
          <a:prstGeom prst="rect">
            <a:avLst/>
          </a:prstGeom>
          <a:noFill/>
        </p:spPr>
        <p:txBody>
          <a:bodyPr wrap="square" rtlCol="0">
            <a:spAutoFit/>
          </a:bodyPr>
          <a:lstStyle/>
          <a:p>
            <a:r>
              <a:rPr lang="en-GB" sz="2800" dirty="0">
                <a:solidFill>
                  <a:srgbClr val="00B0F0"/>
                </a:solidFill>
                <a:effectLst/>
                <a:ea typeface="Calibri" panose="020F0502020204030204" pitchFamily="34" charset="0"/>
                <a:cs typeface="Times New Roman" panose="02020603050405020304" pitchFamily="18" charset="0"/>
              </a:rPr>
              <a:t>This week’s activities link to the following articles:</a:t>
            </a:r>
            <a:endParaRPr lang="en-US" sz="2800" dirty="0">
              <a:solidFill>
                <a:srgbClr val="00B0F0"/>
              </a:solidFill>
            </a:endParaRPr>
          </a:p>
          <a:p>
            <a:pPr algn="l"/>
            <a:endParaRPr lang="en-IE" sz="3600" dirty="0">
              <a:solidFill>
                <a:schemeClr val="bg1"/>
              </a:solidFill>
              <a:latin typeface="Univers Next Pro Condensed" panose="020B0906030202020203" pitchFamily="34" charset="0"/>
            </a:endParaRPr>
          </a:p>
        </p:txBody>
      </p:sp>
      <p:pic>
        <p:nvPicPr>
          <p:cNvPr id="10" name="Picture 9" descr="A sign with a person reading a book and a satellite&#10;&#10;Description automatically generated">
            <a:extLst>
              <a:ext uri="{FF2B5EF4-FFF2-40B4-BE49-F238E27FC236}">
                <a16:creationId xmlns:a16="http://schemas.microsoft.com/office/drawing/2014/main" id="{D39147A7-9EAD-F604-280C-40E09B7D6C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4809" y="1870977"/>
            <a:ext cx="1763649" cy="2351947"/>
          </a:xfrm>
          <a:prstGeom prst="rect">
            <a:avLst/>
          </a:prstGeom>
        </p:spPr>
      </p:pic>
      <p:pic>
        <p:nvPicPr>
          <p:cNvPr id="12" name="Picture 11" descr="A blue sign with a person and a shield&#10;&#10;Description automatically generated">
            <a:extLst>
              <a:ext uri="{FF2B5EF4-FFF2-40B4-BE49-F238E27FC236}">
                <a16:creationId xmlns:a16="http://schemas.microsoft.com/office/drawing/2014/main" id="{7E59C54B-1E0A-AAAE-60B7-721A4C651B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10959" y="4348461"/>
            <a:ext cx="1763648" cy="2350288"/>
          </a:xfrm>
          <a:prstGeom prst="rect">
            <a:avLst/>
          </a:prstGeom>
        </p:spPr>
      </p:pic>
      <p:pic>
        <p:nvPicPr>
          <p:cNvPr id="14" name="Picture 13" descr="A green sign with a hand and a person with a number&#10;&#10;Description automatically generated">
            <a:extLst>
              <a:ext uri="{FF2B5EF4-FFF2-40B4-BE49-F238E27FC236}">
                <a16:creationId xmlns:a16="http://schemas.microsoft.com/office/drawing/2014/main" id="{633C8015-466C-6C2C-825E-ED0F82D6FC3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00701" y="1892790"/>
            <a:ext cx="1763648" cy="2351945"/>
          </a:xfrm>
          <a:prstGeom prst="rect">
            <a:avLst/>
          </a:prstGeom>
        </p:spPr>
      </p:pic>
      <p:sp>
        <p:nvSpPr>
          <p:cNvPr id="15" name="TextBox 14">
            <a:extLst>
              <a:ext uri="{FF2B5EF4-FFF2-40B4-BE49-F238E27FC236}">
                <a16:creationId xmlns:a16="http://schemas.microsoft.com/office/drawing/2014/main" id="{8527C3E6-DEC2-8C15-16F8-7E04DC999CA0}"/>
              </a:ext>
            </a:extLst>
          </p:cNvPr>
          <p:cNvSpPr txBox="1"/>
          <p:nvPr/>
        </p:nvSpPr>
        <p:spPr>
          <a:xfrm>
            <a:off x="4400259" y="1914600"/>
            <a:ext cx="3391481" cy="2308324"/>
          </a:xfrm>
          <a:prstGeom prst="rect">
            <a:avLst/>
          </a:prstGeom>
          <a:noFill/>
        </p:spPr>
        <p:txBody>
          <a:bodyPr wrap="square" rtlCol="0">
            <a:spAutoFit/>
          </a:bodyPr>
          <a:lstStyle/>
          <a:p>
            <a:pPr algn="l"/>
            <a:r>
              <a:rPr lang="en-IE" b="1" dirty="0"/>
              <a:t>Article 19: Protection from violence, abuse and neglect. </a:t>
            </a:r>
            <a:r>
              <a:rPr lang="en-IE" dirty="0"/>
              <a:t>Governments must do all they can to ensure that children are protected from all forms of violence, abuse, neglect and bad treatment by their parents or anyone else who looks after them. </a:t>
            </a:r>
            <a:endParaRPr lang="en-IE" b="1" dirty="0"/>
          </a:p>
        </p:txBody>
      </p:sp>
      <p:sp>
        <p:nvSpPr>
          <p:cNvPr id="16" name="TextBox 15">
            <a:extLst>
              <a:ext uri="{FF2B5EF4-FFF2-40B4-BE49-F238E27FC236}">
                <a16:creationId xmlns:a16="http://schemas.microsoft.com/office/drawing/2014/main" id="{478B7E21-BA0C-C845-C41B-1F7F331AD0C6}"/>
              </a:ext>
            </a:extLst>
          </p:cNvPr>
          <p:cNvSpPr txBox="1"/>
          <p:nvPr/>
        </p:nvSpPr>
        <p:spPr>
          <a:xfrm>
            <a:off x="8319460" y="4348461"/>
            <a:ext cx="3326130" cy="1477328"/>
          </a:xfrm>
          <a:prstGeom prst="rect">
            <a:avLst/>
          </a:prstGeom>
          <a:noFill/>
        </p:spPr>
        <p:txBody>
          <a:bodyPr wrap="square" rtlCol="0">
            <a:spAutoFit/>
          </a:bodyPr>
          <a:lstStyle/>
          <a:p>
            <a:pPr algn="l"/>
            <a:r>
              <a:rPr lang="en-IE" b="1" dirty="0"/>
              <a:t>Article 34: Protection From Sexual Abuse. </a:t>
            </a:r>
            <a:r>
              <a:rPr lang="en-IE" dirty="0"/>
              <a:t>Governments must protect children from forms of sexual abuse and exploitation. </a:t>
            </a:r>
          </a:p>
          <a:p>
            <a:pPr algn="l"/>
            <a:endParaRPr lang="en-IE" dirty="0"/>
          </a:p>
        </p:txBody>
      </p:sp>
    </p:spTree>
    <p:extLst>
      <p:ext uri="{BB962C8B-B14F-4D97-AF65-F5344CB8AC3E}">
        <p14:creationId xmlns:p14="http://schemas.microsoft.com/office/powerpoint/2010/main" val="2288528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2191A0-CA59-958F-5C4F-776EDDD47ED5}"/>
              </a:ext>
            </a:extLst>
          </p:cNvPr>
          <p:cNvSpPr/>
          <p:nvPr/>
        </p:nvSpPr>
        <p:spPr>
          <a:xfrm>
            <a:off x="0" y="0"/>
            <a:ext cx="5693790" cy="785446"/>
          </a:xfrm>
          <a:prstGeom prst="rect">
            <a:avLst/>
          </a:prstGeom>
          <a:solidFill>
            <a:srgbClr val="00A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E" sz="2800" b="1" dirty="0">
                <a:cs typeface="Arial" panose="020B0604020202020204" pitchFamily="34" charset="0"/>
              </a:rPr>
              <a:t>EXPLORING SAFER INTERNET DAY</a:t>
            </a:r>
          </a:p>
        </p:txBody>
      </p:sp>
      <p:pic>
        <p:nvPicPr>
          <p:cNvPr id="3" name="Picture 2" descr="Graphical user interface, text&#10;&#10;Description automatically generated">
            <a:extLst>
              <a:ext uri="{FF2B5EF4-FFF2-40B4-BE49-F238E27FC236}">
                <a16:creationId xmlns:a16="http://schemas.microsoft.com/office/drawing/2014/main" id="{B467D838-2F20-6ACE-B22C-9C3F8EA6F1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94676" y="0"/>
            <a:ext cx="2897324" cy="1111170"/>
          </a:xfrm>
          <a:prstGeom prst="rect">
            <a:avLst/>
          </a:prstGeom>
        </p:spPr>
      </p:pic>
      <p:sp>
        <p:nvSpPr>
          <p:cNvPr id="4" name="Text Placeholder 4">
            <a:extLst>
              <a:ext uri="{FF2B5EF4-FFF2-40B4-BE49-F238E27FC236}">
                <a16:creationId xmlns:a16="http://schemas.microsoft.com/office/drawing/2014/main" id="{96841420-0204-AF8E-2A99-ECDE0D9763AE}"/>
              </a:ext>
            </a:extLst>
          </p:cNvPr>
          <p:cNvSpPr txBox="1">
            <a:spLocks/>
          </p:cNvSpPr>
          <p:nvPr/>
        </p:nvSpPr>
        <p:spPr>
          <a:xfrm>
            <a:off x="744699" y="1811198"/>
            <a:ext cx="5351301" cy="2635072"/>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solidFill>
                  <a:srgbClr val="000000"/>
                </a:solidFill>
                <a:cs typeface="Arial" panose="020B0604020202020204" pitchFamily="34" charset="0"/>
              </a:rPr>
              <a:t>What do you feel are some of the great things about the internet and life online? </a:t>
            </a:r>
          </a:p>
          <a:p>
            <a:pPr marL="0" indent="0">
              <a:buNone/>
            </a:pPr>
            <a:endParaRPr lang="en-GB" dirty="0">
              <a:solidFill>
                <a:srgbClr val="000000"/>
              </a:solidFill>
              <a:latin typeface="Arial" panose="020B0604020202020204" pitchFamily="34" charset="0"/>
              <a:cs typeface="Arial" panose="020B0604020202020204" pitchFamily="34" charset="0"/>
            </a:endParaRPr>
          </a:p>
          <a:p>
            <a:pPr marL="0" indent="0">
              <a:buNone/>
            </a:pPr>
            <a:r>
              <a:rPr lang="en-GB" dirty="0">
                <a:solidFill>
                  <a:srgbClr val="000000"/>
                </a:solidFill>
                <a:cs typeface="Arial" panose="020B0604020202020204" pitchFamily="34" charset="0"/>
              </a:rPr>
              <a:t>What don’t you like about the internet and life online?</a:t>
            </a:r>
            <a:endParaRPr lang="en-GB" dirty="0">
              <a:solidFill>
                <a:srgbClr val="000000"/>
              </a:solidFill>
              <a:latin typeface="Arial" panose="020B0604020202020204" pitchFamily="34" charset="0"/>
              <a:cs typeface="Arial" panose="020B0604020202020204" pitchFamily="34" charset="0"/>
            </a:endParaRPr>
          </a:p>
          <a:p>
            <a:pPr marL="0" indent="0">
              <a:buNone/>
            </a:pPr>
            <a:endParaRPr lang="en-GB" dirty="0">
              <a:solidFill>
                <a:srgbClr val="000000"/>
              </a:solidFill>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F7F36EC7-6F35-7A4F-89D4-0DC8934BD90B}"/>
              </a:ext>
            </a:extLst>
          </p:cNvPr>
          <p:cNvSpPr txBox="1"/>
          <p:nvPr/>
        </p:nvSpPr>
        <p:spPr>
          <a:xfrm>
            <a:off x="744699" y="4607076"/>
            <a:ext cx="4449452" cy="1815882"/>
          </a:xfrm>
          <a:prstGeom prst="rect">
            <a:avLst/>
          </a:prstGeom>
          <a:noFill/>
        </p:spPr>
        <p:txBody>
          <a:bodyPr wrap="square" rtlCol="0">
            <a:spAutoFit/>
          </a:bodyPr>
          <a:lstStyle/>
          <a:p>
            <a:r>
              <a:rPr lang="en-IE" sz="2800" b="1" dirty="0">
                <a:solidFill>
                  <a:srgbClr val="00B0F0"/>
                </a:solidFill>
              </a:rPr>
              <a:t>Write down some ideas, or discuss them in a group and then compare thoughts with the rest of the class. </a:t>
            </a:r>
          </a:p>
        </p:txBody>
      </p:sp>
      <p:pic>
        <p:nvPicPr>
          <p:cNvPr id="7" name="Picture 6">
            <a:extLst>
              <a:ext uri="{FF2B5EF4-FFF2-40B4-BE49-F238E27FC236}">
                <a16:creationId xmlns:a16="http://schemas.microsoft.com/office/drawing/2014/main" id="{3C5768F0-FF23-4117-C4FA-251CA593CEA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315608" y="1812130"/>
            <a:ext cx="5726056" cy="3817370"/>
          </a:xfrm>
          <a:prstGeom prst="rect">
            <a:avLst/>
          </a:prstGeom>
        </p:spPr>
      </p:pic>
      <p:sp>
        <p:nvSpPr>
          <p:cNvPr id="6" name="TextBox 5">
            <a:extLst>
              <a:ext uri="{FF2B5EF4-FFF2-40B4-BE49-F238E27FC236}">
                <a16:creationId xmlns:a16="http://schemas.microsoft.com/office/drawing/2014/main" id="{FCFEECBD-81E8-6F6B-9C04-4BFEDD7367BC}"/>
              </a:ext>
            </a:extLst>
          </p:cNvPr>
          <p:cNvSpPr txBox="1"/>
          <p:nvPr/>
        </p:nvSpPr>
        <p:spPr>
          <a:xfrm>
            <a:off x="10742039" y="5399601"/>
            <a:ext cx="2421082" cy="230832"/>
          </a:xfrm>
          <a:prstGeom prst="rect">
            <a:avLst/>
          </a:prstGeom>
          <a:noFill/>
        </p:spPr>
        <p:txBody>
          <a:bodyPr wrap="square" rtlCol="0">
            <a:spAutoFit/>
          </a:bodyPr>
          <a:lstStyle/>
          <a:p>
            <a:pPr algn="l"/>
            <a:r>
              <a:rPr lang="en-IE" sz="900" dirty="0">
                <a:solidFill>
                  <a:schemeClr val="bg1"/>
                </a:solidFill>
                <a:latin typeface="Univers Next Pro Condensed" panose="020B0906030202020203" pitchFamily="34" charset="0"/>
              </a:rPr>
              <a:t>UNICEF/UNI509138</a:t>
            </a:r>
          </a:p>
        </p:txBody>
      </p:sp>
    </p:spTree>
    <p:extLst>
      <p:ext uri="{BB962C8B-B14F-4D97-AF65-F5344CB8AC3E}">
        <p14:creationId xmlns:p14="http://schemas.microsoft.com/office/powerpoint/2010/main" val="749633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7833C70-21E8-803B-C726-421073E9FCD2}"/>
              </a:ext>
            </a:extLst>
          </p:cNvPr>
          <p:cNvSpPr/>
          <p:nvPr/>
        </p:nvSpPr>
        <p:spPr>
          <a:xfrm>
            <a:off x="0" y="0"/>
            <a:ext cx="5693790" cy="785446"/>
          </a:xfrm>
          <a:prstGeom prst="rect">
            <a:avLst/>
          </a:prstGeom>
          <a:solidFill>
            <a:srgbClr val="00A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E" sz="2800" b="1" dirty="0">
                <a:cs typeface="Arial" panose="020B0604020202020204" pitchFamily="34" charset="0"/>
              </a:rPr>
              <a:t>EXPLORING SAFER INTERNET DAY</a:t>
            </a:r>
          </a:p>
        </p:txBody>
      </p:sp>
      <p:pic>
        <p:nvPicPr>
          <p:cNvPr id="6" name="Picture 5" descr="Graphical user interface, text&#10;&#10;Description automatically generated">
            <a:extLst>
              <a:ext uri="{FF2B5EF4-FFF2-40B4-BE49-F238E27FC236}">
                <a16:creationId xmlns:a16="http://schemas.microsoft.com/office/drawing/2014/main" id="{3ACA2DB1-173B-81F6-5A66-84357FB8A76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35540" y="0"/>
            <a:ext cx="2156460" cy="827037"/>
          </a:xfrm>
          <a:prstGeom prst="rect">
            <a:avLst/>
          </a:prstGeom>
        </p:spPr>
      </p:pic>
      <p:sp>
        <p:nvSpPr>
          <p:cNvPr id="7" name="TextBox 6">
            <a:extLst>
              <a:ext uri="{FF2B5EF4-FFF2-40B4-BE49-F238E27FC236}">
                <a16:creationId xmlns:a16="http://schemas.microsoft.com/office/drawing/2014/main" id="{13E4D281-ED74-DCCE-FB02-7DB1AAD436E7}"/>
              </a:ext>
            </a:extLst>
          </p:cNvPr>
          <p:cNvSpPr txBox="1"/>
          <p:nvPr/>
        </p:nvSpPr>
        <p:spPr>
          <a:xfrm>
            <a:off x="0" y="1029542"/>
            <a:ext cx="5693789" cy="5242461"/>
          </a:xfrm>
          <a:prstGeom prst="rect">
            <a:avLst/>
          </a:prstGeom>
          <a:solidFill>
            <a:srgbClr val="00B0F0"/>
          </a:solidFill>
        </p:spPr>
        <p:txBody>
          <a:bodyPr wrap="square" rtlCol="0">
            <a:spAutoFit/>
          </a:bodyPr>
          <a:lstStyle/>
          <a:p>
            <a:r>
              <a:rPr lang="en-IE" sz="2400" dirty="0">
                <a:solidFill>
                  <a:schemeClr val="bg1"/>
                </a:solidFill>
              </a:rPr>
              <a:t>Great Things …</a:t>
            </a:r>
          </a:p>
          <a:p>
            <a:endParaRPr lang="en-IE" sz="2400" dirty="0">
              <a:solidFill>
                <a:schemeClr val="bg1"/>
              </a:solidFill>
            </a:endParaRPr>
          </a:p>
          <a:p>
            <a:pPr marL="285750" indent="-285750">
              <a:buFont typeface="Arial" panose="020B0604020202020204" pitchFamily="34" charset="0"/>
              <a:buChar char="•"/>
            </a:pPr>
            <a:r>
              <a:rPr lang="en-IE" sz="1600" dirty="0">
                <a:solidFill>
                  <a:schemeClr val="bg1"/>
                </a:solidFill>
              </a:rPr>
              <a:t>You can find out lots of information quickly and easily </a:t>
            </a:r>
          </a:p>
          <a:p>
            <a:pPr marL="285750" lvl="0" indent="-285750">
              <a:lnSpc>
                <a:spcPct val="100000"/>
              </a:lnSpc>
              <a:spcAft>
                <a:spcPts val="800"/>
              </a:spcAft>
              <a:buFont typeface="Arial" panose="020B0604020202020204" pitchFamily="34" charset="0"/>
              <a:buChar char="•"/>
              <a:tabLst>
                <a:tab pos="457200" algn="l"/>
              </a:tabLst>
            </a:pPr>
            <a:r>
              <a:rPr lang="en-GB" sz="1600" dirty="0">
                <a:solidFill>
                  <a:schemeClr val="bg1"/>
                </a:solidFill>
                <a:effectLst/>
                <a:ea typeface="Calibri" panose="020F0502020204030204" pitchFamily="34" charset="0"/>
                <a:cs typeface="Times New Roman" panose="02020603050405020304" pitchFamily="18" charset="0"/>
              </a:rPr>
              <a:t>You can connect with your friends even if you can’t meet face-to-face.</a:t>
            </a:r>
          </a:p>
          <a:p>
            <a:pPr marL="285750" lvl="0" indent="-285750">
              <a:lnSpc>
                <a:spcPct val="100000"/>
              </a:lnSpc>
              <a:spcAft>
                <a:spcPts val="800"/>
              </a:spcAft>
              <a:buFont typeface="Arial" panose="020B0604020202020204" pitchFamily="34" charset="0"/>
              <a:buChar char="•"/>
              <a:tabLst>
                <a:tab pos="457200" algn="l"/>
              </a:tabLst>
            </a:pPr>
            <a:r>
              <a:rPr lang="en-GB" sz="1600" dirty="0">
                <a:solidFill>
                  <a:schemeClr val="bg1"/>
                </a:solidFill>
                <a:effectLst/>
                <a:ea typeface="Calibri" panose="020F0502020204030204" pitchFamily="34" charset="0"/>
                <a:cs typeface="Times New Roman" panose="02020603050405020304" pitchFamily="18" charset="0"/>
              </a:rPr>
              <a:t>Learning is possible even if you haven’t got books at home or access to a library.</a:t>
            </a:r>
          </a:p>
          <a:p>
            <a:pPr marL="285750" lvl="0" indent="-285750">
              <a:lnSpc>
                <a:spcPct val="100000"/>
              </a:lnSpc>
              <a:spcAft>
                <a:spcPts val="800"/>
              </a:spcAft>
              <a:buFont typeface="Arial" panose="020B0604020202020204" pitchFamily="34" charset="0"/>
              <a:buChar char="•"/>
              <a:tabLst>
                <a:tab pos="457200" algn="l"/>
              </a:tabLst>
            </a:pPr>
            <a:r>
              <a:rPr lang="en-GB" sz="1600" dirty="0">
                <a:solidFill>
                  <a:schemeClr val="bg1"/>
                </a:solidFill>
                <a:effectLst/>
                <a:ea typeface="Calibri" panose="020F0502020204030204" pitchFamily="34" charset="0"/>
                <a:cs typeface="Times New Roman" panose="02020603050405020304" pitchFamily="18" charset="0"/>
              </a:rPr>
              <a:t>There are lots of fun games and activities to do online.</a:t>
            </a:r>
          </a:p>
          <a:p>
            <a:pPr marL="285750" lvl="0" indent="-285750">
              <a:lnSpc>
                <a:spcPct val="100000"/>
              </a:lnSpc>
              <a:spcAft>
                <a:spcPts val="800"/>
              </a:spcAft>
              <a:buFont typeface="Arial" panose="020B0604020202020204" pitchFamily="34" charset="0"/>
              <a:buChar char="•"/>
              <a:tabLst>
                <a:tab pos="457200" algn="l"/>
              </a:tabLst>
            </a:pPr>
            <a:r>
              <a:rPr lang="en-GB" sz="1600" dirty="0">
                <a:solidFill>
                  <a:schemeClr val="bg1"/>
                </a:solidFill>
                <a:effectLst/>
                <a:ea typeface="Calibri" panose="020F0502020204030204" pitchFamily="34" charset="0"/>
                <a:cs typeface="Times New Roman" panose="02020603050405020304" pitchFamily="18" charset="0"/>
              </a:rPr>
              <a:t>You can keep in touch with family and friends who live far away.</a:t>
            </a:r>
          </a:p>
          <a:p>
            <a:pPr marL="285750" lvl="0" indent="-285750">
              <a:lnSpc>
                <a:spcPct val="100000"/>
              </a:lnSpc>
              <a:spcAft>
                <a:spcPts val="800"/>
              </a:spcAft>
              <a:buFont typeface="Arial" panose="020B0604020202020204" pitchFamily="34" charset="0"/>
              <a:buChar char="•"/>
              <a:tabLst>
                <a:tab pos="457200" algn="l"/>
              </a:tabLst>
            </a:pPr>
            <a:r>
              <a:rPr lang="en-GB" sz="1600" dirty="0">
                <a:solidFill>
                  <a:schemeClr val="bg1"/>
                </a:solidFill>
                <a:effectLst/>
                <a:ea typeface="Calibri" panose="020F0502020204030204" pitchFamily="34" charset="0"/>
                <a:cs typeface="Times New Roman" panose="02020603050405020304" pitchFamily="18" charset="0"/>
              </a:rPr>
              <a:t>It can increase equality and democracy because more people can have their voices heard.</a:t>
            </a:r>
          </a:p>
          <a:p>
            <a:pPr marL="285750" lvl="0" indent="-285750">
              <a:lnSpc>
                <a:spcPct val="100000"/>
              </a:lnSpc>
              <a:spcAft>
                <a:spcPts val="800"/>
              </a:spcAft>
              <a:buFont typeface="Arial" panose="020B0604020202020204" pitchFamily="34" charset="0"/>
              <a:buChar char="•"/>
              <a:tabLst>
                <a:tab pos="457200" algn="l"/>
              </a:tabLst>
            </a:pPr>
            <a:r>
              <a:rPr lang="en-GB" sz="1600" dirty="0">
                <a:solidFill>
                  <a:schemeClr val="bg1"/>
                </a:solidFill>
                <a:effectLst/>
                <a:ea typeface="Calibri" panose="020F0502020204030204" pitchFamily="34" charset="0"/>
                <a:cs typeface="Times New Roman" panose="02020603050405020304" pitchFamily="18" charset="0"/>
              </a:rPr>
              <a:t>You can shop and bank online which is good for people who are busy, not near the shops or have mobility issues.</a:t>
            </a:r>
          </a:p>
          <a:p>
            <a:pPr marL="285750" lvl="0" indent="-285750">
              <a:lnSpc>
                <a:spcPct val="100000"/>
              </a:lnSpc>
              <a:spcAft>
                <a:spcPts val="800"/>
              </a:spcAft>
              <a:buFont typeface="Arial" panose="020B0604020202020204" pitchFamily="34" charset="0"/>
              <a:buChar char="•"/>
              <a:tabLst>
                <a:tab pos="457200" algn="l"/>
              </a:tabLst>
            </a:pPr>
            <a:r>
              <a:rPr lang="en-GB" sz="1600" dirty="0">
                <a:solidFill>
                  <a:schemeClr val="bg1"/>
                </a:solidFill>
                <a:effectLst/>
                <a:ea typeface="Calibri" panose="020F0502020204030204" pitchFamily="34" charset="0"/>
                <a:cs typeface="Times New Roman" panose="02020603050405020304" pitchFamily="18" charset="0"/>
              </a:rPr>
              <a:t>You can visit places remotely that you can’t get to in person.</a:t>
            </a:r>
          </a:p>
          <a:p>
            <a:pPr marL="285750" lvl="0" indent="-285750">
              <a:lnSpc>
                <a:spcPct val="100000"/>
              </a:lnSpc>
              <a:spcAft>
                <a:spcPts val="800"/>
              </a:spcAft>
              <a:buFont typeface="Arial" panose="020B0604020202020204" pitchFamily="34" charset="0"/>
              <a:buChar char="•"/>
              <a:tabLst>
                <a:tab pos="457200" algn="l"/>
              </a:tabLst>
            </a:pPr>
            <a:r>
              <a:rPr lang="en-GB" sz="1600" dirty="0">
                <a:solidFill>
                  <a:schemeClr val="bg1"/>
                </a:solidFill>
                <a:ea typeface="Calibri" panose="020F0502020204030204" pitchFamily="34" charset="0"/>
                <a:cs typeface="Times New Roman" panose="02020603050405020304" pitchFamily="18" charset="0"/>
              </a:rPr>
              <a:t>I</a:t>
            </a:r>
            <a:r>
              <a:rPr lang="en-GB" sz="1600" dirty="0">
                <a:solidFill>
                  <a:schemeClr val="bg1"/>
                </a:solidFill>
                <a:effectLst/>
                <a:ea typeface="Calibri" panose="020F0502020204030204" pitchFamily="34" charset="0"/>
                <a:cs typeface="Times New Roman" panose="02020603050405020304" pitchFamily="18" charset="0"/>
              </a:rPr>
              <a:t>t helps you find places in the car and people you want to contact with.</a:t>
            </a:r>
            <a:endParaRPr lang="en-IE" sz="3600" dirty="0">
              <a:solidFill>
                <a:schemeClr val="bg1"/>
              </a:solidFill>
            </a:endParaRPr>
          </a:p>
        </p:txBody>
      </p:sp>
      <p:sp>
        <p:nvSpPr>
          <p:cNvPr id="8" name="TextBox 7">
            <a:extLst>
              <a:ext uri="{FF2B5EF4-FFF2-40B4-BE49-F238E27FC236}">
                <a16:creationId xmlns:a16="http://schemas.microsoft.com/office/drawing/2014/main" id="{9BF9F8AF-967D-F182-25B2-4A95A0507B95}"/>
              </a:ext>
            </a:extLst>
          </p:cNvPr>
          <p:cNvSpPr txBox="1"/>
          <p:nvPr/>
        </p:nvSpPr>
        <p:spPr>
          <a:xfrm>
            <a:off x="6858000" y="1029542"/>
            <a:ext cx="5334000" cy="5242461"/>
          </a:xfrm>
          <a:prstGeom prst="rect">
            <a:avLst/>
          </a:prstGeom>
          <a:solidFill>
            <a:schemeClr val="accent5">
              <a:lumMod val="20000"/>
              <a:lumOff val="80000"/>
            </a:schemeClr>
          </a:solidFill>
        </p:spPr>
        <p:txBody>
          <a:bodyPr wrap="square" rtlCol="0">
            <a:spAutoFit/>
          </a:bodyPr>
          <a:lstStyle/>
          <a:p>
            <a:pPr lvl="0" algn="r">
              <a:lnSpc>
                <a:spcPct val="100000"/>
              </a:lnSpc>
              <a:spcAft>
                <a:spcPts val="800"/>
              </a:spcAft>
              <a:tabLst>
                <a:tab pos="457200" algn="l"/>
              </a:tabLst>
            </a:pPr>
            <a:r>
              <a:rPr lang="en-IE" sz="2400" dirty="0">
                <a:solidFill>
                  <a:srgbClr val="00B0F0"/>
                </a:solidFill>
              </a:rPr>
              <a:t>I don’t like it when …</a:t>
            </a:r>
          </a:p>
          <a:p>
            <a:pPr lvl="0" algn="r">
              <a:lnSpc>
                <a:spcPct val="100000"/>
              </a:lnSpc>
              <a:spcAft>
                <a:spcPts val="800"/>
              </a:spcAft>
              <a:tabLst>
                <a:tab pos="457200" algn="l"/>
              </a:tabLst>
            </a:pPr>
            <a:endParaRPr lang="en-IE" sz="2400" dirty="0">
              <a:solidFill>
                <a:srgbClr val="00B0F0"/>
              </a:solidFill>
            </a:endParaRPr>
          </a:p>
          <a:p>
            <a:pPr marL="342900" lvl="0" indent="-342900">
              <a:lnSpc>
                <a:spcPct val="100000"/>
              </a:lnSpc>
              <a:spcAft>
                <a:spcPts val="800"/>
              </a:spcAft>
              <a:buFont typeface="Symbol" panose="05050102010706020507" pitchFamily="18" charset="2"/>
              <a:buChar char=""/>
              <a:tabLst>
                <a:tab pos="457200" algn="l"/>
              </a:tabLst>
            </a:pPr>
            <a:r>
              <a:rPr lang="en-GB" sz="1600" dirty="0">
                <a:solidFill>
                  <a:srgbClr val="00B0F0"/>
                </a:solidFill>
                <a:effectLst/>
                <a:ea typeface="Calibri" panose="020F0502020204030204" pitchFamily="34" charset="0"/>
                <a:cs typeface="Times New Roman" panose="02020603050405020304" pitchFamily="18" charset="0"/>
              </a:rPr>
              <a:t>People don’t respect each other and make unkind comments.</a:t>
            </a:r>
          </a:p>
          <a:p>
            <a:pPr marL="342900" lvl="0" indent="-342900">
              <a:lnSpc>
                <a:spcPct val="100000"/>
              </a:lnSpc>
              <a:spcAft>
                <a:spcPts val="800"/>
              </a:spcAft>
              <a:buFont typeface="Symbol" panose="05050102010706020507" pitchFamily="18" charset="2"/>
              <a:buChar char=""/>
              <a:tabLst>
                <a:tab pos="457200" algn="l"/>
              </a:tabLst>
            </a:pPr>
            <a:r>
              <a:rPr lang="en-GB" sz="1600" dirty="0">
                <a:solidFill>
                  <a:srgbClr val="00B0F0"/>
                </a:solidFill>
                <a:effectLst/>
                <a:ea typeface="Calibri" panose="020F0502020204030204" pitchFamily="34" charset="0"/>
                <a:cs typeface="Times New Roman" panose="02020603050405020304" pitchFamily="18" charset="0"/>
              </a:rPr>
              <a:t>Children use it to bully other children.</a:t>
            </a:r>
          </a:p>
          <a:p>
            <a:pPr marL="342900" lvl="0" indent="-342900">
              <a:lnSpc>
                <a:spcPct val="100000"/>
              </a:lnSpc>
              <a:spcAft>
                <a:spcPts val="800"/>
              </a:spcAft>
              <a:buFont typeface="Symbol" panose="05050102010706020507" pitchFamily="18" charset="2"/>
              <a:buChar char=""/>
              <a:tabLst>
                <a:tab pos="457200" algn="l"/>
              </a:tabLst>
            </a:pPr>
            <a:r>
              <a:rPr lang="en-GB" sz="1600" dirty="0">
                <a:solidFill>
                  <a:srgbClr val="00B0F0"/>
                </a:solidFill>
                <a:effectLst/>
                <a:ea typeface="Calibri" panose="020F0502020204030204" pitchFamily="34" charset="0"/>
                <a:cs typeface="Times New Roman" panose="02020603050405020304" pitchFamily="18" charset="0"/>
              </a:rPr>
              <a:t>People’s right to privacy is not always respected.</a:t>
            </a:r>
          </a:p>
          <a:p>
            <a:pPr marL="342900" lvl="0" indent="-342900">
              <a:lnSpc>
                <a:spcPct val="100000"/>
              </a:lnSpc>
              <a:spcAft>
                <a:spcPts val="800"/>
              </a:spcAft>
              <a:buFont typeface="Symbol" panose="05050102010706020507" pitchFamily="18" charset="2"/>
              <a:buChar char=""/>
              <a:tabLst>
                <a:tab pos="457200" algn="l"/>
              </a:tabLst>
            </a:pPr>
            <a:r>
              <a:rPr lang="en-GB" sz="1600" dirty="0">
                <a:solidFill>
                  <a:srgbClr val="00B0F0"/>
                </a:solidFill>
                <a:effectLst/>
                <a:ea typeface="Calibri" panose="020F0502020204030204" pitchFamily="34" charset="0"/>
                <a:cs typeface="Times New Roman" panose="02020603050405020304" pitchFamily="18" charset="0"/>
              </a:rPr>
              <a:t>Some information is not reliable and there is a lot of fake news.</a:t>
            </a:r>
          </a:p>
          <a:p>
            <a:pPr marL="342900" lvl="0" indent="-342900">
              <a:lnSpc>
                <a:spcPct val="100000"/>
              </a:lnSpc>
              <a:spcAft>
                <a:spcPts val="800"/>
              </a:spcAft>
              <a:buFont typeface="Symbol" panose="05050102010706020507" pitchFamily="18" charset="2"/>
              <a:buChar char=""/>
              <a:tabLst>
                <a:tab pos="457200" algn="l"/>
              </a:tabLst>
            </a:pPr>
            <a:r>
              <a:rPr lang="en-GB" sz="1600" dirty="0">
                <a:solidFill>
                  <a:srgbClr val="00B0F0"/>
                </a:solidFill>
                <a:effectLst/>
                <a:ea typeface="Calibri" panose="020F0502020204030204" pitchFamily="34" charset="0"/>
                <a:cs typeface="Times New Roman" panose="02020603050405020304" pitchFamily="18" charset="0"/>
              </a:rPr>
              <a:t>People are sometimes tricked out of money and savings.</a:t>
            </a:r>
          </a:p>
          <a:p>
            <a:pPr marL="342900" lvl="0" indent="-342900">
              <a:lnSpc>
                <a:spcPct val="100000"/>
              </a:lnSpc>
              <a:spcAft>
                <a:spcPts val="800"/>
              </a:spcAft>
              <a:buFont typeface="Symbol" panose="05050102010706020507" pitchFamily="18" charset="2"/>
              <a:buChar char=""/>
              <a:tabLst>
                <a:tab pos="457200" algn="l"/>
              </a:tabLst>
            </a:pPr>
            <a:r>
              <a:rPr lang="en-GB" sz="1600" dirty="0">
                <a:solidFill>
                  <a:srgbClr val="00B0F0"/>
                </a:solidFill>
                <a:effectLst/>
                <a:ea typeface="Calibri" panose="020F0502020204030204" pitchFamily="34" charset="0"/>
                <a:cs typeface="Times New Roman" panose="02020603050405020304" pitchFamily="18" charset="0"/>
              </a:rPr>
              <a:t>Companies and businesses are hacked and your information can be shared without your consent.</a:t>
            </a:r>
          </a:p>
          <a:p>
            <a:pPr marL="342900" lvl="0" indent="-342900">
              <a:lnSpc>
                <a:spcPct val="100000"/>
              </a:lnSpc>
              <a:spcAft>
                <a:spcPts val="800"/>
              </a:spcAft>
              <a:buFont typeface="Symbol" panose="05050102010706020507" pitchFamily="18" charset="2"/>
              <a:buChar char=""/>
              <a:tabLst>
                <a:tab pos="457200" algn="l"/>
              </a:tabLst>
            </a:pPr>
            <a:r>
              <a:rPr lang="en-GB" sz="1600" dirty="0">
                <a:solidFill>
                  <a:srgbClr val="00B0F0"/>
                </a:solidFill>
                <a:effectLst/>
                <a:ea typeface="Calibri" panose="020F0502020204030204" pitchFamily="34" charset="0"/>
                <a:cs typeface="Times New Roman" panose="02020603050405020304" pitchFamily="18" charset="0"/>
              </a:rPr>
              <a:t>I spend too much time online instead of doing other things.</a:t>
            </a:r>
          </a:p>
          <a:p>
            <a:pPr marL="342900" lvl="0" indent="-342900">
              <a:lnSpc>
                <a:spcPct val="100000"/>
              </a:lnSpc>
              <a:spcAft>
                <a:spcPts val="800"/>
              </a:spcAft>
              <a:buFont typeface="Symbol" panose="05050102010706020507" pitchFamily="18" charset="2"/>
              <a:buChar char=""/>
              <a:tabLst>
                <a:tab pos="457200" algn="l"/>
              </a:tabLst>
            </a:pPr>
            <a:r>
              <a:rPr lang="en-GB" sz="1600" dirty="0">
                <a:solidFill>
                  <a:srgbClr val="00B0F0"/>
                </a:solidFill>
                <a:effectLst/>
                <a:ea typeface="Calibri" panose="020F0502020204030204" pitchFamily="34" charset="0"/>
                <a:cs typeface="Times New Roman" panose="02020603050405020304" pitchFamily="18" charset="0"/>
              </a:rPr>
              <a:t>People make fun of others because they don’t have the latest technology. </a:t>
            </a:r>
            <a:r>
              <a:rPr lang="en-IE" sz="2400" dirty="0">
                <a:solidFill>
                  <a:srgbClr val="00B0F0"/>
                </a:solidFill>
              </a:rPr>
              <a:t> </a:t>
            </a:r>
          </a:p>
        </p:txBody>
      </p:sp>
      <p:sp>
        <p:nvSpPr>
          <p:cNvPr id="5" name="TextBox 4">
            <a:extLst>
              <a:ext uri="{FF2B5EF4-FFF2-40B4-BE49-F238E27FC236}">
                <a16:creationId xmlns:a16="http://schemas.microsoft.com/office/drawing/2014/main" id="{CFF1ECFC-578F-C358-8BFE-68F0E93FB0B0}"/>
              </a:ext>
            </a:extLst>
          </p:cNvPr>
          <p:cNvSpPr txBox="1"/>
          <p:nvPr/>
        </p:nvSpPr>
        <p:spPr>
          <a:xfrm>
            <a:off x="4712516" y="6316044"/>
            <a:ext cx="3860800" cy="400110"/>
          </a:xfrm>
          <a:prstGeom prst="rect">
            <a:avLst/>
          </a:prstGeom>
          <a:noFill/>
        </p:spPr>
        <p:txBody>
          <a:bodyPr wrap="square" rtlCol="0">
            <a:spAutoFit/>
          </a:bodyPr>
          <a:lstStyle/>
          <a:p>
            <a:r>
              <a:rPr lang="en-IE" sz="2000" b="1" dirty="0">
                <a:solidFill>
                  <a:srgbClr val="00B0F0"/>
                </a:solidFill>
              </a:rPr>
              <a:t>What else did you think of? </a:t>
            </a:r>
          </a:p>
        </p:txBody>
      </p:sp>
    </p:spTree>
    <p:extLst>
      <p:ext uri="{BB962C8B-B14F-4D97-AF65-F5344CB8AC3E}">
        <p14:creationId xmlns:p14="http://schemas.microsoft.com/office/powerpoint/2010/main" val="2463598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61FE6CB-9549-435F-808B-9DF9FF0075B2}"/>
              </a:ext>
            </a:extLst>
          </p:cNvPr>
          <p:cNvSpPr/>
          <p:nvPr/>
        </p:nvSpPr>
        <p:spPr>
          <a:xfrm>
            <a:off x="67398" y="4317661"/>
            <a:ext cx="5754975" cy="2413029"/>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dirty="0">
              <a:solidFill>
                <a:schemeClr val="bg1"/>
              </a:solidFill>
              <a:cs typeface="Arial" panose="020B0604020202020204" pitchFamily="34" charset="0"/>
            </a:endParaRPr>
          </a:p>
        </p:txBody>
      </p:sp>
      <p:sp>
        <p:nvSpPr>
          <p:cNvPr id="12" name="Rectangle 11">
            <a:extLst>
              <a:ext uri="{FF2B5EF4-FFF2-40B4-BE49-F238E27FC236}">
                <a16:creationId xmlns:a16="http://schemas.microsoft.com/office/drawing/2014/main" id="{38646CFD-7AFE-4314-A098-F18797AF2239}"/>
              </a:ext>
            </a:extLst>
          </p:cNvPr>
          <p:cNvSpPr/>
          <p:nvPr/>
        </p:nvSpPr>
        <p:spPr>
          <a:xfrm>
            <a:off x="5932170" y="1681286"/>
            <a:ext cx="6192432" cy="226863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dirty="0">
              <a:solidFill>
                <a:schemeClr val="tx1"/>
              </a:solidFill>
              <a:cs typeface="Arial" panose="020B0604020202020204" pitchFamily="34" charset="0"/>
            </a:endParaRPr>
          </a:p>
        </p:txBody>
      </p:sp>
      <p:sp>
        <p:nvSpPr>
          <p:cNvPr id="11" name="Rectangle 10">
            <a:extLst>
              <a:ext uri="{FF2B5EF4-FFF2-40B4-BE49-F238E27FC236}">
                <a16:creationId xmlns:a16="http://schemas.microsoft.com/office/drawing/2014/main" id="{EA0C9D92-CA60-4F9B-AD40-3BB42220F3B5}"/>
              </a:ext>
            </a:extLst>
          </p:cNvPr>
          <p:cNvSpPr/>
          <p:nvPr/>
        </p:nvSpPr>
        <p:spPr>
          <a:xfrm>
            <a:off x="67397" y="1681286"/>
            <a:ext cx="5754976" cy="2268638"/>
          </a:xfrm>
          <a:prstGeom prst="rect">
            <a:avLst/>
          </a:prstGeom>
          <a:solidFill>
            <a:srgbClr val="00A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solidFill>
                  <a:schemeClr val="bg1"/>
                </a:solidFill>
                <a:effectLst/>
                <a:ea typeface="Times New Roman" panose="02020603050405020304" pitchFamily="18" charset="0"/>
              </a:rPr>
              <a:t>Have a discussion and perhaps create a display about safe play and friendship in the playground and safe play and friendship online. Remember every child has the right to be safe.</a:t>
            </a:r>
            <a:endParaRPr lang="en-GB" b="0" i="0" dirty="0">
              <a:solidFill>
                <a:schemeClr val="bg1"/>
              </a:solidFill>
              <a:effectLst/>
            </a:endParaRPr>
          </a:p>
        </p:txBody>
      </p:sp>
      <p:sp>
        <p:nvSpPr>
          <p:cNvPr id="9" name="Rectangle 8">
            <a:extLst>
              <a:ext uri="{FF2B5EF4-FFF2-40B4-BE49-F238E27FC236}">
                <a16:creationId xmlns:a16="http://schemas.microsoft.com/office/drawing/2014/main" id="{D0F42084-DD8B-4AB1-B443-89FEB44709AE}"/>
              </a:ext>
            </a:extLst>
          </p:cNvPr>
          <p:cNvSpPr/>
          <p:nvPr/>
        </p:nvSpPr>
        <p:spPr>
          <a:xfrm>
            <a:off x="6582647" y="0"/>
            <a:ext cx="5370653" cy="12500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TextBox 9">
            <a:extLst>
              <a:ext uri="{FF2B5EF4-FFF2-40B4-BE49-F238E27FC236}">
                <a16:creationId xmlns:a16="http://schemas.microsoft.com/office/drawing/2014/main" id="{76676B77-5CF1-4370-825E-3DB615F94933}"/>
              </a:ext>
            </a:extLst>
          </p:cNvPr>
          <p:cNvSpPr txBox="1"/>
          <p:nvPr/>
        </p:nvSpPr>
        <p:spPr>
          <a:xfrm>
            <a:off x="115748" y="246506"/>
            <a:ext cx="8565408" cy="646331"/>
          </a:xfrm>
          <a:prstGeom prst="rect">
            <a:avLst/>
          </a:prstGeom>
          <a:noFill/>
        </p:spPr>
        <p:txBody>
          <a:bodyPr wrap="square" rtlCol="0">
            <a:spAutoFit/>
          </a:bodyPr>
          <a:lstStyle/>
          <a:p>
            <a:pPr algn="l"/>
            <a:r>
              <a:rPr lang="en-IE" sz="3600" dirty="0">
                <a:latin typeface="Arial" panose="020B0604020202020204" pitchFamily="34" charset="0"/>
                <a:cs typeface="Arial" panose="020B0604020202020204" pitchFamily="34" charset="0"/>
              </a:rPr>
              <a:t>ACTIVITIES FOR THE CLASSROOM</a:t>
            </a:r>
          </a:p>
        </p:txBody>
      </p:sp>
      <p:pic>
        <p:nvPicPr>
          <p:cNvPr id="14" name="Picture 13" descr="Graphical user interface, text&#10;&#10;Description automatically generated">
            <a:extLst>
              <a:ext uri="{FF2B5EF4-FFF2-40B4-BE49-F238E27FC236}">
                <a16:creationId xmlns:a16="http://schemas.microsoft.com/office/drawing/2014/main" id="{4ADD929D-CE7E-4FF5-8BCF-151519AA21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94676" y="0"/>
            <a:ext cx="2897324" cy="1111170"/>
          </a:xfrm>
          <a:prstGeom prst="rect">
            <a:avLst/>
          </a:prstGeom>
        </p:spPr>
      </p:pic>
      <p:sp>
        <p:nvSpPr>
          <p:cNvPr id="2" name="TextBox 1">
            <a:extLst>
              <a:ext uri="{FF2B5EF4-FFF2-40B4-BE49-F238E27FC236}">
                <a16:creationId xmlns:a16="http://schemas.microsoft.com/office/drawing/2014/main" id="{8F943CDD-9592-C75A-7CB5-A020391DF3B2}"/>
              </a:ext>
            </a:extLst>
          </p:cNvPr>
          <p:cNvSpPr txBox="1"/>
          <p:nvPr/>
        </p:nvSpPr>
        <p:spPr>
          <a:xfrm>
            <a:off x="115748" y="4317661"/>
            <a:ext cx="2746939" cy="2585323"/>
          </a:xfrm>
          <a:prstGeom prst="rect">
            <a:avLst/>
          </a:prstGeom>
          <a:noFill/>
        </p:spPr>
        <p:txBody>
          <a:bodyPr wrap="square" rtlCol="0">
            <a:spAutoFit/>
          </a:bodyPr>
          <a:lstStyle/>
          <a:p>
            <a:r>
              <a:rPr lang="en-GB" dirty="0"/>
              <a:t>Read or listen to </a:t>
            </a:r>
            <a:r>
              <a:rPr lang="en-GB" dirty="0">
                <a:hlinkClick r:id="rId6"/>
              </a:rPr>
              <a:t>Smartie the Penguin</a:t>
            </a:r>
            <a:r>
              <a:rPr lang="en-GB" dirty="0"/>
              <a:t>, </a:t>
            </a:r>
            <a:r>
              <a:rPr lang="en-GB" i="0" dirty="0">
                <a:effectLst/>
              </a:rPr>
              <a:t>a story to share with younger children about how to stay safe online and the importance of talking to an adult if they are worried about something they see. </a:t>
            </a:r>
            <a:endParaRPr lang="en-GB" dirty="0">
              <a:cs typeface="Arial" panose="020B0604020202020204" pitchFamily="34" charset="0"/>
            </a:endParaRPr>
          </a:p>
          <a:p>
            <a:pPr algn="l"/>
            <a:endParaRPr lang="en-IE" dirty="0"/>
          </a:p>
        </p:txBody>
      </p:sp>
      <p:sp>
        <p:nvSpPr>
          <p:cNvPr id="4" name="Text Placeholder 2">
            <a:extLst>
              <a:ext uri="{FF2B5EF4-FFF2-40B4-BE49-F238E27FC236}">
                <a16:creationId xmlns:a16="http://schemas.microsoft.com/office/drawing/2014/main" id="{430F0AB2-D7A0-4AB6-3ADE-7FD2C6BD6181}"/>
              </a:ext>
            </a:extLst>
          </p:cNvPr>
          <p:cNvSpPr txBox="1">
            <a:spLocks/>
          </p:cNvSpPr>
          <p:nvPr/>
        </p:nvSpPr>
        <p:spPr>
          <a:xfrm>
            <a:off x="67397" y="935271"/>
            <a:ext cx="6824580" cy="52470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cs typeface="Arial" panose="020B0604020202020204" pitchFamily="34" charset="0"/>
              </a:rPr>
              <a:t>You do not need to complete every activity but if you have time, you can try to complete more than one.</a:t>
            </a:r>
          </a:p>
          <a:p>
            <a:endParaRPr lang="en-US" dirty="0"/>
          </a:p>
        </p:txBody>
      </p:sp>
      <p:sp>
        <p:nvSpPr>
          <p:cNvPr id="5" name="TextBox 4">
            <a:extLst>
              <a:ext uri="{FF2B5EF4-FFF2-40B4-BE49-F238E27FC236}">
                <a16:creationId xmlns:a16="http://schemas.microsoft.com/office/drawing/2014/main" id="{8B729826-E455-476D-D6C3-1CD8EEBBD583}"/>
              </a:ext>
            </a:extLst>
          </p:cNvPr>
          <p:cNvSpPr txBox="1"/>
          <p:nvPr/>
        </p:nvSpPr>
        <p:spPr>
          <a:xfrm>
            <a:off x="5932170" y="4317661"/>
            <a:ext cx="6192432" cy="2476855"/>
          </a:xfrm>
          <a:prstGeom prst="rect">
            <a:avLst/>
          </a:prstGeom>
          <a:solidFill>
            <a:srgbClr val="002060"/>
          </a:solidFill>
        </p:spPr>
        <p:txBody>
          <a:bodyPr wrap="square" rtlCol="0">
            <a:spAutoFit/>
          </a:bodyPr>
          <a:lstStyle/>
          <a:p>
            <a:pPr algn="l"/>
            <a:endParaRPr lang="en-IE" sz="3600" dirty="0">
              <a:solidFill>
                <a:schemeClr val="bg1"/>
              </a:solidFill>
              <a:latin typeface="Univers Next Pro Condensed" panose="020B0906030202020203" pitchFamily="34" charset="0"/>
            </a:endParaRPr>
          </a:p>
        </p:txBody>
      </p:sp>
      <p:sp>
        <p:nvSpPr>
          <p:cNvPr id="8" name="TextBox 7">
            <a:extLst>
              <a:ext uri="{FF2B5EF4-FFF2-40B4-BE49-F238E27FC236}">
                <a16:creationId xmlns:a16="http://schemas.microsoft.com/office/drawing/2014/main" id="{428A7048-6350-8344-6130-A1D697BC770A}"/>
              </a:ext>
            </a:extLst>
          </p:cNvPr>
          <p:cNvSpPr txBox="1"/>
          <p:nvPr/>
        </p:nvSpPr>
        <p:spPr>
          <a:xfrm>
            <a:off x="6437303" y="4754725"/>
            <a:ext cx="5370393" cy="1477328"/>
          </a:xfrm>
          <a:prstGeom prst="rect">
            <a:avLst/>
          </a:prstGeom>
          <a:noFill/>
        </p:spPr>
        <p:txBody>
          <a:bodyPr wrap="square" rtlCol="0">
            <a:spAutoFit/>
          </a:bodyPr>
          <a:lstStyle/>
          <a:p>
            <a:pPr lvl="0" algn="ctr" fontAlgn="base">
              <a:buSzPts val="1100"/>
            </a:pPr>
            <a:r>
              <a:rPr lang="en-GB" dirty="0">
                <a:solidFill>
                  <a:schemeClr val="bg1"/>
                </a:solidFill>
                <a:effectLst/>
                <a:ea typeface="Times New Roman" panose="02020603050405020304" pitchFamily="18" charset="0"/>
              </a:rPr>
              <a:t>Draw a picture of your favourite online game or character. Discuss the sort of helpful message they might give to you and other children. </a:t>
            </a:r>
          </a:p>
          <a:p>
            <a:pPr lvl="0" algn="ctr" fontAlgn="base">
              <a:buSzPts val="1100"/>
            </a:pPr>
            <a:endParaRPr lang="en-GB" dirty="0">
              <a:solidFill>
                <a:schemeClr val="bg1"/>
              </a:solidFill>
              <a:effectLst/>
              <a:ea typeface="Times New Roman" panose="02020603050405020304" pitchFamily="18" charset="0"/>
            </a:endParaRPr>
          </a:p>
          <a:p>
            <a:pPr lvl="0" algn="ctr" fontAlgn="base">
              <a:buSzPts val="1100"/>
            </a:pPr>
            <a:r>
              <a:rPr lang="en-GB" dirty="0">
                <a:solidFill>
                  <a:schemeClr val="bg1"/>
                </a:solidFill>
                <a:effectLst/>
                <a:ea typeface="Times New Roman" panose="02020603050405020304" pitchFamily="18" charset="0"/>
              </a:rPr>
              <a:t>You could add these to the pictures as speech bubbles. </a:t>
            </a:r>
            <a:endParaRPr lang="en-IE" dirty="0">
              <a:solidFill>
                <a:schemeClr val="bg1"/>
              </a:solidFill>
            </a:endParaRPr>
          </a:p>
        </p:txBody>
      </p:sp>
      <p:pic>
        <p:nvPicPr>
          <p:cNvPr id="16" name="Online Media 15" title="Smartie Penguin HD | Internet Safety Story for Early Years">
            <a:hlinkClick r:id="" action="ppaction://media"/>
            <a:extLst>
              <a:ext uri="{FF2B5EF4-FFF2-40B4-BE49-F238E27FC236}">
                <a16:creationId xmlns:a16="http://schemas.microsoft.com/office/drawing/2014/main" id="{C6049D85-3CEF-357E-9753-499674688C80}"/>
              </a:ext>
            </a:extLst>
          </p:cNvPr>
          <p:cNvPicPr>
            <a:picLocks noRot="1" noChangeAspect="1"/>
          </p:cNvPicPr>
          <p:nvPr>
            <a:videoFile r:link="rId1"/>
          </p:nvPr>
        </p:nvPicPr>
        <p:blipFill>
          <a:blip r:embed="rId7"/>
          <a:stretch>
            <a:fillRect/>
          </a:stretch>
        </p:blipFill>
        <p:spPr>
          <a:xfrm>
            <a:off x="2862687" y="4754725"/>
            <a:ext cx="2886139" cy="1630672"/>
          </a:xfrm>
          <a:prstGeom prst="rect">
            <a:avLst/>
          </a:prstGeom>
        </p:spPr>
      </p:pic>
      <p:pic>
        <p:nvPicPr>
          <p:cNvPr id="17" name="Online Media 16" title="Chicken Clicking by Jeanne Willis and Tony Ross #Safer Internet day">
            <a:hlinkClick r:id="" action="ppaction://media"/>
            <a:extLst>
              <a:ext uri="{FF2B5EF4-FFF2-40B4-BE49-F238E27FC236}">
                <a16:creationId xmlns:a16="http://schemas.microsoft.com/office/drawing/2014/main" id="{2C33A857-D6A6-B925-47DC-DB4DD1230E98}"/>
              </a:ext>
            </a:extLst>
          </p:cNvPr>
          <p:cNvPicPr>
            <a:picLocks noRot="1" noChangeAspect="1"/>
          </p:cNvPicPr>
          <p:nvPr>
            <a:videoFile r:link="rId2"/>
          </p:nvPr>
        </p:nvPicPr>
        <p:blipFill>
          <a:blip r:embed="rId8"/>
          <a:stretch>
            <a:fillRect/>
          </a:stretch>
        </p:blipFill>
        <p:spPr>
          <a:xfrm>
            <a:off x="8977579" y="2073912"/>
            <a:ext cx="2975721" cy="1681286"/>
          </a:xfrm>
          <a:prstGeom prst="rect">
            <a:avLst/>
          </a:prstGeom>
        </p:spPr>
      </p:pic>
      <p:sp>
        <p:nvSpPr>
          <p:cNvPr id="18" name="TextBox 17">
            <a:extLst>
              <a:ext uri="{FF2B5EF4-FFF2-40B4-BE49-F238E27FC236}">
                <a16:creationId xmlns:a16="http://schemas.microsoft.com/office/drawing/2014/main" id="{30E3F5B4-5648-0297-6B22-B03EEE07BDAC}"/>
              </a:ext>
            </a:extLst>
          </p:cNvPr>
          <p:cNvSpPr txBox="1"/>
          <p:nvPr/>
        </p:nvSpPr>
        <p:spPr>
          <a:xfrm>
            <a:off x="6096000" y="1897043"/>
            <a:ext cx="2585156" cy="1754326"/>
          </a:xfrm>
          <a:prstGeom prst="rect">
            <a:avLst/>
          </a:prstGeom>
          <a:noFill/>
        </p:spPr>
        <p:txBody>
          <a:bodyPr wrap="square" rtlCol="0">
            <a:spAutoFit/>
          </a:bodyPr>
          <a:lstStyle/>
          <a:p>
            <a:pPr algn="l"/>
            <a:r>
              <a:rPr lang="en-IE" dirty="0"/>
              <a:t>Listen to </a:t>
            </a:r>
            <a:r>
              <a:rPr lang="en-IE" dirty="0">
                <a:hlinkClick r:id="rId9"/>
              </a:rPr>
              <a:t>Chicken Clicking</a:t>
            </a:r>
            <a:r>
              <a:rPr lang="en-IE" dirty="0"/>
              <a:t>, introducing younger children to internet safety. What steps could Chick have taken to be safer online? </a:t>
            </a:r>
          </a:p>
        </p:txBody>
      </p:sp>
    </p:spTree>
    <p:extLst>
      <p:ext uri="{BB962C8B-B14F-4D97-AF65-F5344CB8AC3E}">
        <p14:creationId xmlns:p14="http://schemas.microsoft.com/office/powerpoint/2010/main" val="430025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6"/>
                </p:tgtEl>
              </p:cMediaNode>
            </p:video>
            <p:seq concurrent="1" nextAc="seek">
              <p:cTn id="12" restart="whenNotActive" fill="hold" evtFilter="cancelBubble" nodeType="interactiveSeq">
                <p:stCondLst>
                  <p:cond evt="onClick" delay="0">
                    <p:tgtEl>
                      <p:spTgt spid="16"/>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6"/>
                                        </p:tgtEl>
                                      </p:cBhvr>
                                    </p:cmd>
                                  </p:childTnLst>
                                </p:cTn>
                              </p:par>
                            </p:childTnLst>
                          </p:cTn>
                        </p:par>
                      </p:childTnLst>
                    </p:cTn>
                  </p:par>
                </p:childTnLst>
              </p:cTn>
              <p:nextCondLst>
                <p:cond evt="onClick" delay="0">
                  <p:tgtEl>
                    <p:spTgt spid="16"/>
                  </p:tgtEl>
                </p:cond>
              </p:nextCondLst>
            </p:seq>
            <p:video>
              <p:cMediaNode vol="80000">
                <p:cTn id="17" fill="hold" display="0">
                  <p:stCondLst>
                    <p:cond delay="indefinite"/>
                  </p:stCondLst>
                </p:cTn>
                <p:tgtEl>
                  <p:spTgt spid="17"/>
                </p:tgtEl>
              </p:cMediaNode>
            </p:video>
            <p:seq concurrent="1" nextAc="seek">
              <p:cTn id="18" restart="whenNotActive" fill="hold" evtFilter="cancelBubble" nodeType="interactiveSeq">
                <p:stCondLst>
                  <p:cond evt="onClick" delay="0">
                    <p:tgtEl>
                      <p:spTgt spid="17"/>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7"/>
                                        </p:tgtEl>
                                      </p:cBhvr>
                                    </p:cmd>
                                  </p:childTnLst>
                                </p:cTn>
                              </p:par>
                            </p:childTnLst>
                          </p:cTn>
                        </p:par>
                      </p:childTnLst>
                    </p:cTn>
                  </p:par>
                </p:childTnLst>
              </p:cTn>
              <p:nextCondLst>
                <p:cond evt="onClick" delay="0">
                  <p:tgtEl>
                    <p:spTgt spid="17"/>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61FE6CB-9549-435F-808B-9DF9FF0075B2}"/>
              </a:ext>
            </a:extLst>
          </p:cNvPr>
          <p:cNvSpPr/>
          <p:nvPr/>
        </p:nvSpPr>
        <p:spPr>
          <a:xfrm>
            <a:off x="363902" y="1604278"/>
            <a:ext cx="5996940" cy="2594610"/>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0000"/>
                </a:solidFill>
                <a:effectLst/>
                <a:ea typeface="Times New Roman" panose="02020603050405020304" pitchFamily="18" charset="0"/>
              </a:rPr>
              <a:t>As a class take some time to talk about any worries you might have about the internet. Decide on some conversation guidelines that include listening respectfully and being supportive.  </a:t>
            </a:r>
          </a:p>
          <a:p>
            <a:pPr algn="ctr"/>
            <a:r>
              <a:rPr lang="en-GB" dirty="0">
                <a:solidFill>
                  <a:srgbClr val="000000"/>
                </a:solidFill>
                <a:effectLst/>
                <a:ea typeface="Times New Roman" panose="02020603050405020304" pitchFamily="18" charset="0"/>
              </a:rPr>
              <a:t>As part of your discussions decide on three things you will do as a group to address your worries. </a:t>
            </a:r>
            <a:endParaRPr lang="en-GB" i="1" dirty="0">
              <a:effectLst/>
              <a:ea typeface="Times New Roman" panose="02020603050405020304" pitchFamily="18" charset="0"/>
            </a:endParaRPr>
          </a:p>
          <a:p>
            <a:pPr algn="ctr"/>
            <a:endParaRPr lang="en-GB" sz="2000" dirty="0">
              <a:solidFill>
                <a:schemeClr val="bg1"/>
              </a:solidFill>
              <a:cs typeface="Arial" panose="020B0604020202020204" pitchFamily="34" charset="0"/>
            </a:endParaRPr>
          </a:p>
        </p:txBody>
      </p:sp>
      <p:sp>
        <p:nvSpPr>
          <p:cNvPr id="12" name="Rectangle 11">
            <a:extLst>
              <a:ext uri="{FF2B5EF4-FFF2-40B4-BE49-F238E27FC236}">
                <a16:creationId xmlns:a16="http://schemas.microsoft.com/office/drawing/2014/main" id="{38646CFD-7AFE-4314-A098-F18797AF2239}"/>
              </a:ext>
            </a:extLst>
          </p:cNvPr>
          <p:cNvSpPr/>
          <p:nvPr/>
        </p:nvSpPr>
        <p:spPr>
          <a:xfrm>
            <a:off x="363902" y="4330813"/>
            <a:ext cx="5996940" cy="234784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IE" dirty="0">
              <a:latin typeface="Univers Next Pro Condensed" panose="020B0906030202020203" pitchFamily="34" charset="0"/>
            </a:endParaRPr>
          </a:p>
        </p:txBody>
      </p:sp>
      <p:sp>
        <p:nvSpPr>
          <p:cNvPr id="9" name="Rectangle 8">
            <a:extLst>
              <a:ext uri="{FF2B5EF4-FFF2-40B4-BE49-F238E27FC236}">
                <a16:creationId xmlns:a16="http://schemas.microsoft.com/office/drawing/2014/main" id="{D0F42084-DD8B-4AB1-B443-89FEB44709AE}"/>
              </a:ext>
            </a:extLst>
          </p:cNvPr>
          <p:cNvSpPr/>
          <p:nvPr/>
        </p:nvSpPr>
        <p:spPr>
          <a:xfrm>
            <a:off x="6582647" y="0"/>
            <a:ext cx="5370653" cy="12500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TextBox 9">
            <a:extLst>
              <a:ext uri="{FF2B5EF4-FFF2-40B4-BE49-F238E27FC236}">
                <a16:creationId xmlns:a16="http://schemas.microsoft.com/office/drawing/2014/main" id="{76676B77-5CF1-4370-825E-3DB615F94933}"/>
              </a:ext>
            </a:extLst>
          </p:cNvPr>
          <p:cNvSpPr txBox="1"/>
          <p:nvPr/>
        </p:nvSpPr>
        <p:spPr>
          <a:xfrm>
            <a:off x="115748" y="246506"/>
            <a:ext cx="8565408" cy="646331"/>
          </a:xfrm>
          <a:prstGeom prst="rect">
            <a:avLst/>
          </a:prstGeom>
          <a:noFill/>
        </p:spPr>
        <p:txBody>
          <a:bodyPr wrap="square" rtlCol="0">
            <a:spAutoFit/>
          </a:bodyPr>
          <a:lstStyle/>
          <a:p>
            <a:pPr algn="l"/>
            <a:r>
              <a:rPr lang="en-IE" sz="3600" dirty="0">
                <a:latin typeface="Arial" panose="020B0604020202020204" pitchFamily="34" charset="0"/>
                <a:cs typeface="Arial" panose="020B0604020202020204" pitchFamily="34" charset="0"/>
              </a:rPr>
              <a:t>ACTIVITIES FOR THE CLASSROOM</a:t>
            </a:r>
          </a:p>
        </p:txBody>
      </p:sp>
      <p:pic>
        <p:nvPicPr>
          <p:cNvPr id="14" name="Picture 13" descr="Graphical user interface, text&#10;&#10;Description automatically generated">
            <a:extLst>
              <a:ext uri="{FF2B5EF4-FFF2-40B4-BE49-F238E27FC236}">
                <a16:creationId xmlns:a16="http://schemas.microsoft.com/office/drawing/2014/main" id="{4ADD929D-CE7E-4FF5-8BCF-151519AA21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94676" y="0"/>
            <a:ext cx="2897324" cy="1111170"/>
          </a:xfrm>
          <a:prstGeom prst="rect">
            <a:avLst/>
          </a:prstGeom>
        </p:spPr>
      </p:pic>
      <p:sp>
        <p:nvSpPr>
          <p:cNvPr id="4" name="TextBox 3">
            <a:extLst>
              <a:ext uri="{FF2B5EF4-FFF2-40B4-BE49-F238E27FC236}">
                <a16:creationId xmlns:a16="http://schemas.microsoft.com/office/drawing/2014/main" id="{671CD3D1-915B-CA39-07AC-D80343215ABD}"/>
              </a:ext>
            </a:extLst>
          </p:cNvPr>
          <p:cNvSpPr txBox="1"/>
          <p:nvPr/>
        </p:nvSpPr>
        <p:spPr>
          <a:xfrm>
            <a:off x="6504294" y="4346455"/>
            <a:ext cx="5449005" cy="2332202"/>
          </a:xfrm>
          <a:prstGeom prst="rect">
            <a:avLst/>
          </a:prstGeom>
          <a:solidFill>
            <a:srgbClr val="002060"/>
          </a:solidFill>
        </p:spPr>
        <p:txBody>
          <a:bodyPr wrap="square" rtlCol="0">
            <a:spAutoFit/>
          </a:bodyPr>
          <a:lstStyle/>
          <a:p>
            <a:pPr algn="l"/>
            <a:endParaRPr lang="en-IE" sz="3600" dirty="0">
              <a:solidFill>
                <a:schemeClr val="bg1"/>
              </a:solidFill>
              <a:latin typeface="Univers Next Pro Condensed" panose="020B0906030202020203" pitchFamily="34" charset="0"/>
            </a:endParaRPr>
          </a:p>
        </p:txBody>
      </p:sp>
      <p:sp>
        <p:nvSpPr>
          <p:cNvPr id="3" name="TextBox 2">
            <a:extLst>
              <a:ext uri="{FF2B5EF4-FFF2-40B4-BE49-F238E27FC236}">
                <a16:creationId xmlns:a16="http://schemas.microsoft.com/office/drawing/2014/main" id="{E233C15E-6606-2C8C-8A52-C4B1B2847512}"/>
              </a:ext>
            </a:extLst>
          </p:cNvPr>
          <p:cNvSpPr txBox="1"/>
          <p:nvPr/>
        </p:nvSpPr>
        <p:spPr>
          <a:xfrm>
            <a:off x="6905506" y="4562388"/>
            <a:ext cx="4812579" cy="2062103"/>
          </a:xfrm>
          <a:prstGeom prst="rect">
            <a:avLst/>
          </a:prstGeom>
          <a:noFill/>
        </p:spPr>
        <p:txBody>
          <a:bodyPr wrap="square">
            <a:spAutoFit/>
          </a:bodyPr>
          <a:lstStyle/>
          <a:p>
            <a:pPr algn="ctr"/>
            <a:r>
              <a:rPr lang="en-GB" dirty="0">
                <a:solidFill>
                  <a:schemeClr val="bg1"/>
                </a:solidFill>
              </a:rPr>
              <a:t>Your right to be safe and protected is always important, including when you use computers, phones and the internet. Can you think of three top tips for staying safe online? Use </a:t>
            </a:r>
            <a:r>
              <a:rPr lang="en-GB" dirty="0" err="1">
                <a:solidFill>
                  <a:schemeClr val="bg1"/>
                </a:solidFill>
                <a:hlinkClick r:id="rId5"/>
              </a:rPr>
              <a:t>WebWise</a:t>
            </a:r>
            <a:r>
              <a:rPr lang="en-GB" dirty="0">
                <a:solidFill>
                  <a:schemeClr val="bg1"/>
                </a:solidFill>
              </a:rPr>
              <a:t> to help. Discuss this with adults in your house or share with your class.</a:t>
            </a:r>
            <a:r>
              <a:rPr lang="en-GB" b="0" i="0" dirty="0">
                <a:solidFill>
                  <a:schemeClr val="bg1"/>
                </a:solidFill>
                <a:effectLst/>
              </a:rPr>
              <a:t> </a:t>
            </a:r>
            <a:endParaRPr lang="en-GB" dirty="0">
              <a:solidFill>
                <a:schemeClr val="bg1"/>
              </a:solidFill>
              <a:cs typeface="Arial" panose="020B0604020202020204" pitchFamily="34" charset="0"/>
            </a:endParaRPr>
          </a:p>
          <a:p>
            <a:pPr algn="ctr"/>
            <a:endParaRPr lang="en-GB" sz="2000" b="1" dirty="0">
              <a:solidFill>
                <a:schemeClr val="bg1"/>
              </a:solidFill>
              <a:cs typeface="Arial" panose="020B0604020202020204" pitchFamily="34" charset="0"/>
            </a:endParaRPr>
          </a:p>
        </p:txBody>
      </p:sp>
      <p:sp>
        <p:nvSpPr>
          <p:cNvPr id="7" name="Text Placeholder 2">
            <a:extLst>
              <a:ext uri="{FF2B5EF4-FFF2-40B4-BE49-F238E27FC236}">
                <a16:creationId xmlns:a16="http://schemas.microsoft.com/office/drawing/2014/main" id="{5655CCF2-F1CC-7C56-D082-7324D8AE4F12}"/>
              </a:ext>
            </a:extLst>
          </p:cNvPr>
          <p:cNvSpPr txBox="1">
            <a:spLocks/>
          </p:cNvSpPr>
          <p:nvPr/>
        </p:nvSpPr>
        <p:spPr>
          <a:xfrm>
            <a:off x="67397" y="935271"/>
            <a:ext cx="6824580" cy="52470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cs typeface="Arial" panose="020B0604020202020204" pitchFamily="34" charset="0"/>
              </a:rPr>
              <a:t>You do not need to complete every activity but if you have time, you can try to complete more than one.</a:t>
            </a:r>
          </a:p>
          <a:p>
            <a:endParaRPr lang="en-US" dirty="0"/>
          </a:p>
        </p:txBody>
      </p:sp>
      <p:sp>
        <p:nvSpPr>
          <p:cNvPr id="2" name="TextBox 1">
            <a:extLst>
              <a:ext uri="{FF2B5EF4-FFF2-40B4-BE49-F238E27FC236}">
                <a16:creationId xmlns:a16="http://schemas.microsoft.com/office/drawing/2014/main" id="{A805339F-88A1-BFD4-D97C-074F6554FACD}"/>
              </a:ext>
            </a:extLst>
          </p:cNvPr>
          <p:cNvSpPr txBox="1"/>
          <p:nvPr/>
        </p:nvSpPr>
        <p:spPr>
          <a:xfrm>
            <a:off x="6504294" y="1613565"/>
            <a:ext cx="5449005" cy="2585323"/>
          </a:xfrm>
          <a:prstGeom prst="rect">
            <a:avLst/>
          </a:prstGeom>
          <a:solidFill>
            <a:srgbClr val="00B0F0"/>
          </a:solidFill>
        </p:spPr>
        <p:txBody>
          <a:bodyPr wrap="square" rtlCol="0">
            <a:spAutoFit/>
          </a:bodyPr>
          <a:lstStyle/>
          <a:p>
            <a:pPr algn="ctr"/>
            <a:endParaRPr lang="en-GB" b="0" i="0" dirty="0">
              <a:solidFill>
                <a:srgbClr val="000000"/>
              </a:solidFill>
              <a:effectLst/>
            </a:endParaRPr>
          </a:p>
          <a:p>
            <a:pPr algn="ctr"/>
            <a:endParaRPr lang="en-GB" dirty="0">
              <a:solidFill>
                <a:srgbClr val="000000"/>
              </a:solidFill>
            </a:endParaRPr>
          </a:p>
          <a:p>
            <a:pPr algn="ctr"/>
            <a:endParaRPr lang="en-GB" dirty="0">
              <a:solidFill>
                <a:srgbClr val="000000"/>
              </a:solidFill>
            </a:endParaRPr>
          </a:p>
          <a:p>
            <a:pPr algn="ctr"/>
            <a:endParaRPr lang="en-GB" dirty="0">
              <a:solidFill>
                <a:srgbClr val="000000"/>
              </a:solidFill>
            </a:endParaRPr>
          </a:p>
          <a:p>
            <a:pPr algn="ctr"/>
            <a:r>
              <a:rPr lang="en-GB" dirty="0">
                <a:solidFill>
                  <a:srgbClr val="000000"/>
                </a:solidFill>
              </a:rPr>
              <a:t> </a:t>
            </a:r>
          </a:p>
          <a:p>
            <a:pPr algn="ctr"/>
            <a:endParaRPr lang="en-GB" dirty="0">
              <a:solidFill>
                <a:srgbClr val="000000"/>
              </a:solidFill>
            </a:endParaRPr>
          </a:p>
          <a:p>
            <a:pPr algn="ctr"/>
            <a:endParaRPr lang="en-GB" dirty="0">
              <a:solidFill>
                <a:srgbClr val="000000"/>
              </a:solidFill>
            </a:endParaRPr>
          </a:p>
          <a:p>
            <a:pPr algn="ctr"/>
            <a:endParaRPr lang="en-GB" dirty="0">
              <a:solidFill>
                <a:srgbClr val="000000"/>
              </a:solidFill>
            </a:endParaRPr>
          </a:p>
          <a:p>
            <a:pPr algn="ctr"/>
            <a:endParaRPr lang="en-GB" dirty="0">
              <a:solidFill>
                <a:srgbClr val="000000"/>
              </a:solidFill>
            </a:endParaRPr>
          </a:p>
        </p:txBody>
      </p:sp>
      <p:sp>
        <p:nvSpPr>
          <p:cNvPr id="11" name="TextBox 10">
            <a:extLst>
              <a:ext uri="{FF2B5EF4-FFF2-40B4-BE49-F238E27FC236}">
                <a16:creationId xmlns:a16="http://schemas.microsoft.com/office/drawing/2014/main" id="{4663C014-CF43-DAA2-C21C-E6F791F4D34C}"/>
              </a:ext>
            </a:extLst>
          </p:cNvPr>
          <p:cNvSpPr txBox="1"/>
          <p:nvPr/>
        </p:nvSpPr>
        <p:spPr>
          <a:xfrm>
            <a:off x="473915" y="4343187"/>
            <a:ext cx="2686050" cy="2308324"/>
          </a:xfrm>
          <a:prstGeom prst="rect">
            <a:avLst/>
          </a:prstGeom>
          <a:noFill/>
        </p:spPr>
        <p:txBody>
          <a:bodyPr wrap="square" rtlCol="0">
            <a:spAutoFit/>
          </a:bodyPr>
          <a:lstStyle/>
          <a:p>
            <a:pPr algn="l"/>
            <a:r>
              <a:rPr lang="en-IE" dirty="0">
                <a:solidFill>
                  <a:schemeClr val="tx1"/>
                </a:solidFill>
              </a:rPr>
              <a:t>The Gardaí have developed with </a:t>
            </a:r>
            <a:r>
              <a:rPr lang="en-IE" dirty="0" err="1">
                <a:solidFill>
                  <a:schemeClr val="tx1"/>
                </a:solidFill>
              </a:rPr>
              <a:t>WebWise</a:t>
            </a:r>
            <a:r>
              <a:rPr lang="en-IE" dirty="0">
                <a:solidFill>
                  <a:schemeClr val="tx1"/>
                </a:solidFill>
              </a:rPr>
              <a:t> a programme called </a:t>
            </a:r>
            <a:r>
              <a:rPr lang="en-IE" dirty="0">
                <a:hlinkClick r:id="rId6"/>
              </a:rPr>
              <a:t>Be Kind Online</a:t>
            </a:r>
            <a:r>
              <a:rPr lang="en-IE" dirty="0"/>
              <a:t>. </a:t>
            </a:r>
            <a:r>
              <a:rPr lang="en-IE" dirty="0">
                <a:solidFill>
                  <a:schemeClr val="tx1"/>
                </a:solidFill>
              </a:rPr>
              <a:t>Watch</a:t>
            </a:r>
            <a:r>
              <a:rPr lang="en-IE" dirty="0"/>
              <a:t> </a:t>
            </a:r>
            <a:r>
              <a:rPr lang="en-IE" dirty="0">
                <a:hlinkClick r:id="rId7"/>
              </a:rPr>
              <a:t>Donal’s story </a:t>
            </a:r>
            <a:r>
              <a:rPr lang="en-IE" dirty="0">
                <a:solidFill>
                  <a:schemeClr val="tx1"/>
                </a:solidFill>
              </a:rPr>
              <a:t>and discuss what steps Donal and his classmates could take in this situation</a:t>
            </a:r>
            <a:r>
              <a:rPr lang="en-IE" dirty="0"/>
              <a:t>. </a:t>
            </a:r>
          </a:p>
        </p:txBody>
      </p:sp>
      <p:pic>
        <p:nvPicPr>
          <p:cNvPr id="16" name="Online Media 14" title="Be Kind Online  - Garda Primary Schools Programme - Donal's Story">
            <a:hlinkClick r:id="" action="ppaction://media"/>
            <a:extLst>
              <a:ext uri="{FF2B5EF4-FFF2-40B4-BE49-F238E27FC236}">
                <a16:creationId xmlns:a16="http://schemas.microsoft.com/office/drawing/2014/main" id="{1388B9B8-EC85-0E56-172D-843B99C11CCE}"/>
              </a:ext>
            </a:extLst>
          </p:cNvPr>
          <p:cNvPicPr>
            <a:picLocks noRot="1" noChangeAspect="1"/>
          </p:cNvPicPr>
          <p:nvPr>
            <a:videoFile r:link="rId1"/>
          </p:nvPr>
        </p:nvPicPr>
        <p:blipFill>
          <a:blip r:embed="rId8"/>
          <a:stretch>
            <a:fillRect/>
          </a:stretch>
        </p:blipFill>
        <p:spPr>
          <a:xfrm>
            <a:off x="3255645" y="4704635"/>
            <a:ext cx="2840355" cy="1600200"/>
          </a:xfrm>
          <a:prstGeom prst="rect">
            <a:avLst/>
          </a:prstGeom>
        </p:spPr>
      </p:pic>
      <p:sp>
        <p:nvSpPr>
          <p:cNvPr id="19" name="TextBox 18">
            <a:extLst>
              <a:ext uri="{FF2B5EF4-FFF2-40B4-BE49-F238E27FC236}">
                <a16:creationId xmlns:a16="http://schemas.microsoft.com/office/drawing/2014/main" id="{A3305B38-9C8F-9536-53B3-D65E6AB310F4}"/>
              </a:ext>
            </a:extLst>
          </p:cNvPr>
          <p:cNvSpPr txBox="1"/>
          <p:nvPr/>
        </p:nvSpPr>
        <p:spPr>
          <a:xfrm>
            <a:off x="6985752" y="2128648"/>
            <a:ext cx="4732333" cy="1200329"/>
          </a:xfrm>
          <a:prstGeom prst="rect">
            <a:avLst/>
          </a:prstGeom>
          <a:noFill/>
        </p:spPr>
        <p:txBody>
          <a:bodyPr wrap="square" rtlCol="0">
            <a:spAutoFit/>
          </a:bodyPr>
          <a:lstStyle/>
          <a:p>
            <a:pPr algn="ctr"/>
            <a:r>
              <a:rPr lang="en-IE" dirty="0">
                <a:solidFill>
                  <a:schemeClr val="bg1"/>
                </a:solidFill>
              </a:rPr>
              <a:t>You might know more about the internet than the adults who care for you. Think about talking through </a:t>
            </a:r>
            <a:r>
              <a:rPr lang="en-IE" dirty="0">
                <a:solidFill>
                  <a:schemeClr val="bg1"/>
                </a:solidFill>
                <a:hlinkClick r:id="rId9"/>
              </a:rPr>
              <a:t>“The Internet Legends Code” </a:t>
            </a:r>
            <a:r>
              <a:rPr lang="en-IE" dirty="0">
                <a:solidFill>
                  <a:schemeClr val="bg1"/>
                </a:solidFill>
              </a:rPr>
              <a:t>with them so together you can stay safe online. </a:t>
            </a:r>
          </a:p>
        </p:txBody>
      </p:sp>
    </p:spTree>
    <p:extLst>
      <p:ext uri="{BB962C8B-B14F-4D97-AF65-F5344CB8AC3E}">
        <p14:creationId xmlns:p14="http://schemas.microsoft.com/office/powerpoint/2010/main" val="1366671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6"/>
                                        </p:tgtEl>
                                      </p:cBhvr>
                                    </p:cmd>
                                  </p:childTnLst>
                                </p:cTn>
                              </p:par>
                            </p:childTnLst>
                          </p:cTn>
                        </p:par>
                      </p:childTnLst>
                    </p:cTn>
                  </p:par>
                </p:childTnLst>
              </p:cTn>
              <p:nextCondLst>
                <p:cond evt="onClick" delay="0">
                  <p:tgtEl>
                    <p:spTgt spid="16"/>
                  </p:tgtEl>
                </p:cond>
              </p:nextCondLst>
            </p:seq>
            <p:video>
              <p:cMediaNode vol="80000">
                <p:cTn id="12" fill="hold" display="0">
                  <p:stCondLst>
                    <p:cond delay="indefinite"/>
                  </p:stCondLst>
                </p:cTn>
                <p:tgtEl>
                  <p:spTgt spid="16"/>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61FE6CB-9549-435F-808B-9DF9FF0075B2}"/>
              </a:ext>
            </a:extLst>
          </p:cNvPr>
          <p:cNvSpPr/>
          <p:nvPr/>
        </p:nvSpPr>
        <p:spPr>
          <a:xfrm>
            <a:off x="363902" y="1604278"/>
            <a:ext cx="7819978" cy="2594610"/>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bg1"/>
              </a:solidFill>
              <a:cs typeface="Arial" panose="020B0604020202020204" pitchFamily="34" charset="0"/>
            </a:endParaRPr>
          </a:p>
        </p:txBody>
      </p:sp>
      <p:sp>
        <p:nvSpPr>
          <p:cNvPr id="12" name="Rectangle 11">
            <a:extLst>
              <a:ext uri="{FF2B5EF4-FFF2-40B4-BE49-F238E27FC236}">
                <a16:creationId xmlns:a16="http://schemas.microsoft.com/office/drawing/2014/main" id="{38646CFD-7AFE-4314-A098-F18797AF2239}"/>
              </a:ext>
            </a:extLst>
          </p:cNvPr>
          <p:cNvSpPr/>
          <p:nvPr/>
        </p:nvSpPr>
        <p:spPr>
          <a:xfrm>
            <a:off x="363902" y="4330813"/>
            <a:ext cx="4965470" cy="234784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IE" dirty="0">
              <a:latin typeface="Univers Next Pro Condensed" panose="020B0906030202020203" pitchFamily="34" charset="0"/>
            </a:endParaRPr>
          </a:p>
        </p:txBody>
      </p:sp>
      <p:sp>
        <p:nvSpPr>
          <p:cNvPr id="9" name="Rectangle 8">
            <a:extLst>
              <a:ext uri="{FF2B5EF4-FFF2-40B4-BE49-F238E27FC236}">
                <a16:creationId xmlns:a16="http://schemas.microsoft.com/office/drawing/2014/main" id="{D0F42084-DD8B-4AB1-B443-89FEB44709AE}"/>
              </a:ext>
            </a:extLst>
          </p:cNvPr>
          <p:cNvSpPr/>
          <p:nvPr/>
        </p:nvSpPr>
        <p:spPr>
          <a:xfrm>
            <a:off x="6582647" y="0"/>
            <a:ext cx="5370653" cy="12500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TextBox 9">
            <a:extLst>
              <a:ext uri="{FF2B5EF4-FFF2-40B4-BE49-F238E27FC236}">
                <a16:creationId xmlns:a16="http://schemas.microsoft.com/office/drawing/2014/main" id="{76676B77-5CF1-4370-825E-3DB615F94933}"/>
              </a:ext>
            </a:extLst>
          </p:cNvPr>
          <p:cNvSpPr txBox="1"/>
          <p:nvPr/>
        </p:nvSpPr>
        <p:spPr>
          <a:xfrm>
            <a:off x="115748" y="246506"/>
            <a:ext cx="8565408" cy="646331"/>
          </a:xfrm>
          <a:prstGeom prst="rect">
            <a:avLst/>
          </a:prstGeom>
          <a:noFill/>
        </p:spPr>
        <p:txBody>
          <a:bodyPr wrap="square" rtlCol="0">
            <a:spAutoFit/>
          </a:bodyPr>
          <a:lstStyle/>
          <a:p>
            <a:pPr algn="l"/>
            <a:r>
              <a:rPr lang="en-IE" sz="3600" dirty="0">
                <a:latin typeface="Arial" panose="020B0604020202020204" pitchFamily="34" charset="0"/>
                <a:cs typeface="Arial" panose="020B0604020202020204" pitchFamily="34" charset="0"/>
              </a:rPr>
              <a:t>ACTIVITIES FOR THE CLASSROOM</a:t>
            </a:r>
          </a:p>
        </p:txBody>
      </p:sp>
      <p:pic>
        <p:nvPicPr>
          <p:cNvPr id="14" name="Picture 13" descr="Graphical user interface, text&#10;&#10;Description automatically generated">
            <a:extLst>
              <a:ext uri="{FF2B5EF4-FFF2-40B4-BE49-F238E27FC236}">
                <a16:creationId xmlns:a16="http://schemas.microsoft.com/office/drawing/2014/main" id="{4ADD929D-CE7E-4FF5-8BCF-151519AA21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94676" y="0"/>
            <a:ext cx="2897324" cy="1111170"/>
          </a:xfrm>
          <a:prstGeom prst="rect">
            <a:avLst/>
          </a:prstGeom>
        </p:spPr>
      </p:pic>
      <p:sp>
        <p:nvSpPr>
          <p:cNvPr id="4" name="TextBox 3">
            <a:extLst>
              <a:ext uri="{FF2B5EF4-FFF2-40B4-BE49-F238E27FC236}">
                <a16:creationId xmlns:a16="http://schemas.microsoft.com/office/drawing/2014/main" id="{671CD3D1-915B-CA39-07AC-D80343215ABD}"/>
              </a:ext>
            </a:extLst>
          </p:cNvPr>
          <p:cNvSpPr txBox="1"/>
          <p:nvPr/>
        </p:nvSpPr>
        <p:spPr>
          <a:xfrm>
            <a:off x="5476842" y="4346455"/>
            <a:ext cx="6476458" cy="2332202"/>
          </a:xfrm>
          <a:prstGeom prst="rect">
            <a:avLst/>
          </a:prstGeom>
          <a:solidFill>
            <a:srgbClr val="002060"/>
          </a:solidFill>
        </p:spPr>
        <p:txBody>
          <a:bodyPr wrap="square" rtlCol="0">
            <a:spAutoFit/>
          </a:bodyPr>
          <a:lstStyle/>
          <a:p>
            <a:pPr algn="l"/>
            <a:endParaRPr lang="en-IE" sz="3600" dirty="0">
              <a:solidFill>
                <a:schemeClr val="bg1"/>
              </a:solidFill>
              <a:latin typeface="Univers Next Pro Condensed" panose="020B0906030202020203" pitchFamily="34" charset="0"/>
            </a:endParaRPr>
          </a:p>
        </p:txBody>
      </p:sp>
      <p:sp>
        <p:nvSpPr>
          <p:cNvPr id="3" name="TextBox 2">
            <a:extLst>
              <a:ext uri="{FF2B5EF4-FFF2-40B4-BE49-F238E27FC236}">
                <a16:creationId xmlns:a16="http://schemas.microsoft.com/office/drawing/2014/main" id="{E233C15E-6606-2C8C-8A52-C4B1B2847512}"/>
              </a:ext>
            </a:extLst>
          </p:cNvPr>
          <p:cNvSpPr txBox="1"/>
          <p:nvPr/>
        </p:nvSpPr>
        <p:spPr>
          <a:xfrm>
            <a:off x="5476842" y="4352474"/>
            <a:ext cx="3682006" cy="2616101"/>
          </a:xfrm>
          <a:prstGeom prst="rect">
            <a:avLst/>
          </a:prstGeom>
          <a:noFill/>
        </p:spPr>
        <p:txBody>
          <a:bodyPr wrap="square">
            <a:spAutoFit/>
          </a:bodyPr>
          <a:lstStyle/>
          <a:p>
            <a:pPr algn="ctr"/>
            <a:r>
              <a:rPr lang="en-GB" dirty="0">
                <a:solidFill>
                  <a:schemeClr val="bg1"/>
                </a:solidFill>
                <a:effectLst/>
                <a:ea typeface="Times New Roman" panose="02020603050405020304" pitchFamily="18" charset="0"/>
                <a:cs typeface="Arial" panose="020B0604020202020204" pitchFamily="34" charset="0"/>
              </a:rPr>
              <a:t>Watch </a:t>
            </a:r>
            <a:r>
              <a:rPr lang="en-GB" b="1" dirty="0">
                <a:solidFill>
                  <a:schemeClr val="bg1"/>
                </a:solidFill>
                <a:effectLst/>
                <a:ea typeface="Times New Roman" panose="02020603050405020304" pitchFamily="18" charset="0"/>
                <a:cs typeface="Arial" panose="020B0604020202020204" pitchFamily="34" charset="0"/>
                <a:hlinkClick r:id="rId6">
                  <a:extLst>
                    <a:ext uri="{A12FA001-AC4F-418D-AE19-62706E023703}">
                      <ahyp:hlinkClr xmlns:ahyp="http://schemas.microsoft.com/office/drawing/2018/hyperlinkcolor" val="tx"/>
                    </a:ext>
                  </a:extLst>
                </a:hlinkClick>
              </a:rPr>
              <a:t>this video </a:t>
            </a:r>
            <a:r>
              <a:rPr lang="en-GB" dirty="0">
                <a:solidFill>
                  <a:schemeClr val="bg1"/>
                </a:solidFill>
                <a:effectLst/>
                <a:ea typeface="Times New Roman" panose="02020603050405020304" pitchFamily="18" charset="0"/>
                <a:cs typeface="Arial" panose="020B0604020202020204" pitchFamily="34" charset="0"/>
              </a:rPr>
              <a:t>about safe and respectful relationships online and discuss </a:t>
            </a:r>
            <a:r>
              <a:rPr lang="en-GB" dirty="0">
                <a:solidFill>
                  <a:schemeClr val="bg1"/>
                </a:solidFill>
                <a:ea typeface="Times New Roman" panose="02020603050405020304" pitchFamily="18" charset="0"/>
                <a:cs typeface="Arial" panose="020B0604020202020204" pitchFamily="34" charset="0"/>
              </a:rPr>
              <a:t>its lessons.</a:t>
            </a:r>
            <a:r>
              <a:rPr lang="en-GB" dirty="0">
                <a:solidFill>
                  <a:schemeClr val="bg1"/>
                </a:solidFill>
                <a:effectLst/>
                <a:ea typeface="Times New Roman" panose="02020603050405020304" pitchFamily="18" charset="0"/>
                <a:cs typeface="Arial" panose="020B0604020202020204" pitchFamily="34" charset="0"/>
              </a:rPr>
              <a:t> Could you make your own class version of the video or act out your own version for an assembly? The children in the video don’t mention their rights </a:t>
            </a:r>
            <a:r>
              <a:rPr lang="en-GB" dirty="0">
                <a:solidFill>
                  <a:schemeClr val="bg1"/>
                </a:solidFill>
                <a:ea typeface="Times New Roman" panose="02020603050405020304" pitchFamily="18" charset="0"/>
                <a:cs typeface="Arial" panose="020B0604020202020204" pitchFamily="34" charset="0"/>
              </a:rPr>
              <a:t>but </a:t>
            </a:r>
            <a:r>
              <a:rPr lang="en-GB" dirty="0">
                <a:solidFill>
                  <a:schemeClr val="bg1"/>
                </a:solidFill>
                <a:effectLst/>
                <a:ea typeface="Times New Roman" panose="02020603050405020304" pitchFamily="18" charset="0"/>
                <a:cs typeface="Arial" panose="020B0604020202020204" pitchFamily="34" charset="0"/>
              </a:rPr>
              <a:t>you could! </a:t>
            </a:r>
          </a:p>
          <a:p>
            <a:pPr algn="ctr"/>
            <a:endParaRPr lang="en-GB" sz="2000" b="1" dirty="0">
              <a:solidFill>
                <a:schemeClr val="bg1"/>
              </a:solidFill>
              <a:cs typeface="Arial" panose="020B0604020202020204" pitchFamily="34" charset="0"/>
            </a:endParaRPr>
          </a:p>
        </p:txBody>
      </p:sp>
      <p:sp>
        <p:nvSpPr>
          <p:cNvPr id="7" name="Text Placeholder 2">
            <a:extLst>
              <a:ext uri="{FF2B5EF4-FFF2-40B4-BE49-F238E27FC236}">
                <a16:creationId xmlns:a16="http://schemas.microsoft.com/office/drawing/2014/main" id="{5655CCF2-F1CC-7C56-D082-7324D8AE4F12}"/>
              </a:ext>
            </a:extLst>
          </p:cNvPr>
          <p:cNvSpPr txBox="1">
            <a:spLocks/>
          </p:cNvSpPr>
          <p:nvPr/>
        </p:nvSpPr>
        <p:spPr>
          <a:xfrm>
            <a:off x="67397" y="935271"/>
            <a:ext cx="6824580" cy="52470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cs typeface="Arial" panose="020B0604020202020204" pitchFamily="34" charset="0"/>
              </a:rPr>
              <a:t>You do not need to complete every activity but if you have time, you can try to complete more than one.</a:t>
            </a:r>
          </a:p>
          <a:p>
            <a:endParaRPr lang="en-US" dirty="0"/>
          </a:p>
        </p:txBody>
      </p:sp>
      <p:sp>
        <p:nvSpPr>
          <p:cNvPr id="2" name="TextBox 1">
            <a:extLst>
              <a:ext uri="{FF2B5EF4-FFF2-40B4-BE49-F238E27FC236}">
                <a16:creationId xmlns:a16="http://schemas.microsoft.com/office/drawing/2014/main" id="{A805339F-88A1-BFD4-D97C-074F6554FACD}"/>
              </a:ext>
            </a:extLst>
          </p:cNvPr>
          <p:cNvSpPr txBox="1"/>
          <p:nvPr/>
        </p:nvSpPr>
        <p:spPr>
          <a:xfrm>
            <a:off x="8271293" y="1613565"/>
            <a:ext cx="3682006" cy="2585323"/>
          </a:xfrm>
          <a:prstGeom prst="rect">
            <a:avLst/>
          </a:prstGeom>
          <a:solidFill>
            <a:srgbClr val="00B0F0"/>
          </a:solidFill>
        </p:spPr>
        <p:txBody>
          <a:bodyPr wrap="square" rtlCol="0">
            <a:spAutoFit/>
          </a:bodyPr>
          <a:lstStyle/>
          <a:p>
            <a:pPr algn="ctr"/>
            <a:endParaRPr lang="en-GB" b="0" i="0" dirty="0">
              <a:solidFill>
                <a:srgbClr val="000000"/>
              </a:solidFill>
              <a:effectLst/>
            </a:endParaRPr>
          </a:p>
          <a:p>
            <a:pPr algn="ctr"/>
            <a:endParaRPr lang="en-GB" dirty="0">
              <a:solidFill>
                <a:srgbClr val="000000"/>
              </a:solidFill>
            </a:endParaRPr>
          </a:p>
          <a:p>
            <a:pPr algn="ctr"/>
            <a:endParaRPr lang="en-GB" dirty="0">
              <a:solidFill>
                <a:srgbClr val="000000"/>
              </a:solidFill>
            </a:endParaRPr>
          </a:p>
          <a:p>
            <a:pPr algn="ctr"/>
            <a:endParaRPr lang="en-GB" dirty="0">
              <a:solidFill>
                <a:srgbClr val="000000"/>
              </a:solidFill>
            </a:endParaRPr>
          </a:p>
          <a:p>
            <a:pPr algn="ctr"/>
            <a:r>
              <a:rPr lang="en-GB" dirty="0">
                <a:solidFill>
                  <a:srgbClr val="000000"/>
                </a:solidFill>
              </a:rPr>
              <a:t> </a:t>
            </a:r>
          </a:p>
          <a:p>
            <a:pPr algn="ctr"/>
            <a:endParaRPr lang="en-GB" dirty="0">
              <a:solidFill>
                <a:srgbClr val="000000"/>
              </a:solidFill>
            </a:endParaRPr>
          </a:p>
          <a:p>
            <a:pPr algn="ctr"/>
            <a:endParaRPr lang="en-GB" dirty="0">
              <a:solidFill>
                <a:srgbClr val="000000"/>
              </a:solidFill>
            </a:endParaRPr>
          </a:p>
          <a:p>
            <a:pPr algn="ctr"/>
            <a:endParaRPr lang="en-GB" dirty="0">
              <a:solidFill>
                <a:srgbClr val="000000"/>
              </a:solidFill>
            </a:endParaRPr>
          </a:p>
          <a:p>
            <a:pPr algn="ctr"/>
            <a:endParaRPr lang="en-GB" dirty="0">
              <a:solidFill>
                <a:srgbClr val="000000"/>
              </a:solidFill>
            </a:endParaRPr>
          </a:p>
        </p:txBody>
      </p:sp>
      <p:sp>
        <p:nvSpPr>
          <p:cNvPr id="11" name="TextBox 10">
            <a:extLst>
              <a:ext uri="{FF2B5EF4-FFF2-40B4-BE49-F238E27FC236}">
                <a16:creationId xmlns:a16="http://schemas.microsoft.com/office/drawing/2014/main" id="{4663C014-CF43-DAA2-C21C-E6F791F4D34C}"/>
              </a:ext>
            </a:extLst>
          </p:cNvPr>
          <p:cNvSpPr txBox="1"/>
          <p:nvPr/>
        </p:nvSpPr>
        <p:spPr>
          <a:xfrm>
            <a:off x="511371" y="4489072"/>
            <a:ext cx="2851001" cy="1754326"/>
          </a:xfrm>
          <a:prstGeom prst="rect">
            <a:avLst/>
          </a:prstGeom>
          <a:noFill/>
        </p:spPr>
        <p:txBody>
          <a:bodyPr wrap="square" rtlCol="0">
            <a:spAutoFit/>
          </a:bodyPr>
          <a:lstStyle/>
          <a:p>
            <a:pPr algn="l"/>
            <a:r>
              <a:rPr lang="en-IE" dirty="0"/>
              <a:t>Are you an Internet Legend? Test your skills at navigating the internet safely by playing </a:t>
            </a:r>
            <a:r>
              <a:rPr lang="en-IE" dirty="0">
                <a:hlinkClick r:id="rId7"/>
              </a:rPr>
              <a:t>Interland</a:t>
            </a:r>
            <a:r>
              <a:rPr lang="en-IE" dirty="0"/>
              <a:t>, where you will explore security, privacy and respect on the internet.  </a:t>
            </a:r>
          </a:p>
        </p:txBody>
      </p:sp>
      <p:sp>
        <p:nvSpPr>
          <p:cNvPr id="19" name="TextBox 18">
            <a:extLst>
              <a:ext uri="{FF2B5EF4-FFF2-40B4-BE49-F238E27FC236}">
                <a16:creationId xmlns:a16="http://schemas.microsoft.com/office/drawing/2014/main" id="{A3305B38-9C8F-9536-53B3-D65E6AB310F4}"/>
              </a:ext>
            </a:extLst>
          </p:cNvPr>
          <p:cNvSpPr txBox="1"/>
          <p:nvPr/>
        </p:nvSpPr>
        <p:spPr>
          <a:xfrm>
            <a:off x="8271293" y="1660897"/>
            <a:ext cx="3682006" cy="2862322"/>
          </a:xfrm>
          <a:prstGeom prst="rect">
            <a:avLst/>
          </a:prstGeom>
          <a:noFill/>
        </p:spPr>
        <p:txBody>
          <a:bodyPr wrap="square" rtlCol="0">
            <a:spAutoFit/>
          </a:bodyPr>
          <a:lstStyle/>
          <a:p>
            <a:pPr lvl="0" algn="ctr" fontAlgn="base">
              <a:buSzPts val="1100"/>
            </a:pPr>
            <a:r>
              <a:rPr lang="en-GB" sz="1800" dirty="0">
                <a:solidFill>
                  <a:schemeClr val="bg1"/>
                </a:solidFill>
                <a:effectLst/>
                <a:ea typeface="Times New Roman" panose="02020603050405020304" pitchFamily="18" charset="0"/>
              </a:rPr>
              <a:t>Talk about how things might go wrong with friendships online. </a:t>
            </a:r>
          </a:p>
          <a:p>
            <a:pPr lvl="0" algn="ctr" fontAlgn="base">
              <a:buSzPts val="1100"/>
            </a:pPr>
            <a:r>
              <a:rPr lang="en-GB" sz="1800" dirty="0">
                <a:solidFill>
                  <a:schemeClr val="bg1"/>
                </a:solidFill>
                <a:effectLst/>
                <a:ea typeface="Times New Roman" panose="02020603050405020304" pitchFamily="18" charset="0"/>
              </a:rPr>
              <a:t>Try to make up some examples and then work out ways of resolving or sorting out these difficulties. Remember some situations might require adult help. </a:t>
            </a:r>
          </a:p>
          <a:p>
            <a:pPr lvl="0" algn="ctr" fontAlgn="base">
              <a:buSzPts val="1100"/>
            </a:pPr>
            <a:r>
              <a:rPr lang="en-GB" sz="1800" dirty="0">
                <a:solidFill>
                  <a:schemeClr val="bg1"/>
                </a:solidFill>
                <a:effectLst/>
                <a:ea typeface="Times New Roman" panose="02020603050405020304" pitchFamily="18" charset="0"/>
              </a:rPr>
              <a:t>Work as class to design an advice guide to share your ideas.</a:t>
            </a:r>
            <a:endParaRPr lang="en-GB" sz="1800" dirty="0">
              <a:solidFill>
                <a:schemeClr val="bg1"/>
              </a:solidFill>
              <a:effectLst/>
              <a:ea typeface="Times New Roman" panose="02020603050405020304" pitchFamily="18" charset="0"/>
              <a:cs typeface="Arial"/>
            </a:endParaRPr>
          </a:p>
          <a:p>
            <a:pPr algn="ctr"/>
            <a:endParaRPr lang="en-IE" dirty="0">
              <a:solidFill>
                <a:schemeClr val="bg1"/>
              </a:solidFill>
            </a:endParaRPr>
          </a:p>
        </p:txBody>
      </p:sp>
      <p:sp>
        <p:nvSpPr>
          <p:cNvPr id="5" name="TextBox 4">
            <a:extLst>
              <a:ext uri="{FF2B5EF4-FFF2-40B4-BE49-F238E27FC236}">
                <a16:creationId xmlns:a16="http://schemas.microsoft.com/office/drawing/2014/main" id="{0584FB9E-1B1A-E7A9-0147-126B2C06BFDA}"/>
              </a:ext>
            </a:extLst>
          </p:cNvPr>
          <p:cNvSpPr txBox="1"/>
          <p:nvPr/>
        </p:nvSpPr>
        <p:spPr>
          <a:xfrm>
            <a:off x="363901" y="1630609"/>
            <a:ext cx="4837501" cy="2585323"/>
          </a:xfrm>
          <a:prstGeom prst="rect">
            <a:avLst/>
          </a:prstGeom>
          <a:noFill/>
        </p:spPr>
        <p:txBody>
          <a:bodyPr wrap="square" rtlCol="0">
            <a:spAutoFit/>
          </a:bodyPr>
          <a:lstStyle/>
          <a:p>
            <a:r>
              <a:rPr lang="en-GB" dirty="0">
                <a:ea typeface="Arial" panose="020B0604020202020204" pitchFamily="34" charset="0"/>
              </a:rPr>
              <a:t>All children have the right to reliable information and media, but increasingly we see stories, photos and videos online that are not accurate or real. </a:t>
            </a:r>
            <a:r>
              <a:rPr lang="en-GB" dirty="0">
                <a:effectLst/>
                <a:ea typeface="Arial" panose="020B0604020202020204" pitchFamily="34" charset="0"/>
              </a:rPr>
              <a:t>Do you know how to spot them? Check out </a:t>
            </a:r>
            <a:r>
              <a:rPr lang="en-GB" dirty="0" err="1">
                <a:effectLst/>
                <a:ea typeface="Arial" panose="020B0604020202020204" pitchFamily="34" charset="0"/>
              </a:rPr>
              <a:t>WebWise’s</a:t>
            </a:r>
            <a:r>
              <a:rPr lang="en-GB" dirty="0">
                <a:effectLst/>
                <a:ea typeface="Arial" panose="020B0604020202020204" pitchFamily="34" charset="0"/>
              </a:rPr>
              <a:t> video on </a:t>
            </a:r>
            <a:r>
              <a:rPr lang="en-GB" dirty="0">
                <a:effectLst/>
                <a:ea typeface="Arial" panose="020B0604020202020204" pitchFamily="34" charset="0"/>
                <a:hlinkClick r:id="rId8"/>
              </a:rPr>
              <a:t>False News</a:t>
            </a:r>
            <a:r>
              <a:rPr lang="en-GB" dirty="0">
                <a:effectLst/>
                <a:ea typeface="Arial" panose="020B0604020202020204" pitchFamily="34" charset="0"/>
              </a:rPr>
              <a:t>, and the explainer on “</a:t>
            </a:r>
            <a:r>
              <a:rPr lang="en-GB" dirty="0">
                <a:effectLst/>
                <a:ea typeface="Arial" panose="020B0604020202020204" pitchFamily="34" charset="0"/>
                <a:hlinkClick r:id="rId9"/>
              </a:rPr>
              <a:t>Deep Fakes</a:t>
            </a:r>
            <a:r>
              <a:rPr lang="en-GB" dirty="0">
                <a:effectLst/>
                <a:ea typeface="Arial" panose="020B0604020202020204" pitchFamily="34" charset="0"/>
              </a:rPr>
              <a:t>”, and make your own video/poster informing other children about Article 17 and how can they check the information they are receiving. </a:t>
            </a:r>
            <a:endParaRPr lang="en-IE" sz="3600" dirty="0">
              <a:solidFill>
                <a:schemeClr val="bg1"/>
              </a:solidFill>
              <a:latin typeface="Univers Next Pro Condensed" panose="020B0906030202020203" pitchFamily="34" charset="0"/>
            </a:endParaRPr>
          </a:p>
        </p:txBody>
      </p:sp>
      <p:pic>
        <p:nvPicPr>
          <p:cNvPr id="6" name="Online Media 5" title="Respect and Relationships Online in Gaming - Primary">
            <a:hlinkClick r:id="" action="ppaction://media"/>
            <a:extLst>
              <a:ext uri="{FF2B5EF4-FFF2-40B4-BE49-F238E27FC236}">
                <a16:creationId xmlns:a16="http://schemas.microsoft.com/office/drawing/2014/main" id="{B0E91059-4CB1-E925-9CC4-890BF0E89C31}"/>
              </a:ext>
            </a:extLst>
          </p:cNvPr>
          <p:cNvPicPr>
            <a:picLocks noRot="1" noChangeAspect="1"/>
          </p:cNvPicPr>
          <p:nvPr>
            <a:videoFile r:link="rId1"/>
          </p:nvPr>
        </p:nvPicPr>
        <p:blipFill>
          <a:blip r:embed="rId10"/>
          <a:stretch>
            <a:fillRect/>
          </a:stretch>
        </p:blipFill>
        <p:spPr>
          <a:xfrm>
            <a:off x="9158848" y="4823460"/>
            <a:ext cx="2683854" cy="1516381"/>
          </a:xfrm>
          <a:prstGeom prst="rect">
            <a:avLst/>
          </a:prstGeom>
        </p:spPr>
      </p:pic>
      <p:pic>
        <p:nvPicPr>
          <p:cNvPr id="15" name="Picture 14" descr="A blue and white cartoon character&#10;&#10;Description automatically generated">
            <a:hlinkClick r:id="rId7"/>
            <a:extLst>
              <a:ext uri="{FF2B5EF4-FFF2-40B4-BE49-F238E27FC236}">
                <a16:creationId xmlns:a16="http://schemas.microsoft.com/office/drawing/2014/main" id="{BFA36006-FD2C-3EEE-33AA-543234DFFAB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642354" y="4305886"/>
            <a:ext cx="1559048" cy="2312874"/>
          </a:xfrm>
          <a:prstGeom prst="rect">
            <a:avLst/>
          </a:prstGeom>
        </p:spPr>
      </p:pic>
      <p:pic>
        <p:nvPicPr>
          <p:cNvPr id="17" name="Online Media 16" title="Explained: What is False Information?">
            <a:hlinkClick r:id="" action="ppaction://media"/>
            <a:extLst>
              <a:ext uri="{FF2B5EF4-FFF2-40B4-BE49-F238E27FC236}">
                <a16:creationId xmlns:a16="http://schemas.microsoft.com/office/drawing/2014/main" id="{532944C4-C0EF-1750-CBD2-E283B1212BE3}"/>
              </a:ext>
            </a:extLst>
          </p:cNvPr>
          <p:cNvPicPr>
            <a:picLocks noRot="1" noChangeAspect="1"/>
          </p:cNvPicPr>
          <p:nvPr>
            <a:videoFile r:link="rId2"/>
          </p:nvPr>
        </p:nvPicPr>
        <p:blipFill>
          <a:blip r:embed="rId12"/>
          <a:stretch>
            <a:fillRect/>
          </a:stretch>
        </p:blipFill>
        <p:spPr>
          <a:xfrm>
            <a:off x="5177009" y="2188170"/>
            <a:ext cx="2953138" cy="1663740"/>
          </a:xfrm>
          <a:prstGeom prst="rect">
            <a:avLst/>
          </a:prstGeom>
        </p:spPr>
      </p:pic>
    </p:spTree>
    <p:extLst>
      <p:ext uri="{BB962C8B-B14F-4D97-AF65-F5344CB8AC3E}">
        <p14:creationId xmlns:p14="http://schemas.microsoft.com/office/powerpoint/2010/main" val="2625069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6"/>
                </p:tgtEl>
              </p:cMediaNode>
            </p:video>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6"/>
                                        </p:tgtEl>
                                      </p:cBhvr>
                                    </p:cmd>
                                  </p:childTnLst>
                                </p:cTn>
                              </p:par>
                            </p:childTnLst>
                          </p:cTn>
                        </p:par>
                      </p:childTnLst>
                    </p:cTn>
                  </p:par>
                </p:childTnLst>
              </p:cTn>
              <p:nextCondLst>
                <p:cond evt="onClick" delay="0">
                  <p:tgtEl>
                    <p:spTgt spid="6"/>
                  </p:tgtEl>
                </p:cond>
              </p:nextCondLst>
            </p:seq>
            <p:video>
              <p:cMediaNode vol="80000">
                <p:cTn id="17" fill="hold" display="0">
                  <p:stCondLst>
                    <p:cond delay="indefinite"/>
                  </p:stCondLst>
                </p:cTn>
                <p:tgtEl>
                  <p:spTgt spid="17"/>
                </p:tgtEl>
              </p:cMediaNode>
            </p:video>
            <p:seq concurrent="1" nextAc="seek">
              <p:cTn id="18" restart="whenNotActive" fill="hold" evtFilter="cancelBubble" nodeType="interactiveSeq">
                <p:stCondLst>
                  <p:cond evt="onClick" delay="0">
                    <p:tgtEl>
                      <p:spTgt spid="17"/>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7"/>
                                        </p:tgtEl>
                                      </p:cBhvr>
                                    </p:cmd>
                                  </p:childTnLst>
                                </p:cTn>
                              </p:par>
                            </p:childTnLst>
                          </p:cTn>
                        </p:par>
                      </p:childTnLst>
                    </p:cTn>
                  </p:par>
                </p:childTnLst>
              </p:cTn>
              <p:nextCondLst>
                <p:cond evt="onClick" delay="0">
                  <p:tgtEl>
                    <p:spTgt spid="17"/>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3600" dirty="0" smtClean="0">
            <a:solidFill>
              <a:schemeClr val="bg1"/>
            </a:solidFill>
            <a:latin typeface="Univers Next Pro Condensed" panose="020B0906030202020203" pitchFamily="34" charset="0"/>
          </a:defRPr>
        </a:defPPr>
      </a:lstStyle>
    </a:txDef>
  </a:objectDefaults>
  <a:extraClrSchemeLst/>
  <a:extLst>
    <a:ext uri="{05A4C25C-085E-4340-85A3-A5531E510DB2}">
      <thm15:themeFamily xmlns:thm15="http://schemas.microsoft.com/office/thememl/2012/main" name="Articles 1 &amp; 42" id="{DD920C08-F1BA-4A20-A289-EA66E3EE488C}" vid="{BF4EBDBC-E56C-4483-92BA-69B83569AB6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64D0A455289AB498B067CDD262E8742" ma:contentTypeVersion="12" ma:contentTypeDescription="Create a new document." ma:contentTypeScope="" ma:versionID="98696b4ff65c8fe7a5ca067020a00c1c">
  <xsd:schema xmlns:xsd="http://www.w3.org/2001/XMLSchema" xmlns:xs="http://www.w3.org/2001/XMLSchema" xmlns:p="http://schemas.microsoft.com/office/2006/metadata/properties" xmlns:ns2="d9e516cf-fd69-494b-85ae-e41a4108f5c1" xmlns:ns3="310892cb-197e-4a99-9bbc-040cfb997735" targetNamespace="http://schemas.microsoft.com/office/2006/metadata/properties" ma:root="true" ma:fieldsID="7d09d3f7dd41491d1ecbd491b2fb907b" ns2:_="" ns3:_="">
    <xsd:import namespace="d9e516cf-fd69-494b-85ae-e41a4108f5c1"/>
    <xsd:import namespace="310892cb-197e-4a99-9bbc-040cfb99773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9e516cf-fd69-494b-85ae-e41a4108f5c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10892cb-197e-4a99-9bbc-040cfb99773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BE68C2F-7326-44A6-9958-838D68582058}">
  <ds:schemaRefs>
    <ds:schemaRef ds:uri="http://schemas.microsoft.com/sharepoint/v3/contenttype/forms"/>
  </ds:schemaRefs>
</ds:datastoreItem>
</file>

<file path=customXml/itemProps2.xml><?xml version="1.0" encoding="utf-8"?>
<ds:datastoreItem xmlns:ds="http://schemas.openxmlformats.org/officeDocument/2006/customXml" ds:itemID="{08A3D53E-4F76-49D5-A706-C4C88069BC8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9e516cf-fd69-494b-85ae-e41a4108f5c1"/>
    <ds:schemaRef ds:uri="310892cb-197e-4a99-9bbc-040cfb99773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D58E405-C418-450D-8355-51B86220906E}">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Template</Template>
  <TotalTime>2915</TotalTime>
  <Words>1549</Words>
  <Application>Microsoft Office PowerPoint</Application>
  <PresentationFormat>Widescreen</PresentationFormat>
  <Paragraphs>136</Paragraphs>
  <Slides>12</Slides>
  <Notes>11</Notes>
  <HiddenSlides>0</HiddenSlides>
  <MMClips>5</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vt:i4>
      </vt:variant>
    </vt:vector>
  </HeadingPairs>
  <TitlesOfParts>
    <vt:vector size="21" baseType="lpstr">
      <vt:lpstr>Arial</vt:lpstr>
      <vt:lpstr>Calibri</vt:lpstr>
      <vt:lpstr>Calibri Light</vt:lpstr>
      <vt:lpstr>Symbol</vt:lpstr>
      <vt:lpstr>Times New Roman</vt:lpstr>
      <vt:lpstr>Univers Next Pro</vt:lpstr>
      <vt:lpstr>Univers Next Pro Condensed</vt:lpstr>
      <vt:lpstr>Wingdings</vt:lpstr>
      <vt:lpstr>Office Theme</vt:lpstr>
      <vt:lpstr>PowerPoint Presentation</vt:lpstr>
      <vt:lpstr>PowerPoint Presentation</vt:lpstr>
      <vt:lpstr>Safer Internet Day- Tuesday 6th February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Aibhlin O'Leary</dc:creator>
  <cp:lastModifiedBy>Aibhlin O'Leary</cp:lastModifiedBy>
  <cp:revision>12</cp:revision>
  <dcterms:created xsi:type="dcterms:W3CDTF">2024-01-11T11:22:47Z</dcterms:created>
  <dcterms:modified xsi:type="dcterms:W3CDTF">2024-02-01T11:22:14Z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0x010100064D0A455289AB498B067CDD262E8742</vt:lpwstr>
  </property>
</Properties>
</file>