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7"/>
  </p:notesMasterIdLst>
  <p:sldIdLst>
    <p:sldId id="291" r:id="rId5"/>
    <p:sldId id="297" r:id="rId6"/>
    <p:sldId id="292" r:id="rId7"/>
    <p:sldId id="303" r:id="rId8"/>
    <p:sldId id="311" r:id="rId9"/>
    <p:sldId id="301" r:id="rId10"/>
    <p:sldId id="285" r:id="rId11"/>
    <p:sldId id="302" r:id="rId12"/>
    <p:sldId id="312" r:id="rId13"/>
    <p:sldId id="282" r:id="rId14"/>
    <p:sldId id="309" r:id="rId15"/>
    <p:sldId id="31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iel Walden" initials="DW" lastIdx="6" clrIdx="0">
    <p:extLst>
      <p:ext uri="{19B8F6BF-5375-455C-9EA6-DF929625EA0E}">
        <p15:presenceInfo xmlns:p15="http://schemas.microsoft.com/office/powerpoint/2012/main" userId="zPv9w53k+qsHuQdkrlX1cjL3ualBiUsTvrgI0SjBRBA=" providerId="None"/>
      </p:ext>
    </p:extLst>
  </p:cmAuthor>
  <p:cmAuthor id="2" name="Romana Juhasova" initials="RJ" lastIdx="5" clrIdx="1">
    <p:extLst>
      <p:ext uri="{19B8F6BF-5375-455C-9EA6-DF929625EA0E}">
        <p15:presenceInfo xmlns:p15="http://schemas.microsoft.com/office/powerpoint/2012/main" userId="pug63gakqHhUKCblM6dKftwFImXt0SaHY6Q/zF0jifQ="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CE9"/>
    <a:srgbClr val="FFFF99"/>
    <a:srgbClr val="CCFF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669" autoAdjust="0"/>
    <p:restoredTop sz="76398" autoAdjust="0"/>
  </p:normalViewPr>
  <p:slideViewPr>
    <p:cSldViewPr snapToGrid="0">
      <p:cViewPr varScale="1">
        <p:scale>
          <a:sx n="84" d="100"/>
          <a:sy n="84" d="100"/>
        </p:scale>
        <p:origin x="576" y="96"/>
      </p:cViewPr>
      <p:guideLst/>
    </p:cSldViewPr>
  </p:slideViewPr>
  <p:notesTextViewPr>
    <p:cViewPr>
      <p:scale>
        <a:sx n="1" d="1"/>
        <a:sy n="1" d="1"/>
      </p:scale>
      <p:origin x="0" y="0"/>
    </p:cViewPr>
  </p:notesTextViewPr>
  <p:notesViewPr>
    <p:cSldViewPr snapToGrid="0">
      <p:cViewPr varScale="1">
        <p:scale>
          <a:sx n="51" d="100"/>
          <a:sy n="51" d="100"/>
        </p:scale>
        <p:origin x="2692" y="2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B3FA8B-F5D3-48AA-A011-79311221A7E0}" type="datetimeFigureOut">
              <a:rPr lang="en-GB" smtClean="0"/>
              <a:t>06/03/2024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0368D0-998C-4032-83B2-2279821C941C}" type="slidenum">
              <a:rPr lang="en-GB" smtClean="0"/>
              <a:t>‹#›</a:t>
            </a:fld>
            <a:endParaRPr lang="en-GB"/>
          </a:p>
        </p:txBody>
      </p:sp>
    </p:spTree>
    <p:extLst>
      <p:ext uri="{BB962C8B-B14F-4D97-AF65-F5344CB8AC3E}">
        <p14:creationId xmlns:p14="http://schemas.microsoft.com/office/powerpoint/2010/main" val="6274456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The Institute of </a:t>
            </a:r>
            <a:r>
              <a:rPr lang="en-IE" dirty="0" err="1"/>
              <a:t>Defense</a:t>
            </a:r>
            <a:r>
              <a:rPr lang="en-IE" dirty="0"/>
              <a:t> for Child Rights in Timor-Leste (INDDICA), with the support from UNICEF and other partners, conducted a national dialogue with children themed “Listening to our voices as children, to protect and ensure our rights”. </a:t>
            </a:r>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1</a:t>
            </a:fld>
            <a:endParaRPr lang="en-GB"/>
          </a:p>
        </p:txBody>
      </p:sp>
    </p:spTree>
    <p:extLst>
      <p:ext uri="{BB962C8B-B14F-4D97-AF65-F5344CB8AC3E}">
        <p14:creationId xmlns:p14="http://schemas.microsoft.com/office/powerpoint/2010/main" val="6558348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Highlights from an arts workshop at the Children and Youth Pavilion at COP27. This arts workshop is led by the Technical Cohort to Advance Adolescent Girls' and Young Women's Leadership in Climate Change which is supported by UNICEF and Karama (a regional women's rights network) . After leading a session of Gender Equal Adaptation Strategies, the adolescent girls and young women invited their peers to express what gender justice and environmental justice means for them.</a:t>
            </a:r>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10</a:t>
            </a:fld>
            <a:endParaRPr lang="en-GB"/>
          </a:p>
        </p:txBody>
      </p:sp>
    </p:spTree>
    <p:extLst>
      <p:ext uri="{BB962C8B-B14F-4D97-AF65-F5344CB8AC3E}">
        <p14:creationId xmlns:p14="http://schemas.microsoft.com/office/powerpoint/2010/main" val="29653295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A60368D0-998C-4032-83B2-2279821C941C}" type="slidenum">
              <a:rPr lang="en-GB" smtClean="0"/>
              <a:t>11</a:t>
            </a:fld>
            <a:endParaRPr lang="en-GB"/>
          </a:p>
        </p:txBody>
      </p:sp>
    </p:spTree>
    <p:extLst>
      <p:ext uri="{BB962C8B-B14F-4D97-AF65-F5344CB8AC3E}">
        <p14:creationId xmlns:p14="http://schemas.microsoft.com/office/powerpoint/2010/main" val="29995966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February 2023: Mariam </a:t>
            </a:r>
            <a:r>
              <a:rPr lang="en-IE" dirty="0" err="1"/>
              <a:t>Koromi</a:t>
            </a:r>
            <a:r>
              <a:rPr lang="en-IE" dirty="0"/>
              <a:t>, a 16 year old deaf girl, and her friend </a:t>
            </a:r>
            <a:r>
              <a:rPr lang="en-IE" dirty="0" err="1"/>
              <a:t>Kaltuma</a:t>
            </a:r>
            <a:r>
              <a:rPr lang="en-IE" dirty="0"/>
              <a:t>, at their school at the site of Kaya, the Lac region, in the West of Chad.</a:t>
            </a:r>
          </a:p>
        </p:txBody>
      </p:sp>
      <p:sp>
        <p:nvSpPr>
          <p:cNvPr id="4" name="Slide Number Placeholder 3"/>
          <p:cNvSpPr>
            <a:spLocks noGrp="1"/>
          </p:cNvSpPr>
          <p:nvPr>
            <p:ph type="sldNum" sz="quarter" idx="5"/>
          </p:nvPr>
        </p:nvSpPr>
        <p:spPr/>
        <p:txBody>
          <a:bodyPr/>
          <a:lstStyle/>
          <a:p>
            <a:fld id="{A60368D0-998C-4032-83B2-2279821C941C}" type="slidenum">
              <a:rPr lang="en-GB" smtClean="0"/>
              <a:t>12</a:t>
            </a:fld>
            <a:endParaRPr lang="en-GB"/>
          </a:p>
        </p:txBody>
      </p:sp>
    </p:spTree>
    <p:extLst>
      <p:ext uri="{BB962C8B-B14F-4D97-AF65-F5344CB8AC3E}">
        <p14:creationId xmlns:p14="http://schemas.microsoft.com/office/powerpoint/2010/main" val="3702805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A60368D0-998C-4032-83B2-2279821C941C}" type="slidenum">
              <a:rPr lang="en-GB" smtClean="0"/>
              <a:t>2</a:t>
            </a:fld>
            <a:endParaRPr lang="en-GB"/>
          </a:p>
        </p:txBody>
      </p:sp>
    </p:spTree>
    <p:extLst>
      <p:ext uri="{BB962C8B-B14F-4D97-AF65-F5344CB8AC3E}">
        <p14:creationId xmlns:p14="http://schemas.microsoft.com/office/powerpoint/2010/main" val="6326687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2023: Adolescent students display drawings and placards to depict gender equality as a learning from the life skills programs at the Kasturba Gandhi Balika Vidyalaya, </a:t>
            </a:r>
            <a:r>
              <a:rPr lang="en-GB" dirty="0" err="1"/>
              <a:t>Namkumbh</a:t>
            </a:r>
            <a:r>
              <a:rPr lang="en-GB" dirty="0"/>
              <a:t>, Ranchi, Jharkhand, India</a:t>
            </a:r>
          </a:p>
        </p:txBody>
      </p:sp>
      <p:sp>
        <p:nvSpPr>
          <p:cNvPr id="4" name="Slide Number Placeholder 3"/>
          <p:cNvSpPr>
            <a:spLocks noGrp="1"/>
          </p:cNvSpPr>
          <p:nvPr>
            <p:ph type="sldNum" sz="quarter" idx="5"/>
          </p:nvPr>
        </p:nvSpPr>
        <p:spPr/>
        <p:txBody>
          <a:bodyPr/>
          <a:lstStyle/>
          <a:p>
            <a:fld id="{A60368D0-998C-4032-83B2-2279821C941C}" type="slidenum">
              <a:rPr lang="en-GB" smtClean="0"/>
              <a:t>3</a:t>
            </a:fld>
            <a:endParaRPr lang="en-GB"/>
          </a:p>
        </p:txBody>
      </p:sp>
    </p:spTree>
    <p:extLst>
      <p:ext uri="{BB962C8B-B14F-4D97-AF65-F5344CB8AC3E}">
        <p14:creationId xmlns:p14="http://schemas.microsoft.com/office/powerpoint/2010/main" val="26480419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UNICEF, with the support of the Global Programme to end Child Marriage (GPECM), produced and painted a graffiti on the walls of a secondary school in Monapo district (Nampula province) to sensitize the community on the negative impact of child marriage and on the appropriate reporting channel to follow (Child Helpline 116).</a:t>
            </a:r>
          </a:p>
        </p:txBody>
      </p:sp>
      <p:sp>
        <p:nvSpPr>
          <p:cNvPr id="4" name="Slide Number Placeholder 3"/>
          <p:cNvSpPr>
            <a:spLocks noGrp="1"/>
          </p:cNvSpPr>
          <p:nvPr>
            <p:ph type="sldNum" sz="quarter" idx="5"/>
          </p:nvPr>
        </p:nvSpPr>
        <p:spPr/>
        <p:txBody>
          <a:bodyPr/>
          <a:lstStyle/>
          <a:p>
            <a:fld id="{9FB548E1-092D-48D6-B430-DC41D544A999}" type="slidenum">
              <a:rPr lang="en-IE" smtClean="0"/>
              <a:t>4</a:t>
            </a:fld>
            <a:endParaRPr lang="en-IE"/>
          </a:p>
        </p:txBody>
      </p:sp>
    </p:spTree>
    <p:extLst>
      <p:ext uri="{BB962C8B-B14F-4D97-AF65-F5344CB8AC3E}">
        <p14:creationId xmlns:p14="http://schemas.microsoft.com/office/powerpoint/2010/main" val="30912990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AJMER , RAJASTHAN, INDIA -  OCTOBER, 02, 2022:   Nisha Rawat, 15,  pictured  while balancing football on her finger at her residence in </a:t>
            </a:r>
            <a:r>
              <a:rPr lang="en-IE" dirty="0" err="1"/>
              <a:t>Chachiawas</a:t>
            </a:r>
            <a:r>
              <a:rPr lang="en-IE" dirty="0"/>
              <a:t> village in Ajmer district of  Rajasthan, India.  Nisha has been playing football since 2016 at national and district-level tournaments.  Her father is a Shepard and her mother works at MGNREGA,  Nisha braved all odds to study and play in her village and has become an inspiration for many boys and girls.  Besides playing as a defender, she also enjoys training the younger girls in her village.</a:t>
            </a:r>
          </a:p>
        </p:txBody>
      </p:sp>
      <p:sp>
        <p:nvSpPr>
          <p:cNvPr id="4" name="Slide Number Placeholder 3"/>
          <p:cNvSpPr>
            <a:spLocks noGrp="1"/>
          </p:cNvSpPr>
          <p:nvPr>
            <p:ph type="sldNum" sz="quarter" idx="5"/>
          </p:nvPr>
        </p:nvSpPr>
        <p:spPr/>
        <p:txBody>
          <a:bodyPr/>
          <a:lstStyle/>
          <a:p>
            <a:fld id="{9FB548E1-092D-48D6-B430-DC41D544A999}" type="slidenum">
              <a:rPr lang="en-IE" smtClean="0"/>
              <a:t>5</a:t>
            </a:fld>
            <a:endParaRPr lang="en-IE"/>
          </a:p>
        </p:txBody>
      </p:sp>
    </p:spTree>
    <p:extLst>
      <p:ext uri="{BB962C8B-B14F-4D97-AF65-F5344CB8AC3E}">
        <p14:creationId xmlns:p14="http://schemas.microsoft.com/office/powerpoint/2010/main" val="7177020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A60368D0-998C-4032-83B2-2279821C941C}" type="slidenum">
              <a:rPr lang="en-GB" smtClean="0"/>
              <a:t>6</a:t>
            </a:fld>
            <a:endParaRPr lang="en-GB"/>
          </a:p>
        </p:txBody>
      </p:sp>
    </p:spTree>
    <p:extLst>
      <p:ext uri="{BB962C8B-B14F-4D97-AF65-F5344CB8AC3E}">
        <p14:creationId xmlns:p14="http://schemas.microsoft.com/office/powerpoint/2010/main" val="38072364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https://www.youtube.com/watch?v=xRhEjvLWcZY</a:t>
            </a:r>
          </a:p>
        </p:txBody>
      </p:sp>
      <p:sp>
        <p:nvSpPr>
          <p:cNvPr id="4" name="Slide Number Placeholder 3"/>
          <p:cNvSpPr>
            <a:spLocks noGrp="1"/>
          </p:cNvSpPr>
          <p:nvPr>
            <p:ph type="sldNum" sz="quarter" idx="5"/>
          </p:nvPr>
        </p:nvSpPr>
        <p:spPr/>
        <p:txBody>
          <a:bodyPr/>
          <a:lstStyle/>
          <a:p>
            <a:fld id="{A60368D0-998C-4032-83B2-2279821C941C}" type="slidenum">
              <a:rPr lang="en-GB" smtClean="0"/>
              <a:t>7</a:t>
            </a:fld>
            <a:endParaRPr lang="en-GB"/>
          </a:p>
        </p:txBody>
      </p:sp>
    </p:spTree>
    <p:extLst>
      <p:ext uri="{BB962C8B-B14F-4D97-AF65-F5344CB8AC3E}">
        <p14:creationId xmlns:p14="http://schemas.microsoft.com/office/powerpoint/2010/main" val="41025480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8</a:t>
            </a:fld>
            <a:endParaRPr lang="en-GB"/>
          </a:p>
        </p:txBody>
      </p:sp>
    </p:spTree>
    <p:extLst>
      <p:ext uri="{BB962C8B-B14F-4D97-AF65-F5344CB8AC3E}">
        <p14:creationId xmlns:p14="http://schemas.microsoft.com/office/powerpoint/2010/main" val="26545265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9</a:t>
            </a:fld>
            <a:endParaRPr lang="en-GB"/>
          </a:p>
        </p:txBody>
      </p:sp>
    </p:spTree>
    <p:extLst>
      <p:ext uri="{BB962C8B-B14F-4D97-AF65-F5344CB8AC3E}">
        <p14:creationId xmlns:p14="http://schemas.microsoft.com/office/powerpoint/2010/main" val="39387878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descr="A person sitting on a bed&#10;&#10;Description automatically generated">
            <a:extLst>
              <a:ext uri="{FF2B5EF4-FFF2-40B4-BE49-F238E27FC236}">
                <a16:creationId xmlns:a16="http://schemas.microsoft.com/office/drawing/2014/main" id="{C4056781-D515-4BC7-8006-26261C928EF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0414" y="0"/>
            <a:ext cx="12312414" cy="6925733"/>
          </a:xfrm>
          <a:prstGeom prst="rect">
            <a:avLst/>
          </a:prstGeom>
        </p:spPr>
      </p:pic>
      <p:sp>
        <p:nvSpPr>
          <p:cNvPr id="8" name="Title 1">
            <a:extLst>
              <a:ext uri="{FF2B5EF4-FFF2-40B4-BE49-F238E27FC236}">
                <a16:creationId xmlns:a16="http://schemas.microsoft.com/office/drawing/2014/main" id="{09CF067E-39E5-4D91-87A3-ACC6AD15E96D}"/>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17053240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lice single title blue dash with image">
    <p:spTree>
      <p:nvGrpSpPr>
        <p:cNvPr id="1" name=""/>
        <p:cNvGrpSpPr/>
        <p:nvPr/>
      </p:nvGrpSpPr>
      <p:grpSpPr>
        <a:xfrm>
          <a:off x="0" y="0"/>
          <a:ext cx="0" cy="0"/>
          <a:chOff x="0" y="0"/>
          <a:chExt cx="0" cy="0"/>
        </a:xfrm>
      </p:grpSpPr>
      <p:pic>
        <p:nvPicPr>
          <p:cNvPr id="4" name="Picture 3" descr="A person wearing a suit and tie&#10;&#10;Description automatically generated">
            <a:extLst>
              <a:ext uri="{FF2B5EF4-FFF2-40B4-BE49-F238E27FC236}">
                <a16:creationId xmlns:a16="http://schemas.microsoft.com/office/drawing/2014/main" id="{4A72FEE0-4541-40C9-9A50-CFC663451F6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7746" b="8592"/>
          <a:stretch/>
        </p:blipFill>
        <p:spPr>
          <a:xfrm flipH="1">
            <a:off x="-1" y="12921"/>
            <a:ext cx="12191999" cy="6858000"/>
          </a:xfrm>
          <a:prstGeom prst="rect">
            <a:avLst/>
          </a:prstGeom>
        </p:spPr>
      </p:pic>
      <p:pic>
        <p:nvPicPr>
          <p:cNvPr id="5" name="Picture 4" descr="Icon&#10;&#10;Description automatically generated with medium confidence">
            <a:extLst>
              <a:ext uri="{FF2B5EF4-FFF2-40B4-BE49-F238E27FC236}">
                <a16:creationId xmlns:a16="http://schemas.microsoft.com/office/drawing/2014/main" id="{2CA1285B-6221-419C-A454-834FF378DA4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68366"/>
            <a:ext cx="12315821" cy="6925108"/>
          </a:xfrm>
          <a:prstGeom prst="rect">
            <a:avLst/>
          </a:prstGeom>
        </p:spPr>
      </p:pic>
    </p:spTree>
    <p:extLst>
      <p:ext uri="{BB962C8B-B14F-4D97-AF65-F5344CB8AC3E}">
        <p14:creationId xmlns:p14="http://schemas.microsoft.com/office/powerpoint/2010/main" val="913400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lice single title blue dash with im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87731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id="{3F6FEA19-0098-4FF3-8554-E7B817911B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9" name="Title 1">
            <a:extLst>
              <a:ext uri="{FF2B5EF4-FFF2-40B4-BE49-F238E27FC236}">
                <a16:creationId xmlns:a16="http://schemas.microsoft.com/office/drawing/2014/main" id="{70088B6A-37EC-4377-97F2-1E7A89274C0F}"/>
              </a:ext>
            </a:extLst>
          </p:cNvPr>
          <p:cNvSpPr>
            <a:spLocks noGrp="1"/>
          </p:cNvSpPr>
          <p:nvPr>
            <p:ph type="ctrTitle" hasCustomPrompt="1"/>
          </p:nvPr>
        </p:nvSpPr>
        <p:spPr>
          <a:xfrm>
            <a:off x="0" y="5167889"/>
            <a:ext cx="7392202" cy="1022569"/>
          </a:xfrm>
          <a:solidFill>
            <a:srgbClr val="00ACE9"/>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thankyou</a:t>
            </a:r>
            <a:endParaRPr lang="en-GB" dirty="0"/>
          </a:p>
        </p:txBody>
      </p:sp>
    </p:spTree>
    <p:extLst>
      <p:ext uri="{BB962C8B-B14F-4D97-AF65-F5344CB8AC3E}">
        <p14:creationId xmlns:p14="http://schemas.microsoft.com/office/powerpoint/2010/main" val="35473843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rimary Activities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6332862"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PRIMARY ACTIVITIES </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a:t>
            </a:r>
            <a:r>
              <a:rPr lang="en-GB" sz="1400" dirty="0">
                <a:solidFill>
                  <a:schemeClr val="tx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278055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rimary Activities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6488010"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PRIMARY ACTIVITIES 2</a:t>
            </a:r>
            <a:endParaRPr lang="en-GB" sz="5400" dirty="0">
              <a:solidFill>
                <a:srgbClr val="00B0F0"/>
              </a:solidFill>
              <a:latin typeface="Univers Next Pro Condensed" panose="020B0906030202020203" pitchFamily="34" charset="0"/>
            </a:endParaRP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 </a:t>
            </a:r>
          </a:p>
        </p:txBody>
      </p:sp>
    </p:spTree>
    <p:extLst>
      <p:ext uri="{BB962C8B-B14F-4D97-AF65-F5344CB8AC3E}">
        <p14:creationId xmlns:p14="http://schemas.microsoft.com/office/powerpoint/2010/main" val="15404087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ondary Activiti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5985831"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SECONDARY ACTIVITIES</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a:t>
            </a:r>
            <a:r>
              <a:rPr lang="en-GB" sz="1400" dirty="0">
                <a:solidFill>
                  <a:schemeClr val="tx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093969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ondary Activities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6323681"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SECONDARY ACTIVITIES 2</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 </a:t>
            </a:r>
          </a:p>
        </p:txBody>
      </p:sp>
    </p:spTree>
    <p:extLst>
      <p:ext uri="{BB962C8B-B14F-4D97-AF65-F5344CB8AC3E}">
        <p14:creationId xmlns:p14="http://schemas.microsoft.com/office/powerpoint/2010/main" val="31540152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ue slice double title blue dash">
    <p:spTree>
      <p:nvGrpSpPr>
        <p:cNvPr id="1" name=""/>
        <p:cNvGrpSpPr/>
        <p:nvPr/>
      </p:nvGrpSpPr>
      <p:grpSpPr>
        <a:xfrm>
          <a:off x="0" y="0"/>
          <a:ext cx="0" cy="0"/>
          <a:chOff x="0" y="0"/>
          <a:chExt cx="0" cy="0"/>
        </a:xfrm>
      </p:grpSpPr>
      <p:pic>
        <p:nvPicPr>
          <p:cNvPr id="4" name="Picture 3" descr="A picture containing icon&#10;&#10;Description automatically generated">
            <a:extLst>
              <a:ext uri="{FF2B5EF4-FFF2-40B4-BE49-F238E27FC236}">
                <a16:creationId xmlns:a16="http://schemas.microsoft.com/office/drawing/2014/main" id="{E49A15B5-7EFA-4045-AD3F-F12AF2BFB2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58"/>
            <a:ext cx="12192000" cy="6855484"/>
          </a:xfrm>
          <a:prstGeom prst="rect">
            <a:avLst/>
          </a:prstGeom>
        </p:spPr>
      </p:pic>
    </p:spTree>
    <p:extLst>
      <p:ext uri="{BB962C8B-B14F-4D97-AF65-F5344CB8AC3E}">
        <p14:creationId xmlns:p14="http://schemas.microsoft.com/office/powerpoint/2010/main" val="25012280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ue slice double title white dash">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6C2F8840-AA37-4E5E-A12B-53A1C91C49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58"/>
            <a:ext cx="12192000" cy="6855484"/>
          </a:xfrm>
          <a:prstGeom prst="rect">
            <a:avLst/>
          </a:prstGeom>
        </p:spPr>
      </p:pic>
    </p:spTree>
    <p:extLst>
      <p:ext uri="{BB962C8B-B14F-4D97-AF65-F5344CB8AC3E}">
        <p14:creationId xmlns:p14="http://schemas.microsoft.com/office/powerpoint/2010/main" val="17659769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ntent and object 2">
    <p:bg>
      <p:bgPr>
        <a:solidFill>
          <a:srgbClr val="00ACE9"/>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6" name="Picture 5" descr="A picture containing drawing&#10;&#10;Description automatically generated">
            <a:extLst>
              <a:ext uri="{FF2B5EF4-FFF2-40B4-BE49-F238E27FC236}">
                <a16:creationId xmlns:a16="http://schemas.microsoft.com/office/drawing/2014/main" id="{FB66101A-794E-4CBA-A965-9BBF63D6A45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24004" y="5495112"/>
            <a:ext cx="5967996" cy="1283211"/>
          </a:xfrm>
          <a:prstGeom prst="rect">
            <a:avLst/>
          </a:prstGeom>
        </p:spPr>
      </p:pic>
    </p:spTree>
    <p:extLst>
      <p:ext uri="{BB962C8B-B14F-4D97-AF65-F5344CB8AC3E}">
        <p14:creationId xmlns:p14="http://schemas.microsoft.com/office/powerpoint/2010/main" val="2346009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84C12D-CF63-408B-A8E3-CA310ADFAD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25" y="-311150"/>
            <a:ext cx="12192000" cy="8128000"/>
          </a:xfrm>
          <a:prstGeom prst="rect">
            <a:avLst/>
          </a:prstGeom>
        </p:spPr>
      </p:pic>
      <p:sp>
        <p:nvSpPr>
          <p:cNvPr id="3" name="Title 1">
            <a:extLst>
              <a:ext uri="{FF2B5EF4-FFF2-40B4-BE49-F238E27FC236}">
                <a16:creationId xmlns:a16="http://schemas.microsoft.com/office/drawing/2014/main" id="{EF5A0075-6DAE-4F75-9850-A81CCC068425}"/>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37369711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a:latin typeface="Univers Next Pro" panose="020B0503030202020203" pitchFamily="34" charset="77"/>
                <a:cs typeface="Univers" panose="020F0502020204030204" pitchFamily="34" charset="0"/>
              </a:rPr>
              <a:t>Click to add engaging text</a:t>
            </a:r>
          </a:p>
          <a:p>
            <a:pPr lvl="0"/>
            <a:r>
              <a:rPr lang="en-US" b="0" i="0">
                <a:latin typeface="Univers Next Pro" panose="020B0503030202020203" pitchFamily="34" charset="77"/>
                <a:cs typeface="Univers" panose="020F0502020204030204" pitchFamily="34" charset="0"/>
              </a:rPr>
              <a:t>And some more text</a:t>
            </a:r>
          </a:p>
          <a:p>
            <a:pPr lvl="1"/>
            <a:r>
              <a:rPr lang="en-US" b="0" i="0">
                <a:latin typeface="Univers Next Pro" panose="020B0503030202020203" pitchFamily="34" charset="77"/>
                <a:cs typeface="Univers" panose="020F0502020204030204" pitchFamily="34" charset="0"/>
              </a:rPr>
              <a:t>Second level</a:t>
            </a:r>
          </a:p>
          <a:p>
            <a:pPr lvl="2"/>
            <a:r>
              <a:rPr lang="en-US" b="0" i="0">
                <a:latin typeface="Univers Next Pro" panose="020B0503030202020203" pitchFamily="34" charset="77"/>
                <a:cs typeface="Univers" panose="020F0502020204030204" pitchFamily="34" charset="0"/>
              </a:rPr>
              <a:t>Third level</a:t>
            </a:r>
          </a:p>
          <a:p>
            <a:pPr lvl="3"/>
            <a:r>
              <a:rPr lang="en-US" b="0" i="0">
                <a:latin typeface="Univers Next Pro" panose="020B0503030202020203" pitchFamily="34" charset="77"/>
                <a:cs typeface="Univers" panose="020F0502020204030204" pitchFamily="34" charset="0"/>
              </a:rPr>
              <a:t>Fourth level</a:t>
            </a:r>
          </a:p>
          <a:p>
            <a:pPr lvl="4"/>
            <a:endParaRPr lang="en-US" b="0" i="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a:t> add headline here</a:t>
            </a:r>
            <a:endParaRPr lang="en-GB"/>
          </a:p>
        </p:txBody>
      </p:sp>
      <p:pic>
        <p:nvPicPr>
          <p:cNvPr id="7" name="Picture 6" descr="A close up of a logo&#10;&#10;Description automatically generated">
            <a:extLst>
              <a:ext uri="{FF2B5EF4-FFF2-40B4-BE49-F238E27FC236}">
                <a16:creationId xmlns:a16="http://schemas.microsoft.com/office/drawing/2014/main" id="{DDF87C42-D6D6-4C5A-A743-872A791424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18516" y="5719200"/>
            <a:ext cx="5296365" cy="1138800"/>
          </a:xfrm>
          <a:prstGeom prst="rect">
            <a:avLst/>
          </a:prstGeom>
        </p:spPr>
      </p:pic>
    </p:spTree>
    <p:extLst>
      <p:ext uri="{BB962C8B-B14F-4D97-AF65-F5344CB8AC3E}">
        <p14:creationId xmlns:p14="http://schemas.microsoft.com/office/powerpoint/2010/main" val="23086690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D311CD-2CC4-A3E6-4AB2-E163D3B14F36}"/>
              </a:ext>
            </a:extLst>
          </p:cNvPr>
          <p:cNvSpPr>
            <a:spLocks noGrp="1"/>
          </p:cNvSpPr>
          <p:nvPr>
            <p:ph type="dt" sz="half" idx="10"/>
          </p:nvPr>
        </p:nvSpPr>
        <p:spPr/>
        <p:txBody>
          <a:bodyPr/>
          <a:lstStyle/>
          <a:p>
            <a:fld id="{6BC165FF-5BFF-4303-A06D-313459E2A94A}" type="datetimeFigureOut">
              <a:rPr lang="en-IE" smtClean="0"/>
              <a:t>06/03/2024</a:t>
            </a:fld>
            <a:endParaRPr lang="en-IE"/>
          </a:p>
        </p:txBody>
      </p:sp>
      <p:sp>
        <p:nvSpPr>
          <p:cNvPr id="3" name="Footer Placeholder 2">
            <a:extLst>
              <a:ext uri="{FF2B5EF4-FFF2-40B4-BE49-F238E27FC236}">
                <a16:creationId xmlns:a16="http://schemas.microsoft.com/office/drawing/2014/main" id="{64BCBA0F-750C-6E85-766C-FB50B6F7FF68}"/>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D6880854-C290-764F-6BA9-58D330DE62AB}"/>
              </a:ext>
            </a:extLst>
          </p:cNvPr>
          <p:cNvSpPr>
            <a:spLocks noGrp="1"/>
          </p:cNvSpPr>
          <p:nvPr>
            <p:ph type="sldNum" sz="quarter" idx="12"/>
          </p:nvPr>
        </p:nvSpPr>
        <p:spPr/>
        <p:txBody>
          <a:bodyPr/>
          <a:lstStyle/>
          <a:p>
            <a:fld id="{0A389BB3-D284-4963-9F15-44C200B37348}" type="slidenum">
              <a:rPr lang="en-IE" smtClean="0"/>
              <a:t>‹#›</a:t>
            </a:fld>
            <a:endParaRPr lang="en-IE"/>
          </a:p>
        </p:txBody>
      </p:sp>
    </p:spTree>
    <p:extLst>
      <p:ext uri="{BB962C8B-B14F-4D97-AF65-F5344CB8AC3E}">
        <p14:creationId xmlns:p14="http://schemas.microsoft.com/office/powerpoint/2010/main" val="4171487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A98FE80-BE6B-4AD6-9CAE-75882CA82C99}"/>
              </a:ext>
            </a:extLst>
          </p:cNvPr>
          <p:cNvSpPr txBox="1">
            <a:spLocks/>
          </p:cNvSpPr>
          <p:nvPr userDrawn="1"/>
        </p:nvSpPr>
        <p:spPr>
          <a:xfrm>
            <a:off x="0" y="5366858"/>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solidFill>
                <a:srgbClr val="FFFF00"/>
              </a:solidFill>
            </a:endParaRPr>
          </a:p>
        </p:txBody>
      </p:sp>
      <p:sp>
        <p:nvSpPr>
          <p:cNvPr id="3" name="Title 1">
            <a:extLst>
              <a:ext uri="{FF2B5EF4-FFF2-40B4-BE49-F238E27FC236}">
                <a16:creationId xmlns:a16="http://schemas.microsoft.com/office/drawing/2014/main" id="{1E1328C6-E353-4AA5-BFED-720457DD0A9F}"/>
              </a:ext>
            </a:extLst>
          </p:cNvPr>
          <p:cNvSpPr txBox="1">
            <a:spLocks/>
          </p:cNvSpPr>
          <p:nvPr userDrawn="1"/>
        </p:nvSpPr>
        <p:spPr>
          <a:xfrm>
            <a:off x="0" y="6112429"/>
            <a:ext cx="11172825" cy="5239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sz="2400" dirty="0">
                <a:solidFill>
                  <a:srgbClr val="FFFF00"/>
                </a:solidFill>
              </a:rPr>
              <a:t>Supporting your response to the current crisis </a:t>
            </a:r>
            <a:endParaRPr lang="en-GB" sz="2400" dirty="0">
              <a:solidFill>
                <a:srgbClr val="FFFF00"/>
              </a:solidFill>
            </a:endParaRPr>
          </a:p>
        </p:txBody>
      </p:sp>
    </p:spTree>
    <p:extLst>
      <p:ext uri="{BB962C8B-B14F-4D97-AF65-F5344CB8AC3E}">
        <p14:creationId xmlns:p14="http://schemas.microsoft.com/office/powerpoint/2010/main" val="4220624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C21AA-0D92-47EE-9154-7AF89AB436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10783"/>
            <a:ext cx="12192000" cy="6855484"/>
          </a:xfrm>
          <a:prstGeom prst="rect">
            <a:avLst/>
          </a:prstGeom>
        </p:spPr>
      </p:pic>
      <p:sp>
        <p:nvSpPr>
          <p:cNvPr id="5" name="TextBox 4">
            <a:extLst>
              <a:ext uri="{FF2B5EF4-FFF2-40B4-BE49-F238E27FC236}">
                <a16:creationId xmlns:a16="http://schemas.microsoft.com/office/drawing/2014/main" id="{0A77C208-4BD6-4C38-BDC1-17B195E04AB9}"/>
              </a:ext>
            </a:extLst>
          </p:cNvPr>
          <p:cNvSpPr txBox="1"/>
          <p:nvPr userDrawn="1"/>
        </p:nvSpPr>
        <p:spPr>
          <a:xfrm>
            <a:off x="221192" y="350308"/>
            <a:ext cx="5681133" cy="646331"/>
          </a:xfrm>
          <a:prstGeom prst="rect">
            <a:avLst/>
          </a:prstGeom>
          <a:noFill/>
        </p:spPr>
        <p:txBody>
          <a:bodyPr wrap="square" rtlCol="0">
            <a:spAutoFit/>
          </a:bodyPr>
          <a:lstStyle/>
          <a:p>
            <a:pPr algn="l"/>
            <a:r>
              <a:rPr lang="en-GB" sz="3600" dirty="0">
                <a:solidFill>
                  <a:schemeClr val="bg1"/>
                </a:solidFill>
                <a:latin typeface="Univers Next Pro Condensed" panose="020B0906030202020203" pitchFamily="34" charset="0"/>
              </a:rPr>
              <a:t>INSTRUCTIONS</a:t>
            </a:r>
          </a:p>
        </p:txBody>
      </p:sp>
      <p:sp>
        <p:nvSpPr>
          <p:cNvPr id="6" name="TextBox 5">
            <a:extLst>
              <a:ext uri="{FF2B5EF4-FFF2-40B4-BE49-F238E27FC236}">
                <a16:creationId xmlns:a16="http://schemas.microsoft.com/office/drawing/2014/main" id="{A3AF2516-8551-4EE9-849B-CB3BC03C1256}"/>
              </a:ext>
            </a:extLst>
          </p:cNvPr>
          <p:cNvSpPr txBox="1"/>
          <p:nvPr userDrawn="1"/>
        </p:nvSpPr>
        <p:spPr>
          <a:xfrm>
            <a:off x="202142" y="1037167"/>
            <a:ext cx="6163733" cy="3893374"/>
          </a:xfrm>
          <a:prstGeom prst="rect">
            <a:avLst/>
          </a:prstGeom>
          <a:noFill/>
        </p:spPr>
        <p:txBody>
          <a:bodyPr wrap="square" rtlCol="0">
            <a:spAutoFit/>
          </a:bodyPr>
          <a:lstStyle/>
          <a:p>
            <a:pPr algn="l"/>
            <a:r>
              <a:rPr lang="en-GB" sz="1900" dirty="0">
                <a:solidFill>
                  <a:schemeClr val="bg1"/>
                </a:solidFill>
                <a:latin typeface="Arial" panose="020B0604020202020204" pitchFamily="34" charset="0"/>
                <a:cs typeface="Arial" panose="020B0604020202020204" pitchFamily="34" charset="0"/>
              </a:rPr>
              <a:t>This flexible resource is intended to provide you with some easy to use, appropriate rights-related learning to share with your children, their families and your colleagues. </a:t>
            </a:r>
          </a:p>
          <a:p>
            <a:pPr algn="l"/>
            <a:endParaRPr lang="en-GB" sz="1900" dirty="0">
              <a:solidFill>
                <a:schemeClr val="bg1"/>
              </a:solidFill>
              <a:latin typeface="Arial" panose="020B0604020202020204" pitchFamily="34" charset="0"/>
              <a:cs typeface="Arial" panose="020B0604020202020204" pitchFamily="34" charset="0"/>
            </a:endParaRPr>
          </a:p>
          <a:p>
            <a:pPr algn="l"/>
            <a:r>
              <a:rPr lang="en-GB" sz="1900" dirty="0">
                <a:solidFill>
                  <a:schemeClr val="bg1"/>
                </a:solidFill>
                <a:latin typeface="Arial" panose="020B0604020202020204" pitchFamily="34" charset="0"/>
                <a:cs typeface="Arial" panose="020B0604020202020204" pitchFamily="34" charset="0"/>
              </a:rPr>
              <a:t>Please </a:t>
            </a:r>
            <a:r>
              <a:rPr lang="en-GB" sz="1900" b="1" dirty="0">
                <a:solidFill>
                  <a:srgbClr val="FFFF00"/>
                </a:solidFill>
                <a:latin typeface="Arial" panose="020B0604020202020204" pitchFamily="34" charset="0"/>
                <a:cs typeface="Arial" panose="020B0604020202020204" pitchFamily="34" charset="0"/>
              </a:rPr>
              <a:t>edit out non-relevant slides or tasks </a:t>
            </a:r>
            <a:r>
              <a:rPr lang="en-GB" sz="1900" dirty="0">
                <a:solidFill>
                  <a:schemeClr val="bg1"/>
                </a:solidFill>
                <a:latin typeface="Arial" panose="020B0604020202020204" pitchFamily="34" charset="0"/>
                <a:cs typeface="Arial" panose="020B0604020202020204" pitchFamily="34" charset="0"/>
              </a:rPr>
              <a:t>before sharing with students. Please check the content works for your learners and feel free to add any content that would make the material more relevant to your setting. </a:t>
            </a:r>
          </a:p>
          <a:p>
            <a:pPr algn="l"/>
            <a:endParaRPr lang="en-GB" sz="1900" dirty="0">
              <a:solidFill>
                <a:schemeClr val="bg1"/>
              </a:solidFill>
              <a:latin typeface="Arial" panose="020B0604020202020204" pitchFamily="34" charset="0"/>
              <a:cs typeface="Arial" panose="020B0604020202020204" pitchFamily="34" charset="0"/>
            </a:endParaRPr>
          </a:p>
          <a:p>
            <a:pPr algn="l"/>
            <a:r>
              <a:rPr lang="en-GB" sz="1900" dirty="0">
                <a:solidFill>
                  <a:schemeClr val="bg1"/>
                </a:solidFill>
                <a:latin typeface="Arial" panose="020B0604020202020204" pitchFamily="34" charset="0"/>
                <a:cs typeface="Arial" panose="020B0604020202020204" pitchFamily="34" charset="0"/>
              </a:rPr>
              <a:t>This pack also provides links to learning resources from third parties and from the UK Committee for UNICEF (UNICEF UK) that you can access for free.</a:t>
            </a:r>
          </a:p>
        </p:txBody>
      </p:sp>
    </p:spTree>
    <p:extLst>
      <p:ext uri="{BB962C8B-B14F-4D97-AF65-F5344CB8AC3E}">
        <p14:creationId xmlns:p14="http://schemas.microsoft.com/office/powerpoint/2010/main" val="3997523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troducing the article">
    <p:spTree>
      <p:nvGrpSpPr>
        <p:cNvPr id="1" name=""/>
        <p:cNvGrpSpPr/>
        <p:nvPr/>
      </p:nvGrpSpPr>
      <p:grpSpPr>
        <a:xfrm>
          <a:off x="0" y="0"/>
          <a:ext cx="0" cy="0"/>
          <a:chOff x="0" y="0"/>
          <a:chExt cx="0" cy="0"/>
        </a:xfrm>
      </p:grpSpPr>
      <p:pic>
        <p:nvPicPr>
          <p:cNvPr id="4" name="Picture 3" descr="Icon&#10;&#10;Description automatically generated with medium confidence">
            <a:extLst>
              <a:ext uri="{FF2B5EF4-FFF2-40B4-BE49-F238E27FC236}">
                <a16:creationId xmlns:a16="http://schemas.microsoft.com/office/drawing/2014/main" id="{F4E0B0F9-B80F-427D-AC73-5A7A7CB7A2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6828"/>
            <a:ext cx="12259733" cy="6893570"/>
          </a:xfrm>
          <a:prstGeom prst="rect">
            <a:avLst/>
          </a:prstGeom>
        </p:spPr>
      </p:pic>
      <p:pic>
        <p:nvPicPr>
          <p:cNvPr id="8" name="Picture 7" descr="Shape&#10;&#10;Description automatically generated">
            <a:extLst>
              <a:ext uri="{FF2B5EF4-FFF2-40B4-BE49-F238E27FC236}">
                <a16:creationId xmlns:a16="http://schemas.microsoft.com/office/drawing/2014/main" id="{F78A57B8-0C74-4701-99F6-4AD43C62E7F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933575"/>
            <a:ext cx="6896566" cy="4923167"/>
          </a:xfrm>
          <a:prstGeom prst="rect">
            <a:avLst/>
          </a:prstGeom>
        </p:spPr>
      </p:pic>
    </p:spTree>
    <p:extLst>
      <p:ext uri="{BB962C8B-B14F-4D97-AF65-F5344CB8AC3E}">
        <p14:creationId xmlns:p14="http://schemas.microsoft.com/office/powerpoint/2010/main" val="2192479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ue slice one title blue dash">
    <p:spTree>
      <p:nvGrpSpPr>
        <p:cNvPr id="1" name=""/>
        <p:cNvGrpSpPr/>
        <p:nvPr/>
      </p:nvGrpSpPr>
      <p:grpSpPr>
        <a:xfrm>
          <a:off x="0" y="0"/>
          <a:ext cx="0" cy="0"/>
          <a:chOff x="0" y="0"/>
          <a:chExt cx="0" cy="0"/>
        </a:xfrm>
      </p:grpSpPr>
      <p:pic>
        <p:nvPicPr>
          <p:cNvPr id="4" name="Picture 3" descr="Icon&#10;&#10;Description automatically generated with medium confidence">
            <a:extLst>
              <a:ext uri="{FF2B5EF4-FFF2-40B4-BE49-F238E27FC236}">
                <a16:creationId xmlns:a16="http://schemas.microsoft.com/office/drawing/2014/main" id="{F4E0B0F9-B80F-427D-AC73-5A7A7CB7A2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88809"/>
          </a:xfrm>
          <a:prstGeom prst="rect">
            <a:avLst/>
          </a:prstGeom>
        </p:spPr>
      </p:pic>
    </p:spTree>
    <p:extLst>
      <p:ext uri="{BB962C8B-B14F-4D97-AF65-F5344CB8AC3E}">
        <p14:creationId xmlns:p14="http://schemas.microsoft.com/office/powerpoint/2010/main" val="5273270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ue slice single title white dash">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60819AA2-CB58-47D5-A0B0-74E666CA8C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59267"/>
            <a:ext cx="12299639" cy="6916009"/>
          </a:xfrm>
          <a:prstGeom prst="rect">
            <a:avLst/>
          </a:prstGeom>
        </p:spPr>
      </p:pic>
    </p:spTree>
    <p:extLst>
      <p:ext uri="{BB962C8B-B14F-4D97-AF65-F5344CB8AC3E}">
        <p14:creationId xmlns:p14="http://schemas.microsoft.com/office/powerpoint/2010/main" val="2867936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ce single title white dash with image">
    <p:spTree>
      <p:nvGrpSpPr>
        <p:cNvPr id="1" name=""/>
        <p:cNvGrpSpPr/>
        <p:nvPr/>
      </p:nvGrpSpPr>
      <p:grpSpPr>
        <a:xfrm>
          <a:off x="0" y="0"/>
          <a:ext cx="0" cy="0"/>
          <a:chOff x="0" y="0"/>
          <a:chExt cx="0" cy="0"/>
        </a:xfrm>
      </p:grpSpPr>
      <p:pic>
        <p:nvPicPr>
          <p:cNvPr id="4" name="Picture 3" descr="A person wearing a suit and tie&#10;&#10;Description automatically generated">
            <a:extLst>
              <a:ext uri="{FF2B5EF4-FFF2-40B4-BE49-F238E27FC236}">
                <a16:creationId xmlns:a16="http://schemas.microsoft.com/office/drawing/2014/main" id="{4A72FEE0-4541-40C9-9A50-CFC663451F6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7746" b="8592"/>
          <a:stretch/>
        </p:blipFill>
        <p:spPr>
          <a:xfrm flipH="1">
            <a:off x="-1" y="12921"/>
            <a:ext cx="12191999" cy="6858000"/>
          </a:xfrm>
          <a:prstGeom prst="rect">
            <a:avLst/>
          </a:prstGeom>
        </p:spPr>
      </p:pic>
      <p:pic>
        <p:nvPicPr>
          <p:cNvPr id="3" name="Picture 2" descr="Icon&#10;&#10;Description automatically generated with medium confidence">
            <a:extLst>
              <a:ext uri="{FF2B5EF4-FFF2-40B4-BE49-F238E27FC236}">
                <a16:creationId xmlns:a16="http://schemas.microsoft.com/office/drawing/2014/main" id="{60819AA2-CB58-47D5-A0B0-74E666CA8CB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93133"/>
            <a:ext cx="12380610" cy="6961538"/>
          </a:xfrm>
          <a:prstGeom prst="rect">
            <a:avLst/>
          </a:prstGeom>
        </p:spPr>
      </p:pic>
    </p:spTree>
    <p:extLst>
      <p:ext uri="{BB962C8B-B14F-4D97-AF65-F5344CB8AC3E}">
        <p14:creationId xmlns:p14="http://schemas.microsoft.com/office/powerpoint/2010/main" val="1019943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lice single title white dash with image2">
    <p:spTree>
      <p:nvGrpSpPr>
        <p:cNvPr id="1" name=""/>
        <p:cNvGrpSpPr/>
        <p:nvPr/>
      </p:nvGrpSpPr>
      <p:grpSpPr>
        <a:xfrm>
          <a:off x="0" y="0"/>
          <a:ext cx="0" cy="0"/>
          <a:chOff x="0" y="0"/>
          <a:chExt cx="0" cy="0"/>
        </a:xfrm>
      </p:grpSpPr>
      <p:pic>
        <p:nvPicPr>
          <p:cNvPr id="5" name="Picture 4" descr="A person wearing a suit and tie&#10;&#10;Description automatically generated">
            <a:extLst>
              <a:ext uri="{FF2B5EF4-FFF2-40B4-BE49-F238E27FC236}">
                <a16:creationId xmlns:a16="http://schemas.microsoft.com/office/drawing/2014/main" id="{5FE2D8E7-4EA0-4C23-9739-A10E1C8E643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6881"/>
          <a:stretch/>
        </p:blipFill>
        <p:spPr>
          <a:xfrm flipH="1">
            <a:off x="-1" y="-1"/>
            <a:ext cx="12191999" cy="6858001"/>
          </a:xfrm>
          <a:prstGeom prst="rect">
            <a:avLst/>
          </a:prstGeom>
        </p:spPr>
      </p:pic>
      <p:pic>
        <p:nvPicPr>
          <p:cNvPr id="3" name="Picture 2" descr="Icon&#10;&#10;Description automatically generated with medium confidence">
            <a:extLst>
              <a:ext uri="{FF2B5EF4-FFF2-40B4-BE49-F238E27FC236}">
                <a16:creationId xmlns:a16="http://schemas.microsoft.com/office/drawing/2014/main" id="{60819AA2-CB58-47D5-A0B0-74E666CA8CB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8366"/>
            <a:ext cx="12313582" cy="6923849"/>
          </a:xfrm>
          <a:prstGeom prst="rect">
            <a:avLst/>
          </a:prstGeom>
        </p:spPr>
      </p:pic>
    </p:spTree>
    <p:extLst>
      <p:ext uri="{BB962C8B-B14F-4D97-AF65-F5344CB8AC3E}">
        <p14:creationId xmlns:p14="http://schemas.microsoft.com/office/powerpoint/2010/main" val="9937411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D823AD-7E46-4BC4-B6F2-95D960913C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5EA6E73-1FB3-4672-A186-44EDDA5AB6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1F92268-EE10-4A33-8023-A417290A49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21314E-8A4B-4758-9B45-C385D311A07B}" type="datetimeFigureOut">
              <a:rPr lang="en-GB" smtClean="0"/>
              <a:t>06/03/2024</a:t>
            </a:fld>
            <a:endParaRPr lang="en-GB"/>
          </a:p>
        </p:txBody>
      </p:sp>
      <p:sp>
        <p:nvSpPr>
          <p:cNvPr id="5" name="Footer Placeholder 4">
            <a:extLst>
              <a:ext uri="{FF2B5EF4-FFF2-40B4-BE49-F238E27FC236}">
                <a16:creationId xmlns:a16="http://schemas.microsoft.com/office/drawing/2014/main" id="{10980CCE-9D22-4D25-93E2-654F4CF357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7FCC405-8893-4E1F-8261-69B33BE356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3F9AC1-C1B8-4CF6-A420-CB7239454072}" type="slidenum">
              <a:rPr lang="en-GB" smtClean="0"/>
              <a:t>‹#›</a:t>
            </a:fld>
            <a:endParaRPr lang="en-GB"/>
          </a:p>
        </p:txBody>
      </p:sp>
    </p:spTree>
    <p:extLst>
      <p:ext uri="{BB962C8B-B14F-4D97-AF65-F5344CB8AC3E}">
        <p14:creationId xmlns:p14="http://schemas.microsoft.com/office/powerpoint/2010/main" val="18336407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9" r:id="rId4"/>
    <p:sldLayoutId id="2147483653" r:id="rId5"/>
    <p:sldLayoutId id="2147483654" r:id="rId6"/>
    <p:sldLayoutId id="2147483655" r:id="rId7"/>
    <p:sldLayoutId id="2147483658" r:id="rId8"/>
    <p:sldLayoutId id="2147483666" r:id="rId9"/>
    <p:sldLayoutId id="2147483659" r:id="rId10"/>
    <p:sldLayoutId id="2147483667" r:id="rId11"/>
    <p:sldLayoutId id="2147483668" r:id="rId12"/>
    <p:sldLayoutId id="2147483662" r:id="rId13"/>
    <p:sldLayoutId id="2147483663" r:id="rId14"/>
    <p:sldLayoutId id="2147483665" r:id="rId15"/>
    <p:sldLayoutId id="2147483664" r:id="rId16"/>
    <p:sldLayoutId id="2147483656" r:id="rId17"/>
    <p:sldLayoutId id="2147483657" r:id="rId18"/>
    <p:sldLayoutId id="2147483660" r:id="rId19"/>
    <p:sldLayoutId id="2147483661" r:id="rId20"/>
    <p:sldLayoutId id="2147483670"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16.jpg"/></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28.png"/><Relationship Id="rId5" Type="http://schemas.openxmlformats.org/officeDocument/2006/relationships/hyperlink" Target="https://www.unicef.ie/child-rights-education/primary/resource-library/" TargetMode="External"/><Relationship Id="rId4" Type="http://schemas.openxmlformats.org/officeDocument/2006/relationships/hyperlink" Target="https://www.unicef.ie/child-rights-education/primary/crs/learn/"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2.xml"/><Relationship Id="rId1" Type="http://schemas.openxmlformats.org/officeDocument/2006/relationships/slideLayout" Target="../slideLayouts/slideLayout21.xml"/><Relationship Id="rId5" Type="http://schemas.openxmlformats.org/officeDocument/2006/relationships/image" Target="../media/image30.png"/><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17.jpeg"/></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1.xml"/><Relationship Id="rId5" Type="http://schemas.openxmlformats.org/officeDocument/2006/relationships/image" Target="../media/image20.JPG"/><Relationship Id="rId4" Type="http://schemas.openxmlformats.org/officeDocument/2006/relationships/image" Target="../media/image19.jp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1.xml"/><Relationship Id="rId4" Type="http://schemas.openxmlformats.org/officeDocument/2006/relationships/image" Target="../media/image21.jpe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1.xml"/><Relationship Id="rId1" Type="http://schemas.openxmlformats.org/officeDocument/2006/relationships/video" Target="https://www.youtube.com/embed/xRhEjvLWcZY?feature=oembed" TargetMode="External"/><Relationship Id="rId5" Type="http://schemas.openxmlformats.org/officeDocument/2006/relationships/image" Target="../media/image22.jpeg"/><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8" Type="http://schemas.openxmlformats.org/officeDocument/2006/relationships/hyperlink" Target="https://worldslargestlesson.globalgoals.org/resource/animation-part-2-with-thanks-to-sir-ken-robinson-and-emma-watson/" TargetMode="External"/><Relationship Id="rId3" Type="http://schemas.openxmlformats.org/officeDocument/2006/relationships/notesSlide" Target="../notesSlides/notesSlide8.xml"/><Relationship Id="rId7" Type="http://schemas.openxmlformats.org/officeDocument/2006/relationships/hyperlink" Target="https://youtu.be/G3Aweo-74kY" TargetMode="External"/><Relationship Id="rId2" Type="http://schemas.openxmlformats.org/officeDocument/2006/relationships/slideLayout" Target="../slideLayouts/slideLayout11.xml"/><Relationship Id="rId1" Type="http://schemas.openxmlformats.org/officeDocument/2006/relationships/video" Target="https://www.youtube.com/embed/G3Aweo-74kY?feature=oembed" TargetMode="External"/><Relationship Id="rId6" Type="http://schemas.openxmlformats.org/officeDocument/2006/relationships/image" Target="../media/image16.jpg"/><Relationship Id="rId5" Type="http://schemas.openxmlformats.org/officeDocument/2006/relationships/hyperlink" Target="https://www.irishtimes.com/life-and-style/people/25-fearless-women-who-helped-shape-today-s-ireland-1.3406499" TargetMode="External"/><Relationship Id="rId4" Type="http://schemas.openxmlformats.org/officeDocument/2006/relationships/hyperlink" Target="https://www.readingzone.com/books/fantastically-great-women-who-changed-the-world/" TargetMode="External"/><Relationship Id="rId9" Type="http://schemas.openxmlformats.org/officeDocument/2006/relationships/image" Target="../media/image23.jpeg"/></Relationships>
</file>

<file path=ppt/slides/_rels/slide9.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slideLayout" Target="../slideLayouts/slideLayout11.xml"/><Relationship Id="rId7" Type="http://schemas.openxmlformats.org/officeDocument/2006/relationships/hyperlink" Target="https://www.youtube.com/watch?v=nC7zTJsw0Cc" TargetMode="External"/><Relationship Id="rId2" Type="http://schemas.openxmlformats.org/officeDocument/2006/relationships/video" Target="https://www.youtube.com/embed/nC7zTJsw0Cc?feature=oembed" TargetMode="External"/><Relationship Id="rId1" Type="http://schemas.openxmlformats.org/officeDocument/2006/relationships/video" Target="https://www.youtube.com/embed/AJnmzNxB_Ec?feature=oembed" TargetMode="External"/><Relationship Id="rId6" Type="http://schemas.openxmlformats.org/officeDocument/2006/relationships/image" Target="../media/image16.jpg"/><Relationship Id="rId5" Type="http://schemas.openxmlformats.org/officeDocument/2006/relationships/hyperlink" Target="https://www.youtube.com/watch?v=AJnmzNxB_Ec" TargetMode="External"/><Relationship Id="rId4" Type="http://schemas.openxmlformats.org/officeDocument/2006/relationships/notesSlide" Target="../notesSlides/notesSlide9.xml"/><Relationship Id="rId9"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Rectangle 5">
            <a:extLst>
              <a:ext uri="{FF2B5EF4-FFF2-40B4-BE49-F238E27FC236}">
                <a16:creationId xmlns:a16="http://schemas.microsoft.com/office/drawing/2014/main" id="{3C4327EF-2AEC-4446-BDF4-BF745FE17A8C}"/>
              </a:ext>
            </a:extLst>
          </p:cNvPr>
          <p:cNvSpPr/>
          <p:nvPr/>
        </p:nvSpPr>
        <p:spPr>
          <a:xfrm>
            <a:off x="-1504" y="5230270"/>
            <a:ext cx="5474841" cy="914400"/>
          </a:xfrm>
          <a:prstGeom prst="rect">
            <a:avLst/>
          </a:prstGeom>
          <a:solidFill>
            <a:srgbClr val="00ACE9"/>
          </a:solidFill>
          <a:ln>
            <a:solidFill>
              <a:srgbClr val="00AC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E" sz="4400" b="1" dirty="0">
                <a:latin typeface="Arial" panose="020B0604020202020204" pitchFamily="34" charset="0"/>
                <a:cs typeface="Arial" panose="020B0604020202020204" pitchFamily="34" charset="0"/>
              </a:rPr>
              <a:t>ARTICLE IN FOCUS</a:t>
            </a:r>
          </a:p>
        </p:txBody>
      </p:sp>
      <p:pic>
        <p:nvPicPr>
          <p:cNvPr id="8" name="Picture 7" descr="Graphical user interface, text&#10;&#10;Description automatically generated">
            <a:extLst>
              <a:ext uri="{FF2B5EF4-FFF2-40B4-BE49-F238E27FC236}">
                <a16:creationId xmlns:a16="http://schemas.microsoft.com/office/drawing/2014/main" id="{94AFA290-305D-4974-A7A1-C84D8129EB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3152" y="0"/>
            <a:ext cx="2897324" cy="1111170"/>
          </a:xfrm>
          <a:prstGeom prst="rect">
            <a:avLst/>
          </a:prstGeom>
        </p:spPr>
      </p:pic>
      <p:sp>
        <p:nvSpPr>
          <p:cNvPr id="2" name="TextBox 1">
            <a:extLst>
              <a:ext uri="{FF2B5EF4-FFF2-40B4-BE49-F238E27FC236}">
                <a16:creationId xmlns:a16="http://schemas.microsoft.com/office/drawing/2014/main" id="{8698714B-EBFA-9210-069B-38FAE8DF1F99}"/>
              </a:ext>
            </a:extLst>
          </p:cNvPr>
          <p:cNvSpPr txBox="1"/>
          <p:nvPr/>
        </p:nvSpPr>
        <p:spPr>
          <a:xfrm>
            <a:off x="11087101" y="6627168"/>
            <a:ext cx="1330036" cy="230832"/>
          </a:xfrm>
          <a:prstGeom prst="rect">
            <a:avLst/>
          </a:prstGeom>
          <a:noFill/>
        </p:spPr>
        <p:txBody>
          <a:bodyPr wrap="square" rtlCol="0">
            <a:spAutoFit/>
          </a:bodyPr>
          <a:lstStyle/>
          <a:p>
            <a:pPr algn="l"/>
            <a:r>
              <a:rPr lang="en-IE" sz="900" dirty="0">
                <a:solidFill>
                  <a:schemeClr val="bg1"/>
                </a:solidFill>
                <a:latin typeface="Univers Next Pro Condensed" panose="020B0906030202020203" pitchFamily="34" charset="0"/>
              </a:rPr>
              <a:t>UNICEF/UNI427263</a:t>
            </a:r>
          </a:p>
        </p:txBody>
      </p:sp>
    </p:spTree>
    <p:extLst>
      <p:ext uri="{BB962C8B-B14F-4D97-AF65-F5344CB8AC3E}">
        <p14:creationId xmlns:p14="http://schemas.microsoft.com/office/powerpoint/2010/main" val="30097486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E09DA10-F896-43A6-8B1E-7914547DEAB3}"/>
              </a:ext>
            </a:extLst>
          </p:cNvPr>
          <p:cNvSpPr/>
          <p:nvPr/>
        </p:nvSpPr>
        <p:spPr>
          <a:xfrm>
            <a:off x="0" y="0"/>
            <a:ext cx="6238754" cy="6858000"/>
          </a:xfrm>
          <a:prstGeom prst="rect">
            <a:avLst/>
          </a:prstGeom>
          <a:solidFill>
            <a:srgbClr val="00A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extBox 1">
            <a:extLst>
              <a:ext uri="{FF2B5EF4-FFF2-40B4-BE49-F238E27FC236}">
                <a16:creationId xmlns:a16="http://schemas.microsoft.com/office/drawing/2014/main" id="{99CD66AC-46D6-4F8A-810F-F3415CD421FE}"/>
              </a:ext>
            </a:extLst>
          </p:cNvPr>
          <p:cNvSpPr txBox="1"/>
          <p:nvPr/>
        </p:nvSpPr>
        <p:spPr>
          <a:xfrm>
            <a:off x="165253" y="379407"/>
            <a:ext cx="6521986" cy="707886"/>
          </a:xfrm>
          <a:prstGeom prst="rect">
            <a:avLst/>
          </a:prstGeom>
          <a:noFill/>
        </p:spPr>
        <p:txBody>
          <a:bodyPr wrap="square" rtlCol="0">
            <a:spAutoFit/>
          </a:bodyPr>
          <a:lstStyle/>
          <a:p>
            <a:pPr algn="l"/>
            <a:r>
              <a:rPr lang="en-GB" sz="4000" b="1" dirty="0">
                <a:solidFill>
                  <a:schemeClr val="bg1"/>
                </a:solidFill>
                <a:latin typeface="Arial" panose="020B0604020202020204" pitchFamily="34" charset="0"/>
                <a:cs typeface="Arial" panose="020B0604020202020204" pitchFamily="34" charset="0"/>
              </a:rPr>
              <a:t>REFLECTION</a:t>
            </a:r>
          </a:p>
        </p:txBody>
      </p:sp>
      <p:pic>
        <p:nvPicPr>
          <p:cNvPr id="7" name="Picture 6" descr="Graphical user interface, text&#10;&#10;Description automatically generated">
            <a:extLst>
              <a:ext uri="{FF2B5EF4-FFF2-40B4-BE49-F238E27FC236}">
                <a16:creationId xmlns:a16="http://schemas.microsoft.com/office/drawing/2014/main" id="{09C456D8-FFC2-4E45-BEE3-0DA6C67255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4676" y="0"/>
            <a:ext cx="2897324" cy="1111170"/>
          </a:xfrm>
          <a:prstGeom prst="rect">
            <a:avLst/>
          </a:prstGeom>
        </p:spPr>
      </p:pic>
      <p:pic>
        <p:nvPicPr>
          <p:cNvPr id="4" name="Picture 3">
            <a:extLst>
              <a:ext uri="{FF2B5EF4-FFF2-40B4-BE49-F238E27FC236}">
                <a16:creationId xmlns:a16="http://schemas.microsoft.com/office/drawing/2014/main" id="{7FA5CBF7-B2F3-CA56-40A0-AB8B27A1D8B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78" y="1712214"/>
            <a:ext cx="6237194" cy="4158129"/>
          </a:xfrm>
          <a:prstGeom prst="rect">
            <a:avLst/>
          </a:prstGeom>
        </p:spPr>
      </p:pic>
      <p:sp>
        <p:nvSpPr>
          <p:cNvPr id="9" name="TextBox 8">
            <a:extLst>
              <a:ext uri="{FF2B5EF4-FFF2-40B4-BE49-F238E27FC236}">
                <a16:creationId xmlns:a16="http://schemas.microsoft.com/office/drawing/2014/main" id="{F04BFC4D-D320-4B93-D14B-C42C4208F39B}"/>
              </a:ext>
            </a:extLst>
          </p:cNvPr>
          <p:cNvSpPr txBox="1"/>
          <p:nvPr/>
        </p:nvSpPr>
        <p:spPr>
          <a:xfrm>
            <a:off x="-4" y="1692043"/>
            <a:ext cx="1472045" cy="230832"/>
          </a:xfrm>
          <a:prstGeom prst="rect">
            <a:avLst/>
          </a:prstGeom>
          <a:noFill/>
        </p:spPr>
        <p:txBody>
          <a:bodyPr wrap="square" rtlCol="0">
            <a:spAutoFit/>
          </a:bodyPr>
          <a:lstStyle/>
          <a:p>
            <a:pPr algn="l"/>
            <a:r>
              <a:rPr lang="en-IE" sz="900" dirty="0">
                <a:solidFill>
                  <a:schemeClr val="bg1"/>
                </a:solidFill>
                <a:latin typeface="Univers Next Pro Condensed" panose="020B0906030202020203" pitchFamily="34" charset="0"/>
              </a:rPr>
              <a:t>UN0734214</a:t>
            </a:r>
          </a:p>
        </p:txBody>
      </p:sp>
      <p:sp>
        <p:nvSpPr>
          <p:cNvPr id="3" name="Text Placeholder 2">
            <a:extLst>
              <a:ext uri="{FF2B5EF4-FFF2-40B4-BE49-F238E27FC236}">
                <a16:creationId xmlns:a16="http://schemas.microsoft.com/office/drawing/2014/main" id="{B09722A3-CBFF-44E8-AE56-DB4D5B674EB9}"/>
              </a:ext>
            </a:extLst>
          </p:cNvPr>
          <p:cNvSpPr txBox="1">
            <a:spLocks/>
          </p:cNvSpPr>
          <p:nvPr/>
        </p:nvSpPr>
        <p:spPr>
          <a:xfrm>
            <a:off x="6364445" y="1503837"/>
            <a:ext cx="5305425" cy="870290"/>
          </a:xfrm>
          <a:prstGeom prst="rect">
            <a:avLst/>
          </a:prstGeom>
        </p:spPr>
        <p:txBody>
          <a:bodyPr vert="horz" lIns="0" tIns="45720" rIns="9000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400" i="1" dirty="0">
                <a:solidFill>
                  <a:srgbClr val="00ACE9"/>
                </a:solidFill>
                <a:latin typeface="Arial"/>
                <a:cs typeface="Arial"/>
              </a:rPr>
              <a:t>We need to be brave to challenge unfairness and make the world a better place for everyone</a:t>
            </a:r>
            <a:r>
              <a:rPr lang="en-GB" sz="1800" i="1" dirty="0">
                <a:solidFill>
                  <a:srgbClr val="00ACE9"/>
                </a:solidFill>
                <a:latin typeface="Arial"/>
                <a:ea typeface="Arial" panose="020B0604020202020204" pitchFamily="34" charset="0"/>
                <a:cs typeface="Times New Roman"/>
              </a:rPr>
              <a:t>  </a:t>
            </a:r>
            <a:endParaRPr lang="en-GB" sz="1800" dirty="0">
              <a:solidFill>
                <a:srgbClr val="00ACE9"/>
              </a:solidFill>
              <a:latin typeface="Arial"/>
              <a:ea typeface="Calibri" panose="020F0502020204030204" pitchFamily="34" charset="0"/>
              <a:cs typeface="Times New Roman" panose="02020603050405020304" pitchFamily="18" charset="0"/>
            </a:endParaRPr>
          </a:p>
          <a:p>
            <a:pPr marL="0" indent="0">
              <a:buNone/>
            </a:pPr>
            <a:endParaRPr lang="en-GB" sz="1800" dirty="0">
              <a:latin typeface="Arial" panose="020B0604020202020204" pitchFamily="34" charset="0"/>
              <a:cs typeface="Arial" panose="020B0604020202020204" pitchFamily="34" charset="0"/>
            </a:endParaRPr>
          </a:p>
        </p:txBody>
      </p:sp>
      <p:sp>
        <p:nvSpPr>
          <p:cNvPr id="10" name="Text Placeholder 5">
            <a:extLst>
              <a:ext uri="{FF2B5EF4-FFF2-40B4-BE49-F238E27FC236}">
                <a16:creationId xmlns:a16="http://schemas.microsoft.com/office/drawing/2014/main" id="{93A5EECF-7504-CEF3-927D-E60934868A04}"/>
              </a:ext>
            </a:extLst>
          </p:cNvPr>
          <p:cNvSpPr txBox="1">
            <a:spLocks/>
          </p:cNvSpPr>
          <p:nvPr/>
        </p:nvSpPr>
        <p:spPr>
          <a:xfrm>
            <a:off x="6535896" y="2900426"/>
            <a:ext cx="5433498" cy="3768452"/>
          </a:xfrm>
          <a:prstGeom prst="rect">
            <a:avLst/>
          </a:prstGeom>
        </p:spPr>
        <p:txBody>
          <a:bodyPr vert="horz" lIns="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7000"/>
              </a:lnSpc>
              <a:buClr>
                <a:srgbClr val="00ACE9"/>
              </a:buClr>
              <a:buFont typeface="Symbol" panose="05050102010706020507" pitchFamily="18" charset="2"/>
              <a:buChar char=""/>
            </a:pPr>
            <a:r>
              <a:rPr lang="en-GB" sz="1800" dirty="0">
                <a:latin typeface="Arial"/>
                <a:ea typeface="Calibri" panose="020F0502020204030204" pitchFamily="34" charset="0"/>
                <a:cs typeface="Arial"/>
              </a:rPr>
              <a:t>Think of a change that would help to make a fairer world where gender equality is a reality. It might be something small. </a:t>
            </a:r>
            <a:endParaRPr lang="en-US" sz="1800" dirty="0"/>
          </a:p>
          <a:p>
            <a:pPr marL="342900" indent="-342900">
              <a:lnSpc>
                <a:spcPct val="107000"/>
              </a:lnSpc>
              <a:buClr>
                <a:srgbClr val="00ACE9"/>
              </a:buClr>
              <a:buFont typeface="Symbol" panose="05050102010706020507" pitchFamily="18" charset="2"/>
              <a:buChar char=""/>
            </a:pPr>
            <a:r>
              <a:rPr lang="en-GB" sz="1800" dirty="0">
                <a:latin typeface="Arial"/>
                <a:ea typeface="Calibri" panose="020F0502020204030204" pitchFamily="34" charset="0"/>
                <a:cs typeface="Arial"/>
              </a:rPr>
              <a:t>Is there something you can do to make this happen?</a:t>
            </a:r>
          </a:p>
          <a:p>
            <a:pPr marL="342900" indent="-342900">
              <a:lnSpc>
                <a:spcPct val="107000"/>
              </a:lnSpc>
              <a:buClr>
                <a:srgbClr val="00ACE9"/>
              </a:buClr>
              <a:buFont typeface="Symbol" panose="05050102010706020507" pitchFamily="18" charset="2"/>
              <a:buChar char=""/>
            </a:pPr>
            <a:r>
              <a:rPr lang="en-GB" sz="1800" dirty="0">
                <a:latin typeface="Arial"/>
                <a:ea typeface="Calibri" panose="020F0502020204030204" pitchFamily="34" charset="0"/>
                <a:cs typeface="Arial"/>
              </a:rPr>
              <a:t>Can you tell somebody about the change you would like to see? </a:t>
            </a:r>
          </a:p>
        </p:txBody>
      </p:sp>
    </p:spTree>
    <p:extLst>
      <p:ext uri="{BB962C8B-B14F-4D97-AF65-F5344CB8AC3E}">
        <p14:creationId xmlns:p14="http://schemas.microsoft.com/office/powerpoint/2010/main" val="13015782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6288E7C-B939-4EAE-8249-0BA3192F5A42}"/>
              </a:ext>
            </a:extLst>
          </p:cNvPr>
          <p:cNvSpPr/>
          <p:nvPr/>
        </p:nvSpPr>
        <p:spPr>
          <a:xfrm>
            <a:off x="0" y="266218"/>
            <a:ext cx="11389489" cy="844952"/>
          </a:xfrm>
          <a:prstGeom prst="rect">
            <a:avLst/>
          </a:prstGeom>
          <a:solidFill>
            <a:srgbClr val="00A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3" name="Picture 2" descr="Diagram, map&#10;&#10;Description automatically generated">
            <a:extLst>
              <a:ext uri="{FF2B5EF4-FFF2-40B4-BE49-F238E27FC236}">
                <a16:creationId xmlns:a16="http://schemas.microsoft.com/office/drawing/2014/main" id="{B73A5D6A-F3CA-4C2D-B86F-C43904F9D8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07728" y="1481561"/>
            <a:ext cx="4381761" cy="4971326"/>
          </a:xfrm>
          <a:prstGeom prst="rect">
            <a:avLst/>
          </a:prstGeom>
        </p:spPr>
      </p:pic>
      <p:sp>
        <p:nvSpPr>
          <p:cNvPr id="4" name="TextBox 3">
            <a:extLst>
              <a:ext uri="{FF2B5EF4-FFF2-40B4-BE49-F238E27FC236}">
                <a16:creationId xmlns:a16="http://schemas.microsoft.com/office/drawing/2014/main" id="{C5F57F8D-9E42-422A-938D-71D856738991}"/>
              </a:ext>
            </a:extLst>
          </p:cNvPr>
          <p:cNvSpPr txBox="1"/>
          <p:nvPr/>
        </p:nvSpPr>
        <p:spPr>
          <a:xfrm>
            <a:off x="957990" y="2042236"/>
            <a:ext cx="5138010" cy="3970318"/>
          </a:xfrm>
          <a:prstGeom prst="rect">
            <a:avLst/>
          </a:prstGeom>
          <a:noFill/>
        </p:spPr>
        <p:txBody>
          <a:bodyPr wrap="square" rtlCol="0">
            <a:spAutoFit/>
          </a:bodyPr>
          <a:lstStyle/>
          <a:p>
            <a:pPr algn="l"/>
            <a:r>
              <a:rPr lang="en-IE" sz="2000" dirty="0">
                <a:latin typeface="Arial" panose="020B0604020202020204" pitchFamily="34" charset="0"/>
                <a:cs typeface="Arial" panose="020B0604020202020204" pitchFamily="34" charset="0"/>
              </a:rPr>
              <a:t>Child Rights Schools is a programme that supports you to embed child rights across the whole school community, including with parents and carers. Find our more </a:t>
            </a:r>
            <a:r>
              <a:rPr lang="en-IE" sz="2000" dirty="0">
                <a:latin typeface="Arial" panose="020B0604020202020204" pitchFamily="34" charset="0"/>
                <a:cs typeface="Arial" panose="020B0604020202020204" pitchFamily="34" charset="0"/>
                <a:hlinkClick r:id="rId4"/>
              </a:rPr>
              <a:t>here</a:t>
            </a:r>
            <a:r>
              <a:rPr lang="en-IE" sz="2000" dirty="0">
                <a:latin typeface="Arial" panose="020B0604020202020204" pitchFamily="34" charset="0"/>
                <a:cs typeface="Arial" panose="020B0604020202020204" pitchFamily="34" charset="0"/>
              </a:rPr>
              <a:t>.</a:t>
            </a:r>
          </a:p>
          <a:p>
            <a:pPr algn="l"/>
            <a:endParaRPr lang="en-IE" sz="2000" dirty="0">
              <a:latin typeface="Arial" panose="020B0604020202020204" pitchFamily="34" charset="0"/>
              <a:cs typeface="Arial" panose="020B0604020202020204" pitchFamily="34" charset="0"/>
            </a:endParaRPr>
          </a:p>
          <a:p>
            <a:pPr algn="l"/>
            <a:r>
              <a:rPr lang="en-IE" sz="2000" dirty="0">
                <a:latin typeface="Arial" panose="020B0604020202020204" pitchFamily="34" charset="0"/>
                <a:cs typeface="Arial" panose="020B0604020202020204" pitchFamily="34" charset="0"/>
              </a:rPr>
              <a:t>Find more classroom resources </a:t>
            </a:r>
            <a:r>
              <a:rPr lang="en-IE" sz="2000" dirty="0">
                <a:latin typeface="Arial" panose="020B0604020202020204" pitchFamily="34" charset="0"/>
                <a:cs typeface="Arial" panose="020B0604020202020204" pitchFamily="34" charset="0"/>
                <a:hlinkClick r:id="rId5"/>
              </a:rPr>
              <a:t>here</a:t>
            </a:r>
            <a:r>
              <a:rPr lang="en-IE" sz="2000" dirty="0">
                <a:latin typeface="Arial" panose="020B0604020202020204" pitchFamily="34" charset="0"/>
                <a:cs typeface="Arial" panose="020B0604020202020204" pitchFamily="34" charset="0"/>
              </a:rPr>
              <a:t>.</a:t>
            </a:r>
          </a:p>
          <a:p>
            <a:pPr algn="l"/>
            <a:endParaRPr lang="en-IE" sz="2000" dirty="0">
              <a:latin typeface="Arial" panose="020B0604020202020204" pitchFamily="34" charset="0"/>
              <a:cs typeface="Arial" panose="020B0604020202020204" pitchFamily="34" charset="0"/>
            </a:endParaRPr>
          </a:p>
          <a:p>
            <a:pPr algn="l"/>
            <a:endParaRPr lang="en-IE" sz="2000" dirty="0">
              <a:latin typeface="Arial" panose="020B0604020202020204" pitchFamily="34" charset="0"/>
              <a:cs typeface="Arial" panose="020B0604020202020204" pitchFamily="34" charset="0"/>
            </a:endParaRPr>
          </a:p>
          <a:p>
            <a:pPr algn="l"/>
            <a:r>
              <a:rPr lang="en-IE" sz="2000" dirty="0">
                <a:latin typeface="Arial" panose="020B0604020202020204" pitchFamily="34" charset="0"/>
                <a:cs typeface="Arial" panose="020B0604020202020204" pitchFamily="34" charset="0"/>
              </a:rPr>
              <a:t> </a:t>
            </a:r>
          </a:p>
          <a:p>
            <a:pPr algn="l"/>
            <a:endParaRPr lang="en-IE" sz="3600" dirty="0">
              <a:latin typeface="Univers Next Pro Condensed" panose="020B0906030202020203" pitchFamily="34" charset="0"/>
            </a:endParaRPr>
          </a:p>
          <a:p>
            <a:pPr algn="l"/>
            <a:endParaRPr lang="en-IE" sz="3600" dirty="0">
              <a:latin typeface="Univers Next Pro Condensed" panose="020B0906030202020203" pitchFamily="34" charset="0"/>
            </a:endParaRPr>
          </a:p>
        </p:txBody>
      </p:sp>
      <p:sp>
        <p:nvSpPr>
          <p:cNvPr id="5" name="TextBox 4">
            <a:extLst>
              <a:ext uri="{FF2B5EF4-FFF2-40B4-BE49-F238E27FC236}">
                <a16:creationId xmlns:a16="http://schemas.microsoft.com/office/drawing/2014/main" id="{94E3D958-84F9-4F78-8AD8-B9F1CC70E125}"/>
              </a:ext>
            </a:extLst>
          </p:cNvPr>
          <p:cNvSpPr txBox="1"/>
          <p:nvPr/>
        </p:nvSpPr>
        <p:spPr>
          <a:xfrm>
            <a:off x="305950" y="405113"/>
            <a:ext cx="11257159" cy="646331"/>
          </a:xfrm>
          <a:prstGeom prst="rect">
            <a:avLst/>
          </a:prstGeom>
          <a:noFill/>
        </p:spPr>
        <p:txBody>
          <a:bodyPr wrap="square" rtlCol="0">
            <a:spAutoFit/>
          </a:bodyPr>
          <a:lstStyle/>
          <a:p>
            <a:pPr algn="l"/>
            <a:r>
              <a:rPr lang="en-IE" sz="3600" b="1" dirty="0">
                <a:solidFill>
                  <a:schemeClr val="bg1"/>
                </a:solidFill>
                <a:latin typeface="Arial" panose="020B0604020202020204" pitchFamily="34" charset="0"/>
                <a:cs typeface="Arial" panose="020B0604020202020204" pitchFamily="34" charset="0"/>
              </a:rPr>
              <a:t>FURTHER CHILD RIGHTS EDUCATION SUPPORT</a:t>
            </a:r>
          </a:p>
        </p:txBody>
      </p:sp>
      <p:pic>
        <p:nvPicPr>
          <p:cNvPr id="7" name="Picture 6" descr="A close up of a logo&#10;&#10;Description automatically generated">
            <a:extLst>
              <a:ext uri="{FF2B5EF4-FFF2-40B4-BE49-F238E27FC236}">
                <a16:creationId xmlns:a16="http://schemas.microsoft.com/office/drawing/2014/main" id="{E0DAB582-1F48-42F9-8430-A839AF65B5C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6676" y="4308786"/>
            <a:ext cx="4863235" cy="2144102"/>
          </a:xfrm>
          <a:prstGeom prst="rect">
            <a:avLst/>
          </a:prstGeom>
        </p:spPr>
      </p:pic>
    </p:spTree>
    <p:extLst>
      <p:ext uri="{BB962C8B-B14F-4D97-AF65-F5344CB8AC3E}">
        <p14:creationId xmlns:p14="http://schemas.microsoft.com/office/powerpoint/2010/main" val="19942590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574E42-07C7-83CE-4A6E-169AFE634EB9}"/>
              </a:ext>
            </a:extLst>
          </p:cNvPr>
          <p:cNvSpPr txBox="1"/>
          <p:nvPr/>
        </p:nvSpPr>
        <p:spPr>
          <a:xfrm>
            <a:off x="10344255" y="6627168"/>
            <a:ext cx="1288473" cy="230832"/>
          </a:xfrm>
          <a:prstGeom prst="rect">
            <a:avLst/>
          </a:prstGeom>
          <a:noFill/>
        </p:spPr>
        <p:txBody>
          <a:bodyPr wrap="square" rtlCol="0">
            <a:spAutoFit/>
          </a:bodyPr>
          <a:lstStyle/>
          <a:p>
            <a:pPr algn="l"/>
            <a:r>
              <a:rPr lang="en-IE" sz="900" dirty="0">
                <a:solidFill>
                  <a:schemeClr val="bg1"/>
                </a:solidFill>
                <a:latin typeface="Univers Next Pro Condensed" panose="020B0906030202020203" pitchFamily="34" charset="0"/>
              </a:rPr>
              <a:t>UN0794814</a:t>
            </a:r>
          </a:p>
        </p:txBody>
      </p:sp>
      <p:sp>
        <p:nvSpPr>
          <p:cNvPr id="3" name="TextBox 2">
            <a:extLst>
              <a:ext uri="{FF2B5EF4-FFF2-40B4-BE49-F238E27FC236}">
                <a16:creationId xmlns:a16="http://schemas.microsoft.com/office/drawing/2014/main" id="{47B2DC3B-7AC9-9AA8-7E61-5CE90658FCB9}"/>
              </a:ext>
            </a:extLst>
          </p:cNvPr>
          <p:cNvSpPr txBox="1"/>
          <p:nvPr/>
        </p:nvSpPr>
        <p:spPr>
          <a:xfrm>
            <a:off x="4952307" y="341729"/>
            <a:ext cx="3699163" cy="769441"/>
          </a:xfrm>
          <a:prstGeom prst="rect">
            <a:avLst/>
          </a:prstGeom>
          <a:noFill/>
        </p:spPr>
        <p:txBody>
          <a:bodyPr wrap="square" rtlCol="0">
            <a:spAutoFit/>
          </a:bodyPr>
          <a:lstStyle/>
          <a:p>
            <a:pPr algn="l"/>
            <a:r>
              <a:rPr lang="en-IE" sz="4400" dirty="0">
                <a:solidFill>
                  <a:schemeClr val="bg1"/>
                </a:solidFill>
                <a:latin typeface="Univers Next Pro Condensed" panose="020B0906030202020203" pitchFamily="34" charset="0"/>
              </a:rPr>
              <a:t>THANK YOU! </a:t>
            </a:r>
          </a:p>
        </p:txBody>
      </p:sp>
      <p:pic>
        <p:nvPicPr>
          <p:cNvPr id="4" name="Picture 3" descr="Graphical user interface, text&#10;&#10;Description automatically generated">
            <a:extLst>
              <a:ext uri="{FF2B5EF4-FFF2-40B4-BE49-F238E27FC236}">
                <a16:creationId xmlns:a16="http://schemas.microsoft.com/office/drawing/2014/main" id="{282C346B-B922-A239-E79E-3B60133EE59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94676" y="0"/>
            <a:ext cx="2897324" cy="1111170"/>
          </a:xfrm>
          <a:prstGeom prst="rect">
            <a:avLst/>
          </a:prstGeom>
        </p:spPr>
      </p:pic>
      <p:pic>
        <p:nvPicPr>
          <p:cNvPr id="5" name="Picture 4" descr="Shape&#10;&#10;Description automatically generated with medium confidence">
            <a:extLst>
              <a:ext uri="{FF2B5EF4-FFF2-40B4-BE49-F238E27FC236}">
                <a16:creationId xmlns:a16="http://schemas.microsoft.com/office/drawing/2014/main" id="{914DEE8A-D5D5-B661-835B-517501DA45D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1073456" y="5883563"/>
            <a:ext cx="1118544" cy="974437"/>
          </a:xfrm>
          <a:prstGeom prst="rect">
            <a:avLst/>
          </a:prstGeom>
        </p:spPr>
      </p:pic>
    </p:spTree>
    <p:extLst>
      <p:ext uri="{BB962C8B-B14F-4D97-AF65-F5344CB8AC3E}">
        <p14:creationId xmlns:p14="http://schemas.microsoft.com/office/powerpoint/2010/main" val="9790604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F9A1B90-3754-48DE-AFC7-48D4B984FE1C}"/>
              </a:ext>
            </a:extLst>
          </p:cNvPr>
          <p:cNvSpPr/>
          <p:nvPr/>
        </p:nvSpPr>
        <p:spPr>
          <a:xfrm>
            <a:off x="0" y="0"/>
            <a:ext cx="6509084" cy="6858000"/>
          </a:xfrm>
          <a:prstGeom prst="rect">
            <a:avLst/>
          </a:prstGeom>
          <a:solidFill>
            <a:srgbClr val="00A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extBox 1">
            <a:extLst>
              <a:ext uri="{FF2B5EF4-FFF2-40B4-BE49-F238E27FC236}">
                <a16:creationId xmlns:a16="http://schemas.microsoft.com/office/drawing/2014/main" id="{1F49A0E1-F3FF-42AA-9755-3D0781A56712}"/>
              </a:ext>
            </a:extLst>
          </p:cNvPr>
          <p:cNvSpPr txBox="1"/>
          <p:nvPr/>
        </p:nvSpPr>
        <p:spPr>
          <a:xfrm>
            <a:off x="195944" y="276727"/>
            <a:ext cx="5442857" cy="5509200"/>
          </a:xfrm>
          <a:prstGeom prst="rect">
            <a:avLst/>
          </a:prstGeom>
          <a:noFill/>
        </p:spPr>
        <p:txBody>
          <a:bodyPr wrap="square" rtlCol="0">
            <a:spAutoFit/>
          </a:bodyPr>
          <a:lstStyle/>
          <a:p>
            <a:pPr algn="l"/>
            <a:r>
              <a:rPr lang="en-IE" sz="3200" b="1" dirty="0">
                <a:solidFill>
                  <a:schemeClr val="bg1"/>
                </a:solidFill>
                <a:latin typeface="Arial" panose="020B0604020202020204" pitchFamily="34" charset="0"/>
                <a:cs typeface="Arial" panose="020B0604020202020204" pitchFamily="34" charset="0"/>
              </a:rPr>
              <a:t>BEFORE YOU BEGIN</a:t>
            </a:r>
          </a:p>
          <a:p>
            <a:pPr algn="l"/>
            <a:endParaRPr lang="en-IE" sz="2000" dirty="0">
              <a:solidFill>
                <a:schemeClr val="bg1"/>
              </a:solidFill>
              <a:latin typeface="Arial" panose="020B0604020202020204" pitchFamily="34" charset="0"/>
              <a:cs typeface="Arial" panose="020B0604020202020204" pitchFamily="34" charset="0"/>
            </a:endParaRPr>
          </a:p>
          <a:p>
            <a:pPr marL="342900" indent="-342900" algn="l">
              <a:buFont typeface="Wingdings" panose="05000000000000000000" pitchFamily="2" charset="2"/>
              <a:buChar char="ü"/>
            </a:pPr>
            <a:r>
              <a:rPr lang="en-IE" sz="2000" dirty="0">
                <a:solidFill>
                  <a:schemeClr val="bg1"/>
                </a:solidFill>
                <a:latin typeface="Arial" panose="020B0604020202020204" pitchFamily="34" charset="0"/>
                <a:cs typeface="Arial" panose="020B0604020202020204" pitchFamily="34" charset="0"/>
              </a:rPr>
              <a:t>This is a flexible resource and is intended to provide you with some easy to use, appropriate rights-related learning to share with your children, their families and your colleagues.</a:t>
            </a:r>
          </a:p>
          <a:p>
            <a:pPr algn="l"/>
            <a:endParaRPr lang="en-IE" sz="2000" dirty="0">
              <a:solidFill>
                <a:schemeClr val="bg1"/>
              </a:solidFill>
              <a:latin typeface="Arial" panose="020B0604020202020204" pitchFamily="34" charset="0"/>
              <a:cs typeface="Arial" panose="020B0604020202020204" pitchFamily="34" charset="0"/>
            </a:endParaRPr>
          </a:p>
          <a:p>
            <a:pPr marL="342900" indent="-342900" algn="l">
              <a:buFont typeface="Wingdings" panose="05000000000000000000" pitchFamily="2" charset="2"/>
              <a:buChar char="ü"/>
            </a:pPr>
            <a:r>
              <a:rPr lang="en-IE" sz="2000" dirty="0">
                <a:solidFill>
                  <a:schemeClr val="bg1"/>
                </a:solidFill>
                <a:latin typeface="Arial" panose="020B0604020202020204" pitchFamily="34" charset="0"/>
                <a:cs typeface="Arial" panose="020B0604020202020204" pitchFamily="34" charset="0"/>
              </a:rPr>
              <a:t>Please edit out non relevant slides or activities before sharing with your students. Please check that the content works for your learners and feel free to adapt or add any content that would make the material more relevant for your setting.</a:t>
            </a:r>
          </a:p>
          <a:p>
            <a:pPr algn="l"/>
            <a:endParaRPr lang="en-IE" sz="2000" dirty="0">
              <a:solidFill>
                <a:schemeClr val="bg1"/>
              </a:solidFill>
              <a:latin typeface="Arial" panose="020B0604020202020204" pitchFamily="34" charset="0"/>
              <a:cs typeface="Arial" panose="020B0604020202020204" pitchFamily="34" charset="0"/>
            </a:endParaRPr>
          </a:p>
          <a:p>
            <a:pPr marL="342900" indent="-342900" algn="l">
              <a:buFont typeface="Wingdings" panose="05000000000000000000" pitchFamily="2" charset="2"/>
              <a:buChar char="ü"/>
            </a:pPr>
            <a:r>
              <a:rPr lang="en-IE" sz="2000" dirty="0">
                <a:solidFill>
                  <a:schemeClr val="bg1"/>
                </a:solidFill>
                <a:latin typeface="Arial" panose="020B0604020202020204" pitchFamily="34" charset="0"/>
                <a:cs typeface="Arial" panose="020B0604020202020204" pitchFamily="34" charset="0"/>
              </a:rPr>
              <a:t>This resource was developed by UNICEF UK and adapted by UNICEF Ireland.</a:t>
            </a:r>
          </a:p>
        </p:txBody>
      </p:sp>
      <p:pic>
        <p:nvPicPr>
          <p:cNvPr id="3" name="Picture 2" descr="Graphical user interface, text&#10;&#10;Description automatically generated">
            <a:extLst>
              <a:ext uri="{FF2B5EF4-FFF2-40B4-BE49-F238E27FC236}">
                <a16:creationId xmlns:a16="http://schemas.microsoft.com/office/drawing/2014/main" id="{5E729B6F-2AE3-4BBB-9BB6-5C21E0BD96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4676" y="0"/>
            <a:ext cx="2897324" cy="1111170"/>
          </a:xfrm>
          <a:prstGeom prst="rect">
            <a:avLst/>
          </a:prstGeom>
        </p:spPr>
      </p:pic>
      <p:sp>
        <p:nvSpPr>
          <p:cNvPr id="5" name="TextBox 4">
            <a:extLst>
              <a:ext uri="{FF2B5EF4-FFF2-40B4-BE49-F238E27FC236}">
                <a16:creationId xmlns:a16="http://schemas.microsoft.com/office/drawing/2014/main" id="{BA7B666D-1E45-60C7-0F56-BC5BCC0A291F}"/>
              </a:ext>
            </a:extLst>
          </p:cNvPr>
          <p:cNvSpPr txBox="1"/>
          <p:nvPr/>
        </p:nvSpPr>
        <p:spPr>
          <a:xfrm>
            <a:off x="7051523" y="1437153"/>
            <a:ext cx="4944533" cy="4955203"/>
          </a:xfrm>
          <a:prstGeom prst="rect">
            <a:avLst/>
          </a:prstGeom>
          <a:noFill/>
        </p:spPr>
        <p:txBody>
          <a:bodyPr wrap="square" rtlCol="0">
            <a:spAutoFit/>
          </a:bodyPr>
          <a:lstStyle/>
          <a:p>
            <a:pPr algn="l"/>
            <a:r>
              <a:rPr lang="en-IE" sz="2000" dirty="0">
                <a:latin typeface="Arial" panose="020B0604020202020204" pitchFamily="34" charset="0"/>
                <a:cs typeface="Arial" panose="020B0604020202020204" pitchFamily="34" charset="0"/>
              </a:rPr>
              <a:t>Slide 3 – International Women’s Day</a:t>
            </a:r>
          </a:p>
          <a:p>
            <a:pPr algn="l"/>
            <a:endParaRPr lang="en-IE" sz="2000" dirty="0">
              <a:latin typeface="Arial" panose="020B0604020202020204" pitchFamily="34" charset="0"/>
              <a:cs typeface="Arial" panose="020B0604020202020204" pitchFamily="34" charset="0"/>
            </a:endParaRPr>
          </a:p>
          <a:p>
            <a:pPr algn="l"/>
            <a:r>
              <a:rPr lang="en-IE" sz="2000" dirty="0">
                <a:latin typeface="Arial" panose="020B0604020202020204" pitchFamily="34" charset="0"/>
                <a:cs typeface="Arial" panose="020B0604020202020204" pitchFamily="34" charset="0"/>
              </a:rPr>
              <a:t>Slide 4 –  Linked Articles</a:t>
            </a:r>
          </a:p>
          <a:p>
            <a:pPr algn="l"/>
            <a:endParaRPr lang="en-IE" sz="2000" dirty="0">
              <a:latin typeface="Arial" panose="020B0604020202020204" pitchFamily="34" charset="0"/>
              <a:cs typeface="Arial" panose="020B0604020202020204" pitchFamily="34" charset="0"/>
            </a:endParaRPr>
          </a:p>
          <a:p>
            <a:pPr algn="l"/>
            <a:r>
              <a:rPr lang="en-IE" sz="2000" dirty="0">
                <a:latin typeface="Arial" panose="020B0604020202020204" pitchFamily="34" charset="0"/>
                <a:cs typeface="Arial" panose="020B0604020202020204" pitchFamily="34" charset="0"/>
              </a:rPr>
              <a:t>Slide 5 – Exploring International Women’s Day</a:t>
            </a:r>
          </a:p>
          <a:p>
            <a:pPr algn="l"/>
            <a:endParaRPr lang="en-IE" sz="2000" dirty="0">
              <a:latin typeface="Arial" panose="020B0604020202020204" pitchFamily="34" charset="0"/>
              <a:cs typeface="Arial" panose="020B0604020202020204" pitchFamily="34" charset="0"/>
            </a:endParaRPr>
          </a:p>
          <a:p>
            <a:pPr algn="l"/>
            <a:r>
              <a:rPr lang="en-IE" sz="2000" dirty="0">
                <a:latin typeface="Arial" panose="020B0604020202020204" pitchFamily="34" charset="0"/>
                <a:cs typeface="Arial" panose="020B0604020202020204" pitchFamily="34" charset="0"/>
              </a:rPr>
              <a:t>Slides 6 – Some Possible Answers </a:t>
            </a:r>
          </a:p>
          <a:p>
            <a:pPr algn="l"/>
            <a:endParaRPr lang="en-IE" sz="2000" dirty="0">
              <a:latin typeface="Arial" panose="020B0604020202020204" pitchFamily="34" charset="0"/>
              <a:cs typeface="Arial" panose="020B0604020202020204" pitchFamily="34" charset="0"/>
            </a:endParaRPr>
          </a:p>
          <a:p>
            <a:pPr algn="l"/>
            <a:r>
              <a:rPr lang="en-IE" sz="2000" dirty="0">
                <a:latin typeface="Arial" panose="020B0604020202020204" pitchFamily="34" charset="0"/>
                <a:cs typeface="Arial" panose="020B0604020202020204" pitchFamily="34" charset="0"/>
              </a:rPr>
              <a:t>Slide 7,8,9 – Activities for the classroom</a:t>
            </a:r>
          </a:p>
          <a:p>
            <a:pPr algn="l"/>
            <a:endParaRPr lang="en-IE" sz="2000" dirty="0">
              <a:latin typeface="Arial" panose="020B0604020202020204" pitchFamily="34" charset="0"/>
              <a:cs typeface="Arial" panose="020B0604020202020204" pitchFamily="34" charset="0"/>
            </a:endParaRPr>
          </a:p>
          <a:p>
            <a:pPr algn="l"/>
            <a:r>
              <a:rPr lang="en-IE" sz="2000" dirty="0">
                <a:latin typeface="Arial" panose="020B0604020202020204" pitchFamily="34" charset="0"/>
                <a:cs typeface="Arial" panose="020B0604020202020204" pitchFamily="34" charset="0"/>
              </a:rPr>
              <a:t>Slide 10 – Reflection</a:t>
            </a:r>
          </a:p>
          <a:p>
            <a:pPr algn="l"/>
            <a:endParaRPr lang="en-IE" sz="2000" dirty="0">
              <a:latin typeface="Arial" panose="020B0604020202020204" pitchFamily="34" charset="0"/>
              <a:cs typeface="Arial" panose="020B0604020202020204" pitchFamily="34" charset="0"/>
            </a:endParaRPr>
          </a:p>
          <a:p>
            <a:pPr algn="l"/>
            <a:r>
              <a:rPr lang="en-IE" sz="2000" dirty="0">
                <a:latin typeface="Arial" panose="020B0604020202020204" pitchFamily="34" charset="0"/>
                <a:cs typeface="Arial" panose="020B0604020202020204" pitchFamily="34" charset="0"/>
              </a:rPr>
              <a:t>Slide 11– Further Support </a:t>
            </a:r>
          </a:p>
          <a:p>
            <a:pPr algn="l"/>
            <a:endParaRPr lang="en-IE" sz="3600" dirty="0">
              <a:solidFill>
                <a:schemeClr val="bg1"/>
              </a:solidFill>
              <a:latin typeface="Univers Next Pro Condensed" panose="020B0906030202020203" pitchFamily="34" charset="0"/>
            </a:endParaRPr>
          </a:p>
        </p:txBody>
      </p:sp>
    </p:spTree>
    <p:extLst>
      <p:ext uri="{BB962C8B-B14F-4D97-AF65-F5344CB8AC3E}">
        <p14:creationId xmlns:p14="http://schemas.microsoft.com/office/powerpoint/2010/main" val="34649915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ACE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5A545-06F6-4F14-852A-7B650624105E}"/>
              </a:ext>
            </a:extLst>
          </p:cNvPr>
          <p:cNvSpPr>
            <a:spLocks noGrp="1"/>
          </p:cNvSpPr>
          <p:nvPr>
            <p:ph type="ctrTitle" idx="4294967295"/>
          </p:nvPr>
        </p:nvSpPr>
        <p:spPr>
          <a:xfrm>
            <a:off x="138897" y="236337"/>
            <a:ext cx="9155779" cy="709612"/>
          </a:xfrm>
        </p:spPr>
        <p:txBody>
          <a:bodyPr>
            <a:normAutofit fontScale="90000"/>
          </a:bodyPr>
          <a:lstStyle/>
          <a:p>
            <a:r>
              <a:rPr lang="en-GB" sz="4000" b="1" dirty="0">
                <a:solidFill>
                  <a:schemeClr val="bg1"/>
                </a:solidFill>
                <a:latin typeface="Arial" panose="020B0604020202020204" pitchFamily="34" charset="0"/>
                <a:cs typeface="Arial" panose="020B0604020202020204" pitchFamily="34" charset="0"/>
              </a:rPr>
              <a:t>International Women’s Day – March 8th</a:t>
            </a:r>
          </a:p>
        </p:txBody>
      </p:sp>
      <p:sp>
        <p:nvSpPr>
          <p:cNvPr id="5" name="Subtitle 3">
            <a:extLst>
              <a:ext uri="{FF2B5EF4-FFF2-40B4-BE49-F238E27FC236}">
                <a16:creationId xmlns:a16="http://schemas.microsoft.com/office/drawing/2014/main" id="{0D7BA3D2-2B8F-40C1-BA7F-2E1782228AF5}"/>
              </a:ext>
            </a:extLst>
          </p:cNvPr>
          <p:cNvSpPr txBox="1">
            <a:spLocks/>
          </p:cNvSpPr>
          <p:nvPr/>
        </p:nvSpPr>
        <p:spPr>
          <a:xfrm>
            <a:off x="462974" y="1356658"/>
            <a:ext cx="10867229" cy="53643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sz="1800" dirty="0">
              <a:latin typeface="Arial" panose="020B0604020202020204" pitchFamily="34" charset="0"/>
              <a:cs typeface="Arial" panose="020B0604020202020204" pitchFamily="34" charset="0"/>
            </a:endParaRPr>
          </a:p>
        </p:txBody>
      </p:sp>
      <p:pic>
        <p:nvPicPr>
          <p:cNvPr id="3" name="Picture 2" descr="Graphical user interface, text&#10;&#10;Description automatically generated">
            <a:extLst>
              <a:ext uri="{FF2B5EF4-FFF2-40B4-BE49-F238E27FC236}">
                <a16:creationId xmlns:a16="http://schemas.microsoft.com/office/drawing/2014/main" id="{3A511E7E-C8D0-2DB3-BA55-F4FFBEF70F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4676" y="0"/>
            <a:ext cx="2897324" cy="1111170"/>
          </a:xfrm>
          <a:prstGeom prst="rect">
            <a:avLst/>
          </a:prstGeom>
        </p:spPr>
      </p:pic>
      <p:sp>
        <p:nvSpPr>
          <p:cNvPr id="7" name="TextBox 6">
            <a:extLst>
              <a:ext uri="{FF2B5EF4-FFF2-40B4-BE49-F238E27FC236}">
                <a16:creationId xmlns:a16="http://schemas.microsoft.com/office/drawing/2014/main" id="{C8F62068-C4A8-59DD-C4F3-EA03D1F5309F}"/>
              </a:ext>
            </a:extLst>
          </p:cNvPr>
          <p:cNvSpPr txBox="1"/>
          <p:nvPr/>
        </p:nvSpPr>
        <p:spPr>
          <a:xfrm>
            <a:off x="5941041" y="1521879"/>
            <a:ext cx="6155054" cy="4339650"/>
          </a:xfrm>
          <a:prstGeom prst="rect">
            <a:avLst/>
          </a:prstGeom>
          <a:noFill/>
        </p:spPr>
        <p:txBody>
          <a:bodyPr wrap="square">
            <a:spAutoFit/>
          </a:bodyPr>
          <a:lstStyle/>
          <a:p>
            <a:pPr algn="l" rtl="0" fontAlgn="base"/>
            <a:endParaRPr lang="en-GB" sz="1800" b="1" dirty="0">
              <a:solidFill>
                <a:schemeClr val="bg1"/>
              </a:solidFill>
              <a:latin typeface="Arial" panose="020B0604020202020204" pitchFamily="34" charset="0"/>
              <a:cs typeface="Arial" panose="020B0604020202020204" pitchFamily="34" charset="0"/>
            </a:endParaRPr>
          </a:p>
          <a:p>
            <a:pPr algn="ctr" fontAlgn="base"/>
            <a:r>
              <a:rPr lang="en-GB" sz="2400" dirty="0">
                <a:solidFill>
                  <a:schemeClr val="bg1"/>
                </a:solidFill>
                <a:latin typeface="Arial" panose="020B0604020202020204" pitchFamily="34" charset="0"/>
                <a:cs typeface="Arial" panose="020B0604020202020204" pitchFamily="34" charset="0"/>
              </a:rPr>
              <a:t>International Women's Day (IWD) is celebrated on 8 March. It is a global day celebrating the social, economic, cultural and political achievements of women. The day also marks a call to action for accelerating gender parity. Significant activity is witnessed worldwide as groups come together to celebrate women's achievements or rally for women's equality.</a:t>
            </a:r>
          </a:p>
          <a:p>
            <a:pPr fontAlgn="base"/>
            <a:endParaRPr lang="en-GB" sz="2400" dirty="0">
              <a:solidFill>
                <a:schemeClr val="bg1"/>
              </a:solidFill>
              <a:latin typeface="Arial" panose="020B0604020202020204" pitchFamily="34" charset="0"/>
              <a:cs typeface="Arial" panose="020B0604020202020204" pitchFamily="34" charset="0"/>
            </a:endParaRPr>
          </a:p>
          <a:p>
            <a:pPr algn="l" rtl="0" fontAlgn="base"/>
            <a:endParaRPr lang="en-GB" sz="1800" dirty="0">
              <a:solidFill>
                <a:schemeClr val="bg1"/>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94AC392C-E2E3-9E11-CF1D-938DF00FE49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19405" y="1893089"/>
            <a:ext cx="5477071" cy="3652045"/>
          </a:xfrm>
          <a:prstGeom prst="rect">
            <a:avLst/>
          </a:prstGeom>
        </p:spPr>
      </p:pic>
      <p:sp>
        <p:nvSpPr>
          <p:cNvPr id="15" name="TextBox 14">
            <a:extLst>
              <a:ext uri="{FF2B5EF4-FFF2-40B4-BE49-F238E27FC236}">
                <a16:creationId xmlns:a16="http://schemas.microsoft.com/office/drawing/2014/main" id="{F6F72C1B-9356-695A-CB30-A2A0331B1087}"/>
              </a:ext>
            </a:extLst>
          </p:cNvPr>
          <p:cNvSpPr txBox="1"/>
          <p:nvPr/>
        </p:nvSpPr>
        <p:spPr>
          <a:xfrm>
            <a:off x="4526280" y="5314302"/>
            <a:ext cx="1211580" cy="230832"/>
          </a:xfrm>
          <a:prstGeom prst="rect">
            <a:avLst/>
          </a:prstGeom>
          <a:noFill/>
        </p:spPr>
        <p:txBody>
          <a:bodyPr wrap="square" rtlCol="0">
            <a:spAutoFit/>
          </a:bodyPr>
          <a:lstStyle/>
          <a:p>
            <a:pPr algn="l"/>
            <a:r>
              <a:rPr lang="en-IE" sz="900" dirty="0">
                <a:solidFill>
                  <a:schemeClr val="bg1"/>
                </a:solidFill>
                <a:latin typeface="Univers Next Pro Condensed" panose="020B0906030202020203" pitchFamily="34" charset="0"/>
              </a:rPr>
              <a:t>UNICEF/UNI496909</a:t>
            </a:r>
          </a:p>
        </p:txBody>
      </p:sp>
    </p:spTree>
    <p:extLst>
      <p:ext uri="{BB962C8B-B14F-4D97-AF65-F5344CB8AC3E}">
        <p14:creationId xmlns:p14="http://schemas.microsoft.com/office/powerpoint/2010/main" val="13577559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6A0DC25-71B2-7C77-F69E-BA3B75CD87D4}"/>
              </a:ext>
            </a:extLst>
          </p:cNvPr>
          <p:cNvSpPr txBox="1"/>
          <p:nvPr/>
        </p:nvSpPr>
        <p:spPr>
          <a:xfrm>
            <a:off x="210047" y="208037"/>
            <a:ext cx="7418895" cy="646331"/>
          </a:xfrm>
          <a:prstGeom prst="rect">
            <a:avLst/>
          </a:prstGeom>
          <a:solidFill>
            <a:schemeClr val="bg1"/>
          </a:solidFill>
        </p:spPr>
        <p:txBody>
          <a:bodyPr wrap="square" rtlCol="0">
            <a:spAutoFit/>
          </a:bodyPr>
          <a:lstStyle/>
          <a:p>
            <a:r>
              <a:rPr lang="en-IE" sz="3600" b="1" dirty="0">
                <a:solidFill>
                  <a:srgbClr val="00B0F0"/>
                </a:solidFill>
              </a:rPr>
              <a:t>LINKED ARTICLES  </a:t>
            </a:r>
          </a:p>
        </p:txBody>
      </p:sp>
      <p:pic>
        <p:nvPicPr>
          <p:cNvPr id="3" name="Picture 2" descr="Graphical user interface, text&#10;&#10;Description automatically generated">
            <a:extLst>
              <a:ext uri="{FF2B5EF4-FFF2-40B4-BE49-F238E27FC236}">
                <a16:creationId xmlns:a16="http://schemas.microsoft.com/office/drawing/2014/main" id="{FAADF357-725C-8843-E8A1-44970598F3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94676" y="0"/>
            <a:ext cx="2897324" cy="1111170"/>
          </a:xfrm>
          <a:prstGeom prst="rect">
            <a:avLst/>
          </a:prstGeom>
        </p:spPr>
      </p:pic>
      <p:sp>
        <p:nvSpPr>
          <p:cNvPr id="9" name="TextBox 8">
            <a:extLst>
              <a:ext uri="{FF2B5EF4-FFF2-40B4-BE49-F238E27FC236}">
                <a16:creationId xmlns:a16="http://schemas.microsoft.com/office/drawing/2014/main" id="{2558D471-D2AF-60B0-0B5A-E1A444EB20C1}"/>
              </a:ext>
            </a:extLst>
          </p:cNvPr>
          <p:cNvSpPr txBox="1"/>
          <p:nvPr/>
        </p:nvSpPr>
        <p:spPr>
          <a:xfrm>
            <a:off x="986017" y="5287099"/>
            <a:ext cx="3391481" cy="923330"/>
          </a:xfrm>
          <a:prstGeom prst="rect">
            <a:avLst/>
          </a:prstGeom>
          <a:noFill/>
        </p:spPr>
        <p:txBody>
          <a:bodyPr wrap="square" rtlCol="0">
            <a:spAutoFit/>
          </a:bodyPr>
          <a:lstStyle/>
          <a:p>
            <a:r>
              <a:rPr lang="en-GB" b="1" i="0" dirty="0">
                <a:effectLst/>
                <a:ea typeface="Calibri" panose="020F0502020204030204" pitchFamily="34" charset="0"/>
                <a:cs typeface="Calibri" panose="020F0502020204030204" pitchFamily="34" charset="0"/>
              </a:rPr>
              <a:t>Article </a:t>
            </a:r>
            <a:r>
              <a:rPr lang="en-GB" b="1" dirty="0">
                <a:ea typeface="Calibri" panose="020F0502020204030204" pitchFamily="34" charset="0"/>
                <a:cs typeface="Calibri" panose="020F0502020204030204" pitchFamily="34" charset="0"/>
              </a:rPr>
              <a:t>2: The Convention applies to every child without discrimination.</a:t>
            </a:r>
            <a:endParaRPr lang="en-GB" sz="1800" b="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6F151DBC-84CF-3FE7-495D-C8BA7CBFB448}"/>
              </a:ext>
            </a:extLst>
          </p:cNvPr>
          <p:cNvSpPr txBox="1"/>
          <p:nvPr/>
        </p:nvSpPr>
        <p:spPr>
          <a:xfrm>
            <a:off x="210047" y="1109236"/>
            <a:ext cx="8453893" cy="954107"/>
          </a:xfrm>
          <a:prstGeom prst="rect">
            <a:avLst/>
          </a:prstGeom>
          <a:noFill/>
        </p:spPr>
        <p:txBody>
          <a:bodyPr wrap="square" rtlCol="0">
            <a:spAutoFit/>
          </a:bodyPr>
          <a:lstStyle/>
          <a:p>
            <a:r>
              <a:rPr lang="en-GB" sz="2800" dirty="0">
                <a:solidFill>
                  <a:srgbClr val="00B0F0"/>
                </a:solidFill>
                <a:effectLst/>
                <a:ea typeface="Calibri" panose="020F0502020204030204" pitchFamily="34" charset="0"/>
                <a:cs typeface="Times New Roman" panose="02020603050405020304" pitchFamily="18" charset="0"/>
              </a:rPr>
              <a:t>International Women’s Day connects with many articles of the Convention but in particular:</a:t>
            </a:r>
            <a:endParaRPr lang="en-IE" sz="3600" dirty="0">
              <a:solidFill>
                <a:schemeClr val="bg1"/>
              </a:solidFill>
              <a:latin typeface="Univers Next Pro Condensed" panose="020B0906030202020203" pitchFamily="34" charset="0"/>
            </a:endParaRPr>
          </a:p>
        </p:txBody>
      </p:sp>
      <p:pic>
        <p:nvPicPr>
          <p:cNvPr id="10" name="Picture 9">
            <a:extLst>
              <a:ext uri="{FF2B5EF4-FFF2-40B4-BE49-F238E27FC236}">
                <a16:creationId xmlns:a16="http://schemas.microsoft.com/office/drawing/2014/main" id="{D39147A7-9EAD-F604-280C-40E09B7D6C3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86017" y="2535922"/>
            <a:ext cx="1763649" cy="2350702"/>
          </a:xfrm>
          <a:prstGeom prst="rect">
            <a:avLst/>
          </a:prstGeom>
        </p:spPr>
      </p:pic>
      <p:pic>
        <p:nvPicPr>
          <p:cNvPr id="6" name="Picture 5">
            <a:extLst>
              <a:ext uri="{FF2B5EF4-FFF2-40B4-BE49-F238E27FC236}">
                <a16:creationId xmlns:a16="http://schemas.microsoft.com/office/drawing/2014/main" id="{6D0CF20F-CAC9-1B5C-F654-C50EC40635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13960" y="2318211"/>
            <a:ext cx="6949440" cy="3909060"/>
          </a:xfrm>
          <a:prstGeom prst="rect">
            <a:avLst/>
          </a:prstGeom>
        </p:spPr>
      </p:pic>
      <p:sp>
        <p:nvSpPr>
          <p:cNvPr id="7" name="TextBox 6">
            <a:extLst>
              <a:ext uri="{FF2B5EF4-FFF2-40B4-BE49-F238E27FC236}">
                <a16:creationId xmlns:a16="http://schemas.microsoft.com/office/drawing/2014/main" id="{D1E7D6F4-2EE1-D947-72CB-68C466458566}"/>
              </a:ext>
            </a:extLst>
          </p:cNvPr>
          <p:cNvSpPr txBox="1"/>
          <p:nvPr/>
        </p:nvSpPr>
        <p:spPr>
          <a:xfrm>
            <a:off x="10873932" y="5964208"/>
            <a:ext cx="1725930" cy="246221"/>
          </a:xfrm>
          <a:prstGeom prst="rect">
            <a:avLst/>
          </a:prstGeom>
          <a:noFill/>
        </p:spPr>
        <p:txBody>
          <a:bodyPr wrap="square" rtlCol="0">
            <a:spAutoFit/>
          </a:bodyPr>
          <a:lstStyle/>
          <a:p>
            <a:pPr algn="l"/>
            <a:r>
              <a:rPr lang="en-IE" sz="1000" dirty="0">
                <a:solidFill>
                  <a:schemeClr val="bg1"/>
                </a:solidFill>
                <a:latin typeface="Univers Next Pro Condensed" panose="020B0906030202020203" pitchFamily="34" charset="0"/>
              </a:rPr>
              <a:t>UN0765149</a:t>
            </a:r>
          </a:p>
        </p:txBody>
      </p:sp>
    </p:spTree>
    <p:extLst>
      <p:ext uri="{BB962C8B-B14F-4D97-AF65-F5344CB8AC3E}">
        <p14:creationId xmlns:p14="http://schemas.microsoft.com/office/powerpoint/2010/main" val="2288528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2191A0-CA59-958F-5C4F-776EDDD47ED5}"/>
              </a:ext>
            </a:extLst>
          </p:cNvPr>
          <p:cNvSpPr/>
          <p:nvPr/>
        </p:nvSpPr>
        <p:spPr>
          <a:xfrm>
            <a:off x="0" y="0"/>
            <a:ext cx="5693790" cy="785446"/>
          </a:xfrm>
          <a:prstGeom prst="rect">
            <a:avLst/>
          </a:prstGeom>
          <a:solidFill>
            <a:srgbClr val="00A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E" sz="2800" b="1" dirty="0">
                <a:cs typeface="Arial" panose="020B0604020202020204" pitchFamily="34" charset="0"/>
              </a:rPr>
              <a:t>Exploring International Women’s Day</a:t>
            </a:r>
          </a:p>
        </p:txBody>
      </p:sp>
      <p:pic>
        <p:nvPicPr>
          <p:cNvPr id="3" name="Picture 2" descr="Graphical user interface, text&#10;&#10;Description automatically generated">
            <a:extLst>
              <a:ext uri="{FF2B5EF4-FFF2-40B4-BE49-F238E27FC236}">
                <a16:creationId xmlns:a16="http://schemas.microsoft.com/office/drawing/2014/main" id="{B467D838-2F20-6ACE-B22C-9C3F8EA6F1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94676" y="0"/>
            <a:ext cx="2897324" cy="1111170"/>
          </a:xfrm>
          <a:prstGeom prst="rect">
            <a:avLst/>
          </a:prstGeom>
        </p:spPr>
      </p:pic>
      <p:sp>
        <p:nvSpPr>
          <p:cNvPr id="4" name="Text Placeholder 4">
            <a:extLst>
              <a:ext uri="{FF2B5EF4-FFF2-40B4-BE49-F238E27FC236}">
                <a16:creationId xmlns:a16="http://schemas.microsoft.com/office/drawing/2014/main" id="{96841420-0204-AF8E-2A99-ECDE0D9763AE}"/>
              </a:ext>
            </a:extLst>
          </p:cNvPr>
          <p:cNvSpPr txBox="1">
            <a:spLocks/>
          </p:cNvSpPr>
          <p:nvPr/>
        </p:nvSpPr>
        <p:spPr>
          <a:xfrm>
            <a:off x="664689" y="2142668"/>
            <a:ext cx="5351301" cy="142349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solidFill>
                  <a:srgbClr val="000000"/>
                </a:solidFill>
                <a:cs typeface="Arial" panose="020B0604020202020204" pitchFamily="34" charset="0"/>
              </a:rPr>
              <a:t>Why do you think it is important to have a special day to celebrate women? </a:t>
            </a:r>
          </a:p>
        </p:txBody>
      </p:sp>
      <p:sp>
        <p:nvSpPr>
          <p:cNvPr id="5" name="TextBox 4">
            <a:extLst>
              <a:ext uri="{FF2B5EF4-FFF2-40B4-BE49-F238E27FC236}">
                <a16:creationId xmlns:a16="http://schemas.microsoft.com/office/drawing/2014/main" id="{F7F36EC7-6F35-7A4F-89D4-0DC8934BD90B}"/>
              </a:ext>
            </a:extLst>
          </p:cNvPr>
          <p:cNvSpPr txBox="1"/>
          <p:nvPr/>
        </p:nvSpPr>
        <p:spPr>
          <a:xfrm>
            <a:off x="744699" y="4161306"/>
            <a:ext cx="4449452" cy="954107"/>
          </a:xfrm>
          <a:prstGeom prst="rect">
            <a:avLst/>
          </a:prstGeom>
          <a:noFill/>
        </p:spPr>
        <p:txBody>
          <a:bodyPr wrap="square" rtlCol="0">
            <a:spAutoFit/>
          </a:bodyPr>
          <a:lstStyle/>
          <a:p>
            <a:r>
              <a:rPr lang="en-IE" sz="2800" b="1" dirty="0">
                <a:solidFill>
                  <a:srgbClr val="00B0F0"/>
                </a:solidFill>
              </a:rPr>
              <a:t>Have a think and write down some ideas!</a:t>
            </a:r>
          </a:p>
        </p:txBody>
      </p:sp>
      <p:pic>
        <p:nvPicPr>
          <p:cNvPr id="7" name="Picture 6">
            <a:extLst>
              <a:ext uri="{FF2B5EF4-FFF2-40B4-BE49-F238E27FC236}">
                <a16:creationId xmlns:a16="http://schemas.microsoft.com/office/drawing/2014/main" id="{3C5768F0-FF23-4117-C4FA-251CA593CEA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315608" y="1812130"/>
            <a:ext cx="5726055" cy="3817370"/>
          </a:xfrm>
          <a:prstGeom prst="rect">
            <a:avLst/>
          </a:prstGeom>
        </p:spPr>
      </p:pic>
      <p:sp>
        <p:nvSpPr>
          <p:cNvPr id="6" name="TextBox 5">
            <a:extLst>
              <a:ext uri="{FF2B5EF4-FFF2-40B4-BE49-F238E27FC236}">
                <a16:creationId xmlns:a16="http://schemas.microsoft.com/office/drawing/2014/main" id="{FCFEECBD-81E8-6F6B-9C04-4BFEDD7367BC}"/>
              </a:ext>
            </a:extLst>
          </p:cNvPr>
          <p:cNvSpPr txBox="1"/>
          <p:nvPr/>
        </p:nvSpPr>
        <p:spPr>
          <a:xfrm>
            <a:off x="10742039" y="5399601"/>
            <a:ext cx="2421082" cy="230832"/>
          </a:xfrm>
          <a:prstGeom prst="rect">
            <a:avLst/>
          </a:prstGeom>
          <a:noFill/>
        </p:spPr>
        <p:txBody>
          <a:bodyPr wrap="square" rtlCol="0">
            <a:spAutoFit/>
          </a:bodyPr>
          <a:lstStyle/>
          <a:p>
            <a:pPr algn="l"/>
            <a:r>
              <a:rPr lang="en-IE" sz="900" dirty="0">
                <a:solidFill>
                  <a:schemeClr val="bg1"/>
                </a:solidFill>
                <a:latin typeface="Univers Next Pro Condensed" panose="020B0906030202020203" pitchFamily="34" charset="0"/>
              </a:rPr>
              <a:t>UN0723964</a:t>
            </a:r>
          </a:p>
        </p:txBody>
      </p:sp>
    </p:spTree>
    <p:extLst>
      <p:ext uri="{BB962C8B-B14F-4D97-AF65-F5344CB8AC3E}">
        <p14:creationId xmlns:p14="http://schemas.microsoft.com/office/powerpoint/2010/main" val="749633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7833C70-21E8-803B-C726-421073E9FCD2}"/>
              </a:ext>
            </a:extLst>
          </p:cNvPr>
          <p:cNvSpPr/>
          <p:nvPr/>
        </p:nvSpPr>
        <p:spPr>
          <a:xfrm>
            <a:off x="0" y="0"/>
            <a:ext cx="5693790" cy="785446"/>
          </a:xfrm>
          <a:prstGeom prst="rect">
            <a:avLst/>
          </a:prstGeom>
          <a:solidFill>
            <a:srgbClr val="00A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E" sz="2800" b="1" dirty="0">
                <a:cs typeface="Arial" panose="020B0604020202020204" pitchFamily="34" charset="0"/>
              </a:rPr>
              <a:t>Exploring International Women’s Day</a:t>
            </a:r>
          </a:p>
        </p:txBody>
      </p:sp>
      <p:pic>
        <p:nvPicPr>
          <p:cNvPr id="6" name="Picture 5" descr="Graphical user interface, text&#10;&#10;Description automatically generated">
            <a:extLst>
              <a:ext uri="{FF2B5EF4-FFF2-40B4-BE49-F238E27FC236}">
                <a16:creationId xmlns:a16="http://schemas.microsoft.com/office/drawing/2014/main" id="{3ACA2DB1-173B-81F6-5A66-84357FB8A76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35540" y="0"/>
            <a:ext cx="2156460" cy="827037"/>
          </a:xfrm>
          <a:prstGeom prst="rect">
            <a:avLst/>
          </a:prstGeom>
        </p:spPr>
      </p:pic>
      <p:sp>
        <p:nvSpPr>
          <p:cNvPr id="5" name="TextBox 4">
            <a:extLst>
              <a:ext uri="{FF2B5EF4-FFF2-40B4-BE49-F238E27FC236}">
                <a16:creationId xmlns:a16="http://schemas.microsoft.com/office/drawing/2014/main" id="{CFF1ECFC-578F-C358-8BFE-68F0E93FB0B0}"/>
              </a:ext>
            </a:extLst>
          </p:cNvPr>
          <p:cNvSpPr txBox="1"/>
          <p:nvPr/>
        </p:nvSpPr>
        <p:spPr>
          <a:xfrm>
            <a:off x="4712516" y="6316044"/>
            <a:ext cx="3860800" cy="400110"/>
          </a:xfrm>
          <a:prstGeom prst="rect">
            <a:avLst/>
          </a:prstGeom>
          <a:noFill/>
        </p:spPr>
        <p:txBody>
          <a:bodyPr wrap="square" rtlCol="0">
            <a:spAutoFit/>
          </a:bodyPr>
          <a:lstStyle/>
          <a:p>
            <a:r>
              <a:rPr lang="en-IE" sz="2000" b="1" dirty="0">
                <a:solidFill>
                  <a:srgbClr val="00B0F0"/>
                </a:solidFill>
              </a:rPr>
              <a:t>Did you think of anything else? </a:t>
            </a:r>
          </a:p>
        </p:txBody>
      </p:sp>
      <p:sp>
        <p:nvSpPr>
          <p:cNvPr id="4" name="TextBox 3">
            <a:extLst>
              <a:ext uri="{FF2B5EF4-FFF2-40B4-BE49-F238E27FC236}">
                <a16:creationId xmlns:a16="http://schemas.microsoft.com/office/drawing/2014/main" id="{48D6DF32-A21A-F16A-1363-93462D08F456}"/>
              </a:ext>
            </a:extLst>
          </p:cNvPr>
          <p:cNvSpPr txBox="1"/>
          <p:nvPr/>
        </p:nvSpPr>
        <p:spPr>
          <a:xfrm>
            <a:off x="528636" y="1146790"/>
            <a:ext cx="8149590" cy="461665"/>
          </a:xfrm>
          <a:prstGeom prst="rect">
            <a:avLst/>
          </a:prstGeom>
          <a:noFill/>
        </p:spPr>
        <p:txBody>
          <a:bodyPr wrap="square" rtlCol="0">
            <a:spAutoFit/>
          </a:bodyPr>
          <a:lstStyle/>
          <a:p>
            <a:pPr algn="l"/>
            <a:r>
              <a:rPr lang="en-IE" sz="2400" b="1" dirty="0">
                <a:latin typeface="Arial" panose="020B0604020202020204" pitchFamily="34" charset="0"/>
                <a:cs typeface="Arial" panose="020B0604020202020204" pitchFamily="34" charset="0"/>
              </a:rPr>
              <a:t>Did you think of these?</a:t>
            </a:r>
          </a:p>
        </p:txBody>
      </p:sp>
      <p:sp>
        <p:nvSpPr>
          <p:cNvPr id="9" name="Text Placeholder 4">
            <a:extLst>
              <a:ext uri="{FF2B5EF4-FFF2-40B4-BE49-F238E27FC236}">
                <a16:creationId xmlns:a16="http://schemas.microsoft.com/office/drawing/2014/main" id="{0460B33E-7BCF-A245-5E61-7E2DC69962E6}"/>
              </a:ext>
            </a:extLst>
          </p:cNvPr>
          <p:cNvSpPr txBox="1">
            <a:spLocks/>
          </p:cNvSpPr>
          <p:nvPr/>
        </p:nvSpPr>
        <p:spPr>
          <a:xfrm>
            <a:off x="528636" y="2146063"/>
            <a:ext cx="11471580" cy="3967061"/>
          </a:xfrm>
          <a:prstGeom prst="rect">
            <a:avLst/>
          </a:prstGeom>
        </p:spPr>
        <p:txBody>
          <a:bodyPr vert="horz" lIns="0" tIns="45720" rIns="91440" bIns="45720" numCol="2"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7000"/>
              </a:lnSpc>
              <a:spcAft>
                <a:spcPts val="800"/>
              </a:spcAft>
              <a:buClr>
                <a:srgbClr val="00ACE9"/>
              </a:buClr>
              <a:buFont typeface="Wingdings" panose="05000000000000000000" pitchFamily="2" charset="2"/>
              <a:buChar char=""/>
              <a:tabLst>
                <a:tab pos="457200" algn="l"/>
              </a:tabLst>
            </a:pPr>
            <a:r>
              <a:rPr lang="en-GB" sz="1800" dirty="0">
                <a:latin typeface="Arial" panose="020B0604020202020204" pitchFamily="34" charset="0"/>
                <a:ea typeface="Arial" panose="020B0604020202020204" pitchFamily="34" charset="0"/>
                <a:cs typeface="Arial" panose="020B0604020202020204" pitchFamily="34" charset="0"/>
              </a:rPr>
              <a:t>To celebrate how amazing women are.</a:t>
            </a:r>
          </a:p>
          <a:p>
            <a:pPr marL="342900" indent="-342900">
              <a:lnSpc>
                <a:spcPct val="107000"/>
              </a:lnSpc>
              <a:spcAft>
                <a:spcPts val="800"/>
              </a:spcAft>
              <a:buClr>
                <a:srgbClr val="00ACE9"/>
              </a:buClr>
              <a:buFont typeface="Wingdings" panose="05000000000000000000" pitchFamily="2" charset="2"/>
              <a:buChar char=""/>
              <a:tabLst>
                <a:tab pos="457200" algn="l"/>
              </a:tabLst>
            </a:pPr>
            <a:r>
              <a:rPr lang="en-GB" sz="1800" dirty="0">
                <a:latin typeface="Arial" panose="020B0604020202020204" pitchFamily="34" charset="0"/>
                <a:ea typeface="Arial" panose="020B0604020202020204" pitchFamily="34" charset="0"/>
                <a:cs typeface="Arial" panose="020B0604020202020204" pitchFamily="34" charset="0"/>
              </a:rPr>
              <a:t>To recognise how women have changed the world.</a:t>
            </a:r>
          </a:p>
          <a:p>
            <a:pPr marL="342900" indent="-342900">
              <a:lnSpc>
                <a:spcPct val="107000"/>
              </a:lnSpc>
              <a:spcAft>
                <a:spcPts val="800"/>
              </a:spcAft>
              <a:buClr>
                <a:srgbClr val="00ACE9"/>
              </a:buClr>
              <a:buFont typeface="Wingdings" panose="05000000000000000000" pitchFamily="2" charset="2"/>
              <a:buChar char=""/>
              <a:tabLst>
                <a:tab pos="457200" algn="l"/>
              </a:tabLst>
            </a:pPr>
            <a:r>
              <a:rPr lang="en-GB" sz="1800" dirty="0">
                <a:latin typeface="Arial" panose="020B0604020202020204" pitchFamily="34" charset="0"/>
                <a:ea typeface="Arial" panose="020B0604020202020204" pitchFamily="34" charset="0"/>
                <a:cs typeface="Arial" panose="020B0604020202020204" pitchFamily="34" charset="0"/>
              </a:rPr>
              <a:t>To acknowledge the challenges women still face around the world.</a:t>
            </a:r>
          </a:p>
          <a:p>
            <a:pPr marL="342900" indent="-342900">
              <a:lnSpc>
                <a:spcPct val="107000"/>
              </a:lnSpc>
              <a:spcAft>
                <a:spcPts val="800"/>
              </a:spcAft>
              <a:buClr>
                <a:srgbClr val="00ACE9"/>
              </a:buClr>
              <a:buFont typeface="Wingdings" panose="05000000000000000000" pitchFamily="2" charset="2"/>
              <a:buChar char=""/>
              <a:tabLst>
                <a:tab pos="457200" algn="l"/>
              </a:tabLst>
            </a:pPr>
            <a:r>
              <a:rPr lang="en-GB" sz="1800" dirty="0">
                <a:latin typeface="Arial" panose="020B0604020202020204" pitchFamily="34" charset="0"/>
                <a:ea typeface="Arial" panose="020B0604020202020204" pitchFamily="34" charset="0"/>
                <a:cs typeface="Arial" panose="020B0604020202020204" pitchFamily="34" charset="0"/>
              </a:rPr>
              <a:t>To encourage women to be themselves – to be the best they can be!</a:t>
            </a:r>
          </a:p>
          <a:p>
            <a:pPr marL="342900" indent="-342900">
              <a:lnSpc>
                <a:spcPct val="107000"/>
              </a:lnSpc>
              <a:spcAft>
                <a:spcPts val="800"/>
              </a:spcAft>
              <a:buClr>
                <a:srgbClr val="00ACE9"/>
              </a:buClr>
              <a:buFont typeface="Wingdings" panose="05000000000000000000" pitchFamily="2" charset="2"/>
              <a:buChar char=""/>
              <a:tabLst>
                <a:tab pos="457200" algn="l"/>
              </a:tabLst>
            </a:pPr>
            <a:r>
              <a:rPr lang="en-GB" sz="1800" dirty="0">
                <a:latin typeface="Arial"/>
                <a:ea typeface="Arial" panose="020B0604020202020204" pitchFamily="34" charset="0"/>
                <a:cs typeface="Arial"/>
              </a:rPr>
              <a:t>To let women know they are appreciated.</a:t>
            </a:r>
          </a:p>
          <a:p>
            <a:pPr marL="342900" indent="-342900">
              <a:lnSpc>
                <a:spcPct val="107000"/>
              </a:lnSpc>
              <a:spcAft>
                <a:spcPts val="800"/>
              </a:spcAft>
              <a:buClr>
                <a:srgbClr val="00ACE9"/>
              </a:buClr>
              <a:buFont typeface="Wingdings" panose="05000000000000000000" pitchFamily="2" charset="2"/>
              <a:buChar char=""/>
              <a:tabLst>
                <a:tab pos="457200" algn="l"/>
              </a:tabLst>
            </a:pPr>
            <a:r>
              <a:rPr lang="en-GB" sz="1800" dirty="0">
                <a:latin typeface="Arial" panose="020B0604020202020204" pitchFamily="34" charset="0"/>
                <a:ea typeface="Arial" panose="020B0604020202020204" pitchFamily="34" charset="0"/>
                <a:cs typeface="Arial" panose="020B0604020202020204" pitchFamily="34" charset="0"/>
              </a:rPr>
              <a:t>To speak out about inequality.</a:t>
            </a:r>
          </a:p>
          <a:p>
            <a:pPr marL="342900" indent="-342900">
              <a:lnSpc>
                <a:spcPct val="107000"/>
              </a:lnSpc>
              <a:spcAft>
                <a:spcPts val="800"/>
              </a:spcAft>
              <a:buClr>
                <a:srgbClr val="00ACE9"/>
              </a:buClr>
              <a:buFont typeface="Wingdings" panose="05000000000000000000" pitchFamily="2" charset="2"/>
              <a:buChar char=""/>
              <a:tabLst>
                <a:tab pos="457200" algn="l"/>
              </a:tabLst>
            </a:pPr>
            <a:r>
              <a:rPr lang="en-GB" sz="1800" dirty="0">
                <a:latin typeface="Arial" panose="020B0604020202020204" pitchFamily="34" charset="0"/>
                <a:ea typeface="Arial" panose="020B0604020202020204" pitchFamily="34" charset="0"/>
                <a:cs typeface="Arial" panose="020B0604020202020204" pitchFamily="34" charset="0"/>
              </a:rPr>
              <a:t>Fewer girls than boys go to school – this isn’t right.</a:t>
            </a:r>
          </a:p>
          <a:p>
            <a:pPr marL="342900" indent="-342900">
              <a:lnSpc>
                <a:spcPct val="107000"/>
              </a:lnSpc>
              <a:spcAft>
                <a:spcPts val="800"/>
              </a:spcAft>
              <a:buClr>
                <a:srgbClr val="00ACE9"/>
              </a:buClr>
              <a:buFont typeface="Wingdings" panose="05000000000000000000" pitchFamily="2" charset="2"/>
              <a:buChar char=""/>
              <a:tabLst>
                <a:tab pos="457200" algn="l"/>
              </a:tabLst>
            </a:pPr>
            <a:r>
              <a:rPr lang="en-GB" sz="1800" dirty="0">
                <a:latin typeface="Arial" panose="020B0604020202020204" pitchFamily="34" charset="0"/>
                <a:ea typeface="Arial" panose="020B0604020202020204" pitchFamily="34" charset="0"/>
                <a:cs typeface="Arial" panose="020B0604020202020204" pitchFamily="34" charset="0"/>
              </a:rPr>
              <a:t>Women often get paid less than men for doing the same job.</a:t>
            </a:r>
          </a:p>
          <a:p>
            <a:pPr marL="342900" indent="-342900">
              <a:lnSpc>
                <a:spcPct val="107000"/>
              </a:lnSpc>
              <a:spcAft>
                <a:spcPts val="800"/>
              </a:spcAft>
              <a:buClr>
                <a:srgbClr val="00ACE9"/>
              </a:buClr>
              <a:buFont typeface="Wingdings" panose="05000000000000000000" pitchFamily="2" charset="2"/>
              <a:buChar char=""/>
              <a:tabLst>
                <a:tab pos="457200" algn="l"/>
              </a:tabLst>
            </a:pPr>
            <a:r>
              <a:rPr lang="en-GB" sz="1800" dirty="0">
                <a:latin typeface="Arial"/>
                <a:ea typeface="Arial" panose="020B0604020202020204" pitchFamily="34" charset="0"/>
                <a:cs typeface="Arial"/>
              </a:rPr>
              <a:t>It is about equality and ensuring all are treated fairly and not discriminated against.</a:t>
            </a:r>
          </a:p>
          <a:p>
            <a:pPr marL="342900" indent="-342900">
              <a:lnSpc>
                <a:spcPct val="107000"/>
              </a:lnSpc>
              <a:spcAft>
                <a:spcPts val="800"/>
              </a:spcAft>
              <a:buClr>
                <a:srgbClr val="00ACE9"/>
              </a:buClr>
              <a:buFont typeface="Wingdings" panose="05000000000000000000" pitchFamily="2" charset="2"/>
              <a:buChar char=""/>
              <a:tabLst>
                <a:tab pos="457200" algn="l"/>
              </a:tabLst>
            </a:pPr>
            <a:r>
              <a:rPr lang="en-GB" sz="1800" dirty="0">
                <a:latin typeface="Arial" panose="020B0604020202020204" pitchFamily="34" charset="0"/>
                <a:ea typeface="Arial" panose="020B0604020202020204" pitchFamily="34" charset="0"/>
                <a:cs typeface="Arial" panose="020B0604020202020204" pitchFamily="34" charset="0"/>
              </a:rPr>
              <a:t>To explore what we need to do to create a world where gender equality exists.</a:t>
            </a:r>
          </a:p>
        </p:txBody>
      </p:sp>
    </p:spTree>
    <p:extLst>
      <p:ext uri="{BB962C8B-B14F-4D97-AF65-F5344CB8AC3E}">
        <p14:creationId xmlns:p14="http://schemas.microsoft.com/office/powerpoint/2010/main" val="2463598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61FE6CB-9549-435F-808B-9DF9FF0075B2}"/>
              </a:ext>
            </a:extLst>
          </p:cNvPr>
          <p:cNvSpPr/>
          <p:nvPr/>
        </p:nvSpPr>
        <p:spPr>
          <a:xfrm>
            <a:off x="67398" y="4317661"/>
            <a:ext cx="5754975" cy="2413029"/>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dirty="0">
              <a:solidFill>
                <a:schemeClr val="bg1"/>
              </a:solidFill>
              <a:cs typeface="Arial" panose="020B0604020202020204" pitchFamily="34" charset="0"/>
            </a:endParaRPr>
          </a:p>
        </p:txBody>
      </p:sp>
      <p:sp>
        <p:nvSpPr>
          <p:cNvPr id="12" name="Rectangle 11">
            <a:extLst>
              <a:ext uri="{FF2B5EF4-FFF2-40B4-BE49-F238E27FC236}">
                <a16:creationId xmlns:a16="http://schemas.microsoft.com/office/drawing/2014/main" id="{38646CFD-7AFE-4314-A098-F18797AF2239}"/>
              </a:ext>
            </a:extLst>
          </p:cNvPr>
          <p:cNvSpPr/>
          <p:nvPr/>
        </p:nvSpPr>
        <p:spPr>
          <a:xfrm>
            <a:off x="5932170" y="1681285"/>
            <a:ext cx="6192432" cy="504940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dirty="0">
              <a:solidFill>
                <a:schemeClr val="tx1"/>
              </a:solidFill>
              <a:cs typeface="Arial" panose="020B0604020202020204" pitchFamily="34" charset="0"/>
            </a:endParaRPr>
          </a:p>
        </p:txBody>
      </p:sp>
      <p:sp>
        <p:nvSpPr>
          <p:cNvPr id="11" name="Rectangle 10">
            <a:extLst>
              <a:ext uri="{FF2B5EF4-FFF2-40B4-BE49-F238E27FC236}">
                <a16:creationId xmlns:a16="http://schemas.microsoft.com/office/drawing/2014/main" id="{EA0C9D92-CA60-4F9B-AD40-3BB42220F3B5}"/>
              </a:ext>
            </a:extLst>
          </p:cNvPr>
          <p:cNvSpPr/>
          <p:nvPr/>
        </p:nvSpPr>
        <p:spPr>
          <a:xfrm>
            <a:off x="67397" y="1681286"/>
            <a:ext cx="5754976" cy="2510976"/>
          </a:xfrm>
          <a:prstGeom prst="rect">
            <a:avLst/>
          </a:prstGeom>
          <a:solidFill>
            <a:srgbClr val="00A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Draw a picture of a woman or girl that you look up to. This might be a member of your family, someone at school or someone you have learned about. Share your picture with your classmates.</a:t>
            </a:r>
            <a:endParaRPr lang="en-GB" b="0" i="0" dirty="0">
              <a:solidFill>
                <a:schemeClr val="bg1"/>
              </a:solidFill>
              <a:effectLst/>
            </a:endParaRPr>
          </a:p>
        </p:txBody>
      </p:sp>
      <p:sp>
        <p:nvSpPr>
          <p:cNvPr id="9" name="Rectangle 8">
            <a:extLst>
              <a:ext uri="{FF2B5EF4-FFF2-40B4-BE49-F238E27FC236}">
                <a16:creationId xmlns:a16="http://schemas.microsoft.com/office/drawing/2014/main" id="{D0F42084-DD8B-4AB1-B443-89FEB44709AE}"/>
              </a:ext>
            </a:extLst>
          </p:cNvPr>
          <p:cNvSpPr/>
          <p:nvPr/>
        </p:nvSpPr>
        <p:spPr>
          <a:xfrm>
            <a:off x="6582647" y="0"/>
            <a:ext cx="5370653" cy="1250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TextBox 9">
            <a:extLst>
              <a:ext uri="{FF2B5EF4-FFF2-40B4-BE49-F238E27FC236}">
                <a16:creationId xmlns:a16="http://schemas.microsoft.com/office/drawing/2014/main" id="{76676B77-5CF1-4370-825E-3DB615F94933}"/>
              </a:ext>
            </a:extLst>
          </p:cNvPr>
          <p:cNvSpPr txBox="1"/>
          <p:nvPr/>
        </p:nvSpPr>
        <p:spPr>
          <a:xfrm>
            <a:off x="115748" y="246506"/>
            <a:ext cx="8565408" cy="646331"/>
          </a:xfrm>
          <a:prstGeom prst="rect">
            <a:avLst/>
          </a:prstGeom>
          <a:noFill/>
        </p:spPr>
        <p:txBody>
          <a:bodyPr wrap="square" rtlCol="0">
            <a:spAutoFit/>
          </a:bodyPr>
          <a:lstStyle/>
          <a:p>
            <a:pPr algn="l"/>
            <a:r>
              <a:rPr lang="en-IE" sz="3600" dirty="0">
                <a:latin typeface="Arial" panose="020B0604020202020204" pitchFamily="34" charset="0"/>
                <a:cs typeface="Arial" panose="020B0604020202020204" pitchFamily="34" charset="0"/>
              </a:rPr>
              <a:t>ACTIVITIES FOR THE CLASSROOM</a:t>
            </a:r>
          </a:p>
        </p:txBody>
      </p:sp>
      <p:pic>
        <p:nvPicPr>
          <p:cNvPr id="14" name="Picture 13" descr="Graphical user interface, text&#10;&#10;Description automatically generated">
            <a:extLst>
              <a:ext uri="{FF2B5EF4-FFF2-40B4-BE49-F238E27FC236}">
                <a16:creationId xmlns:a16="http://schemas.microsoft.com/office/drawing/2014/main" id="{4ADD929D-CE7E-4FF5-8BCF-151519AA21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4676" y="0"/>
            <a:ext cx="2897324" cy="1111170"/>
          </a:xfrm>
          <a:prstGeom prst="rect">
            <a:avLst/>
          </a:prstGeom>
        </p:spPr>
      </p:pic>
      <p:sp>
        <p:nvSpPr>
          <p:cNvPr id="2" name="TextBox 1">
            <a:extLst>
              <a:ext uri="{FF2B5EF4-FFF2-40B4-BE49-F238E27FC236}">
                <a16:creationId xmlns:a16="http://schemas.microsoft.com/office/drawing/2014/main" id="{8F943CDD-9592-C75A-7CB5-A020391DF3B2}"/>
              </a:ext>
            </a:extLst>
          </p:cNvPr>
          <p:cNvSpPr txBox="1"/>
          <p:nvPr/>
        </p:nvSpPr>
        <p:spPr>
          <a:xfrm>
            <a:off x="563706" y="4814578"/>
            <a:ext cx="4225464" cy="1754326"/>
          </a:xfrm>
          <a:prstGeom prst="rect">
            <a:avLst/>
          </a:prstGeom>
          <a:noFill/>
        </p:spPr>
        <p:txBody>
          <a:bodyPr wrap="square" rtlCol="0">
            <a:spAutoFit/>
          </a:bodyPr>
          <a:lstStyle/>
          <a:p>
            <a:pPr algn="ctr"/>
            <a:r>
              <a:rPr lang="en-GB" i="0" dirty="0">
                <a:effectLst/>
                <a:latin typeface="Arial"/>
                <a:cs typeface="Arial"/>
              </a:rPr>
              <a:t>Have a boogie to celebrate International Women’s Day and dance along to songs </a:t>
            </a:r>
            <a:r>
              <a:rPr lang="en-GB" dirty="0">
                <a:latin typeface="Arial"/>
                <a:cs typeface="Arial"/>
              </a:rPr>
              <a:t>which celebrate women. Make sure to use radio edits!</a:t>
            </a:r>
            <a:endParaRPr lang="en-GB" sz="1100" dirty="0">
              <a:latin typeface="Arial" panose="020B0604020202020204" pitchFamily="34" charset="0"/>
              <a:cs typeface="Arial" panose="020B0604020202020204" pitchFamily="34" charset="0"/>
            </a:endParaRPr>
          </a:p>
          <a:p>
            <a:endParaRPr lang="en-GB" dirty="0">
              <a:cs typeface="Arial" panose="020B0604020202020204" pitchFamily="34" charset="0"/>
            </a:endParaRPr>
          </a:p>
          <a:p>
            <a:pPr algn="l"/>
            <a:endParaRPr lang="en-IE" dirty="0"/>
          </a:p>
        </p:txBody>
      </p:sp>
      <p:sp>
        <p:nvSpPr>
          <p:cNvPr id="4" name="Text Placeholder 2">
            <a:extLst>
              <a:ext uri="{FF2B5EF4-FFF2-40B4-BE49-F238E27FC236}">
                <a16:creationId xmlns:a16="http://schemas.microsoft.com/office/drawing/2014/main" id="{430F0AB2-D7A0-4AB6-3ADE-7FD2C6BD6181}"/>
              </a:ext>
            </a:extLst>
          </p:cNvPr>
          <p:cNvSpPr txBox="1">
            <a:spLocks/>
          </p:cNvSpPr>
          <p:nvPr/>
        </p:nvSpPr>
        <p:spPr>
          <a:xfrm>
            <a:off x="67397" y="935271"/>
            <a:ext cx="6824580" cy="52470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cs typeface="Arial" panose="020B0604020202020204" pitchFamily="34" charset="0"/>
              </a:rPr>
              <a:t>You do not need to complete every activity but if you have time, you can try to complete more than one.</a:t>
            </a:r>
          </a:p>
          <a:p>
            <a:endParaRPr lang="en-US" dirty="0"/>
          </a:p>
        </p:txBody>
      </p:sp>
      <p:sp>
        <p:nvSpPr>
          <p:cNvPr id="18" name="TextBox 17">
            <a:extLst>
              <a:ext uri="{FF2B5EF4-FFF2-40B4-BE49-F238E27FC236}">
                <a16:creationId xmlns:a16="http://schemas.microsoft.com/office/drawing/2014/main" id="{30E3F5B4-5648-0297-6B22-B03EEE07BDAC}"/>
              </a:ext>
            </a:extLst>
          </p:cNvPr>
          <p:cNvSpPr txBox="1"/>
          <p:nvPr/>
        </p:nvSpPr>
        <p:spPr>
          <a:xfrm>
            <a:off x="6296616" y="1944194"/>
            <a:ext cx="5463540" cy="1985159"/>
          </a:xfrm>
          <a:prstGeom prst="rect">
            <a:avLst/>
          </a:prstGeom>
          <a:noFill/>
        </p:spPr>
        <p:txBody>
          <a:bodyPr wrap="square" rtlCol="0">
            <a:spAutoFit/>
          </a:bodyPr>
          <a:lstStyle/>
          <a:p>
            <a:r>
              <a:rPr lang="en-GB" sz="1750" dirty="0">
                <a:solidFill>
                  <a:srgbClr val="002060"/>
                </a:solidFill>
                <a:latin typeface="Arial"/>
                <a:ea typeface="Arial" panose="020B0604020202020204" pitchFamily="34" charset="0"/>
                <a:cs typeface="Times New Roman"/>
              </a:rPr>
              <a:t>Read a chapter of </a:t>
            </a:r>
            <a:r>
              <a:rPr lang="en-GB" sz="1750" dirty="0">
                <a:solidFill>
                  <a:srgbClr val="002060"/>
                </a:solidFill>
                <a:effectLst/>
                <a:latin typeface="Arial"/>
                <a:ea typeface="Arial" panose="020B0604020202020204" pitchFamily="34" charset="0"/>
                <a:cs typeface="Times New Roman"/>
              </a:rPr>
              <a:t>Fantastically Great Women who Changed the World, which introduces readers to some </a:t>
            </a:r>
            <a:r>
              <a:rPr lang="en-GB" sz="1750" dirty="0">
                <a:solidFill>
                  <a:srgbClr val="002060"/>
                </a:solidFill>
                <a:latin typeface="Arial"/>
                <a:ea typeface="Arial" panose="020B0604020202020204" pitchFamily="34" charset="0"/>
                <a:cs typeface="Times New Roman"/>
              </a:rPr>
              <a:t>incredible women who have shaped our world like Marie Curie and Rosa Parks! Children’s Books Ireland has a resource pack with lots of suggestions for reading activities too!</a:t>
            </a:r>
            <a:endParaRPr lang="en-GB" sz="1750" dirty="0">
              <a:solidFill>
                <a:srgbClr val="002060"/>
              </a:solidFill>
              <a:effectLst/>
              <a:latin typeface="Arial"/>
              <a:ea typeface="Calibri" panose="020F0502020204030204" pitchFamily="34" charset="0"/>
              <a:cs typeface="Times New Roman"/>
            </a:endParaRPr>
          </a:p>
          <a:p>
            <a:pPr algn="l"/>
            <a:endParaRPr lang="en-IE" dirty="0"/>
          </a:p>
        </p:txBody>
      </p:sp>
      <p:pic>
        <p:nvPicPr>
          <p:cNvPr id="3" name="Online Media 2" title="Fantastically Great Women Who Changed The World - focus on Marie Curie - Storytime with Miss L">
            <a:hlinkClick r:id="" action="ppaction://media"/>
            <a:extLst>
              <a:ext uri="{FF2B5EF4-FFF2-40B4-BE49-F238E27FC236}">
                <a16:creationId xmlns:a16="http://schemas.microsoft.com/office/drawing/2014/main" id="{ACFBBB50-0CD2-FD1B-57C9-58B6893A9C47}"/>
              </a:ext>
            </a:extLst>
          </p:cNvPr>
          <p:cNvPicPr>
            <a:picLocks noRot="1" noChangeAspect="1"/>
          </p:cNvPicPr>
          <p:nvPr>
            <a:videoFile r:link="rId1"/>
          </p:nvPr>
        </p:nvPicPr>
        <p:blipFill>
          <a:blip r:embed="rId5"/>
          <a:stretch>
            <a:fillRect/>
          </a:stretch>
        </p:blipFill>
        <p:spPr>
          <a:xfrm>
            <a:off x="7223938" y="3929353"/>
            <a:ext cx="3519400" cy="2639551"/>
          </a:xfrm>
          <a:prstGeom prst="rect">
            <a:avLst/>
          </a:prstGeom>
        </p:spPr>
      </p:pic>
    </p:spTree>
    <p:extLst>
      <p:ext uri="{BB962C8B-B14F-4D97-AF65-F5344CB8AC3E}">
        <p14:creationId xmlns:p14="http://schemas.microsoft.com/office/powerpoint/2010/main" val="430025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61FE6CB-9549-435F-808B-9DF9FF0075B2}"/>
              </a:ext>
            </a:extLst>
          </p:cNvPr>
          <p:cNvSpPr/>
          <p:nvPr/>
        </p:nvSpPr>
        <p:spPr>
          <a:xfrm>
            <a:off x="363902" y="1604278"/>
            <a:ext cx="5996940" cy="2594610"/>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i="0" dirty="0">
                <a:solidFill>
                  <a:srgbClr val="002060"/>
                </a:solidFill>
                <a:effectLst/>
                <a:latin typeface="Arial" panose="020B0604020202020204" pitchFamily="34" charset="0"/>
                <a:cs typeface="Arial" panose="020B0604020202020204" pitchFamily="34" charset="0"/>
              </a:rPr>
              <a:t>As a class choose an influential or inspiring woman who has changed the world to research (or choose a few for group projects!). Create ways to share these women’s stories with the rest of your school. Check out </a:t>
            </a:r>
            <a:r>
              <a:rPr lang="en-GB" sz="2000" dirty="0">
                <a:solidFill>
                  <a:srgbClr val="002060"/>
                </a:solidFill>
                <a:latin typeface="Arial" panose="020B0604020202020204" pitchFamily="34" charset="0"/>
                <a:cs typeface="Arial" panose="020B0604020202020204" pitchFamily="34" charset="0"/>
              </a:rPr>
              <a:t>the </a:t>
            </a:r>
            <a:r>
              <a:rPr lang="en-GB" sz="2000" dirty="0">
                <a:solidFill>
                  <a:srgbClr val="002060"/>
                </a:solidFill>
                <a:latin typeface="Arial" panose="020B0604020202020204" pitchFamily="34" charset="0"/>
                <a:cs typeface="Arial" panose="020B0604020202020204" pitchFamily="34" charset="0"/>
                <a:hlinkClick r:id="rId4"/>
              </a:rPr>
              <a:t>Fantastically Great Women </a:t>
            </a:r>
            <a:r>
              <a:rPr lang="en-GB" sz="2000" dirty="0">
                <a:solidFill>
                  <a:srgbClr val="002060"/>
                </a:solidFill>
                <a:latin typeface="Arial" panose="020B0604020202020204" pitchFamily="34" charset="0"/>
                <a:cs typeface="Arial" panose="020B0604020202020204" pitchFamily="34" charset="0"/>
              </a:rPr>
              <a:t>series for inspiration and don’t forget about all of the amazing </a:t>
            </a:r>
            <a:r>
              <a:rPr lang="en-GB" sz="2000" dirty="0">
                <a:solidFill>
                  <a:srgbClr val="002060"/>
                </a:solidFill>
                <a:latin typeface="Arial" panose="020B0604020202020204" pitchFamily="34" charset="0"/>
                <a:cs typeface="Arial" panose="020B0604020202020204" pitchFamily="34" charset="0"/>
                <a:hlinkClick r:id="rId5"/>
              </a:rPr>
              <a:t>Irish women </a:t>
            </a:r>
            <a:r>
              <a:rPr lang="en-GB" sz="2000" dirty="0">
                <a:solidFill>
                  <a:srgbClr val="002060"/>
                </a:solidFill>
                <a:latin typeface="Arial" panose="020B0604020202020204" pitchFamily="34" charset="0"/>
                <a:cs typeface="Arial" panose="020B0604020202020204" pitchFamily="34" charset="0"/>
              </a:rPr>
              <a:t>who have changed history! </a:t>
            </a:r>
            <a:endParaRPr lang="en-GB" sz="2000" dirty="0">
              <a:solidFill>
                <a:schemeClr val="bg1"/>
              </a:solidFill>
              <a:cs typeface="Arial" panose="020B0604020202020204" pitchFamily="34" charset="0"/>
            </a:endParaRPr>
          </a:p>
        </p:txBody>
      </p:sp>
      <p:sp>
        <p:nvSpPr>
          <p:cNvPr id="9" name="Rectangle 8">
            <a:extLst>
              <a:ext uri="{FF2B5EF4-FFF2-40B4-BE49-F238E27FC236}">
                <a16:creationId xmlns:a16="http://schemas.microsoft.com/office/drawing/2014/main" id="{D0F42084-DD8B-4AB1-B443-89FEB44709AE}"/>
              </a:ext>
            </a:extLst>
          </p:cNvPr>
          <p:cNvSpPr/>
          <p:nvPr/>
        </p:nvSpPr>
        <p:spPr>
          <a:xfrm>
            <a:off x="6582647" y="0"/>
            <a:ext cx="5370653" cy="1250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TextBox 9">
            <a:extLst>
              <a:ext uri="{FF2B5EF4-FFF2-40B4-BE49-F238E27FC236}">
                <a16:creationId xmlns:a16="http://schemas.microsoft.com/office/drawing/2014/main" id="{76676B77-5CF1-4370-825E-3DB615F94933}"/>
              </a:ext>
            </a:extLst>
          </p:cNvPr>
          <p:cNvSpPr txBox="1"/>
          <p:nvPr/>
        </p:nvSpPr>
        <p:spPr>
          <a:xfrm>
            <a:off x="115748" y="246506"/>
            <a:ext cx="8565408" cy="646331"/>
          </a:xfrm>
          <a:prstGeom prst="rect">
            <a:avLst/>
          </a:prstGeom>
          <a:noFill/>
        </p:spPr>
        <p:txBody>
          <a:bodyPr wrap="square" rtlCol="0">
            <a:spAutoFit/>
          </a:bodyPr>
          <a:lstStyle/>
          <a:p>
            <a:pPr algn="l"/>
            <a:r>
              <a:rPr lang="en-IE" sz="3600" dirty="0">
                <a:latin typeface="Arial" panose="020B0604020202020204" pitchFamily="34" charset="0"/>
                <a:cs typeface="Arial" panose="020B0604020202020204" pitchFamily="34" charset="0"/>
              </a:rPr>
              <a:t>ACTIVITIES FOR THE CLASSROOM</a:t>
            </a:r>
          </a:p>
        </p:txBody>
      </p:sp>
      <p:pic>
        <p:nvPicPr>
          <p:cNvPr id="14" name="Picture 13" descr="Graphical user interface, text&#10;&#10;Description automatically generated">
            <a:extLst>
              <a:ext uri="{FF2B5EF4-FFF2-40B4-BE49-F238E27FC236}">
                <a16:creationId xmlns:a16="http://schemas.microsoft.com/office/drawing/2014/main" id="{4ADD929D-CE7E-4FF5-8BCF-151519AA21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94676" y="0"/>
            <a:ext cx="2897324" cy="1111170"/>
          </a:xfrm>
          <a:prstGeom prst="rect">
            <a:avLst/>
          </a:prstGeom>
        </p:spPr>
      </p:pic>
      <p:sp>
        <p:nvSpPr>
          <p:cNvPr id="4" name="TextBox 3">
            <a:extLst>
              <a:ext uri="{FF2B5EF4-FFF2-40B4-BE49-F238E27FC236}">
                <a16:creationId xmlns:a16="http://schemas.microsoft.com/office/drawing/2014/main" id="{671CD3D1-915B-CA39-07AC-D80343215ABD}"/>
              </a:ext>
            </a:extLst>
          </p:cNvPr>
          <p:cNvSpPr txBox="1"/>
          <p:nvPr/>
        </p:nvSpPr>
        <p:spPr>
          <a:xfrm>
            <a:off x="425860" y="4346455"/>
            <a:ext cx="11527439" cy="2332202"/>
          </a:xfrm>
          <a:prstGeom prst="rect">
            <a:avLst/>
          </a:prstGeom>
          <a:solidFill>
            <a:srgbClr val="002060"/>
          </a:solidFill>
        </p:spPr>
        <p:txBody>
          <a:bodyPr wrap="square" rtlCol="0">
            <a:spAutoFit/>
          </a:bodyPr>
          <a:lstStyle/>
          <a:p>
            <a:pPr algn="l"/>
            <a:endParaRPr lang="en-IE" sz="3600" dirty="0">
              <a:solidFill>
                <a:schemeClr val="bg1"/>
              </a:solidFill>
              <a:latin typeface="Univers Next Pro Condensed" panose="020B0906030202020203" pitchFamily="34" charset="0"/>
            </a:endParaRPr>
          </a:p>
        </p:txBody>
      </p:sp>
      <p:sp>
        <p:nvSpPr>
          <p:cNvPr id="3" name="TextBox 2">
            <a:extLst>
              <a:ext uri="{FF2B5EF4-FFF2-40B4-BE49-F238E27FC236}">
                <a16:creationId xmlns:a16="http://schemas.microsoft.com/office/drawing/2014/main" id="{E233C15E-6606-2C8C-8A52-C4B1B2847512}"/>
              </a:ext>
            </a:extLst>
          </p:cNvPr>
          <p:cNvSpPr txBox="1"/>
          <p:nvPr/>
        </p:nvSpPr>
        <p:spPr>
          <a:xfrm>
            <a:off x="794653" y="4579455"/>
            <a:ext cx="5135438" cy="2246769"/>
          </a:xfrm>
          <a:prstGeom prst="rect">
            <a:avLst/>
          </a:prstGeom>
          <a:noFill/>
        </p:spPr>
        <p:txBody>
          <a:bodyPr wrap="square">
            <a:spAutoFit/>
          </a:bodyPr>
          <a:lstStyle/>
          <a:p>
            <a:pPr algn="ctr"/>
            <a:r>
              <a:rPr lang="en-GB" sz="2000" i="0" dirty="0">
                <a:solidFill>
                  <a:schemeClr val="bg1"/>
                </a:solidFill>
                <a:effectLst/>
                <a:latin typeface="Arial" panose="020B0604020202020204" pitchFamily="34" charset="0"/>
              </a:rPr>
              <a:t>Discuss different jobs that people do. Can anyone do any job they like? Share your opinions in class. Watch </a:t>
            </a:r>
            <a:r>
              <a:rPr lang="en-GB" sz="2000" b="1" i="0" dirty="0">
                <a:solidFill>
                  <a:schemeClr val="bg1"/>
                </a:solidFill>
                <a:effectLst/>
                <a:latin typeface="Arial" panose="020B0604020202020204" pitchFamily="34" charset="0"/>
                <a:hlinkClick r:id="rId7">
                  <a:extLst>
                    <a:ext uri="{A12FA001-AC4F-418D-AE19-62706E023703}">
                      <ahyp:hlinkClr xmlns:ahyp="http://schemas.microsoft.com/office/drawing/2018/hyperlinkcolor" val="tx"/>
                    </a:ext>
                  </a:extLst>
                </a:hlinkClick>
              </a:rPr>
              <a:t>this video</a:t>
            </a:r>
            <a:r>
              <a:rPr lang="en-GB" sz="2000" b="1" i="0" dirty="0">
                <a:solidFill>
                  <a:schemeClr val="bg1"/>
                </a:solidFill>
                <a:effectLst/>
                <a:latin typeface="Arial" panose="020B0604020202020204" pitchFamily="34" charset="0"/>
              </a:rPr>
              <a:t> </a:t>
            </a:r>
            <a:r>
              <a:rPr lang="en-GB" sz="2000" i="0" dirty="0">
                <a:solidFill>
                  <a:schemeClr val="bg1"/>
                </a:solidFill>
                <a:effectLst/>
                <a:latin typeface="Arial" panose="020B0604020202020204" pitchFamily="34" charset="0"/>
              </a:rPr>
              <a:t>and see if anything surprises you. What are your thoughts after watching the video? Draw a picture of you doing your dream job.</a:t>
            </a:r>
            <a:endParaRPr lang="en-GB" sz="1400" dirty="0">
              <a:solidFill>
                <a:schemeClr val="bg1"/>
              </a:solidFill>
              <a:latin typeface="Arial" panose="020B0604020202020204" pitchFamily="34" charset="0"/>
              <a:cs typeface="Arial" panose="020B0604020202020204" pitchFamily="34" charset="0"/>
            </a:endParaRPr>
          </a:p>
          <a:p>
            <a:pPr algn="ctr"/>
            <a:endParaRPr lang="en-GB" sz="2000" b="1" dirty="0">
              <a:solidFill>
                <a:schemeClr val="bg1"/>
              </a:solidFill>
              <a:cs typeface="Arial" panose="020B0604020202020204" pitchFamily="34" charset="0"/>
            </a:endParaRPr>
          </a:p>
        </p:txBody>
      </p:sp>
      <p:sp>
        <p:nvSpPr>
          <p:cNvPr id="7" name="Text Placeholder 2">
            <a:extLst>
              <a:ext uri="{FF2B5EF4-FFF2-40B4-BE49-F238E27FC236}">
                <a16:creationId xmlns:a16="http://schemas.microsoft.com/office/drawing/2014/main" id="{5655CCF2-F1CC-7C56-D082-7324D8AE4F12}"/>
              </a:ext>
            </a:extLst>
          </p:cNvPr>
          <p:cNvSpPr txBox="1">
            <a:spLocks/>
          </p:cNvSpPr>
          <p:nvPr/>
        </p:nvSpPr>
        <p:spPr>
          <a:xfrm>
            <a:off x="67397" y="935271"/>
            <a:ext cx="6824580" cy="52470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cs typeface="Arial" panose="020B0604020202020204" pitchFamily="34" charset="0"/>
              </a:rPr>
              <a:t>You do not need to complete every activity but if you have time, you can try to complete more than one.</a:t>
            </a:r>
          </a:p>
          <a:p>
            <a:endParaRPr lang="en-US" dirty="0"/>
          </a:p>
        </p:txBody>
      </p:sp>
      <p:sp>
        <p:nvSpPr>
          <p:cNvPr id="2" name="TextBox 1">
            <a:extLst>
              <a:ext uri="{FF2B5EF4-FFF2-40B4-BE49-F238E27FC236}">
                <a16:creationId xmlns:a16="http://schemas.microsoft.com/office/drawing/2014/main" id="{A805339F-88A1-BFD4-D97C-074F6554FACD}"/>
              </a:ext>
            </a:extLst>
          </p:cNvPr>
          <p:cNvSpPr txBox="1"/>
          <p:nvPr/>
        </p:nvSpPr>
        <p:spPr>
          <a:xfrm>
            <a:off x="6504294" y="1613565"/>
            <a:ext cx="5449005" cy="2585323"/>
          </a:xfrm>
          <a:prstGeom prst="rect">
            <a:avLst/>
          </a:prstGeom>
          <a:solidFill>
            <a:srgbClr val="00B0F0"/>
          </a:solidFill>
        </p:spPr>
        <p:txBody>
          <a:bodyPr wrap="square" rtlCol="0">
            <a:spAutoFit/>
          </a:bodyPr>
          <a:lstStyle/>
          <a:p>
            <a:pPr algn="ctr"/>
            <a:endParaRPr lang="en-GB" b="0" i="0" dirty="0">
              <a:solidFill>
                <a:srgbClr val="000000"/>
              </a:solidFill>
              <a:effectLst/>
            </a:endParaRPr>
          </a:p>
          <a:p>
            <a:pPr algn="ctr"/>
            <a:endParaRPr lang="en-GB" dirty="0">
              <a:solidFill>
                <a:srgbClr val="000000"/>
              </a:solidFill>
            </a:endParaRPr>
          </a:p>
          <a:p>
            <a:pPr algn="ctr"/>
            <a:endParaRPr lang="en-GB" dirty="0">
              <a:solidFill>
                <a:srgbClr val="000000"/>
              </a:solidFill>
            </a:endParaRPr>
          </a:p>
          <a:p>
            <a:pPr algn="ctr"/>
            <a:endParaRPr lang="en-GB" dirty="0">
              <a:solidFill>
                <a:srgbClr val="000000"/>
              </a:solidFill>
            </a:endParaRPr>
          </a:p>
          <a:p>
            <a:pPr algn="ctr"/>
            <a:r>
              <a:rPr lang="en-GB" dirty="0">
                <a:solidFill>
                  <a:srgbClr val="000000"/>
                </a:solidFill>
              </a:rPr>
              <a:t> </a:t>
            </a:r>
          </a:p>
          <a:p>
            <a:pPr algn="ctr"/>
            <a:endParaRPr lang="en-GB" dirty="0">
              <a:solidFill>
                <a:srgbClr val="000000"/>
              </a:solidFill>
            </a:endParaRPr>
          </a:p>
          <a:p>
            <a:pPr algn="ctr"/>
            <a:endParaRPr lang="en-GB" dirty="0">
              <a:solidFill>
                <a:srgbClr val="000000"/>
              </a:solidFill>
            </a:endParaRPr>
          </a:p>
          <a:p>
            <a:pPr algn="ctr"/>
            <a:endParaRPr lang="en-GB" dirty="0">
              <a:solidFill>
                <a:srgbClr val="000000"/>
              </a:solidFill>
            </a:endParaRPr>
          </a:p>
          <a:p>
            <a:pPr algn="ctr"/>
            <a:endParaRPr lang="en-GB" dirty="0">
              <a:solidFill>
                <a:srgbClr val="000000"/>
              </a:solidFill>
            </a:endParaRPr>
          </a:p>
        </p:txBody>
      </p:sp>
      <p:sp>
        <p:nvSpPr>
          <p:cNvPr id="19" name="TextBox 18">
            <a:extLst>
              <a:ext uri="{FF2B5EF4-FFF2-40B4-BE49-F238E27FC236}">
                <a16:creationId xmlns:a16="http://schemas.microsoft.com/office/drawing/2014/main" id="{A3305B38-9C8F-9536-53B3-D65E6AB310F4}"/>
              </a:ext>
            </a:extLst>
          </p:cNvPr>
          <p:cNvSpPr txBox="1"/>
          <p:nvPr/>
        </p:nvSpPr>
        <p:spPr>
          <a:xfrm>
            <a:off x="6862629" y="1823479"/>
            <a:ext cx="4732333" cy="2339102"/>
          </a:xfrm>
          <a:prstGeom prst="rect">
            <a:avLst/>
          </a:prstGeom>
          <a:noFill/>
        </p:spPr>
        <p:txBody>
          <a:bodyPr wrap="square" rtlCol="0">
            <a:spAutoFit/>
          </a:bodyPr>
          <a:lstStyle/>
          <a:p>
            <a:pPr algn="ctr"/>
            <a:r>
              <a:rPr lang="en-GB" b="0" i="0" dirty="0">
                <a:solidFill>
                  <a:srgbClr val="002060"/>
                </a:solidFill>
                <a:effectLst/>
                <a:latin typeface="Arial" panose="020B0604020202020204" pitchFamily="34" charset="0"/>
              </a:rPr>
              <a:t>Have you heard of the Sustainable Development Goals? One of them is about gender equality. Find out more about Global Goal 5 by </a:t>
            </a:r>
            <a:r>
              <a:rPr lang="en-GB" b="1" i="0" dirty="0">
                <a:solidFill>
                  <a:srgbClr val="002060"/>
                </a:solidFill>
                <a:effectLst/>
                <a:latin typeface="Arial" panose="020B0604020202020204" pitchFamily="34" charset="0"/>
                <a:hlinkClick r:id="rId8">
                  <a:extLst>
                    <a:ext uri="{A12FA001-AC4F-418D-AE19-62706E023703}">
                      <ahyp:hlinkClr xmlns:ahyp="http://schemas.microsoft.com/office/drawing/2018/hyperlinkcolor" val="tx"/>
                    </a:ext>
                  </a:extLst>
                </a:hlinkClick>
              </a:rPr>
              <a:t>watching this video</a:t>
            </a:r>
            <a:r>
              <a:rPr lang="en-GB" b="0" i="0" dirty="0">
                <a:solidFill>
                  <a:srgbClr val="002060"/>
                </a:solidFill>
                <a:effectLst/>
                <a:latin typeface="Arial" panose="020B0604020202020204" pitchFamily="34" charset="0"/>
              </a:rPr>
              <a:t>. What can you do to support the Global Goal of Gender Equality? Choose an action you will take individually or as a class. </a:t>
            </a:r>
            <a:r>
              <a:rPr lang="en-GB" sz="2000" b="0" i="0" dirty="0">
                <a:solidFill>
                  <a:srgbClr val="002060"/>
                </a:solidFill>
                <a:effectLst/>
                <a:latin typeface="Arial" panose="020B0604020202020204" pitchFamily="34" charset="0"/>
              </a:rPr>
              <a:t> </a:t>
            </a:r>
            <a:endParaRPr lang="en-GB" sz="1600" dirty="0">
              <a:solidFill>
                <a:srgbClr val="002060"/>
              </a:solidFill>
              <a:latin typeface="Arial" panose="020B0604020202020204" pitchFamily="34" charset="0"/>
              <a:cs typeface="Arial" panose="020B0604020202020204" pitchFamily="34" charset="0"/>
            </a:endParaRPr>
          </a:p>
          <a:p>
            <a:pPr algn="ctr"/>
            <a:endParaRPr lang="en-IE" dirty="0">
              <a:solidFill>
                <a:schemeClr val="bg1"/>
              </a:solidFill>
            </a:endParaRPr>
          </a:p>
        </p:txBody>
      </p:sp>
      <p:pic>
        <p:nvPicPr>
          <p:cNvPr id="5" name="Online Media 4" title="A Class That Turned Around Kids' Assumptions of Gender Roles!">
            <a:hlinkClick r:id="" action="ppaction://media"/>
            <a:extLst>
              <a:ext uri="{FF2B5EF4-FFF2-40B4-BE49-F238E27FC236}">
                <a16:creationId xmlns:a16="http://schemas.microsoft.com/office/drawing/2014/main" id="{7C4D0228-91E4-FFA3-6491-7A42C446DB96}"/>
              </a:ext>
            </a:extLst>
          </p:cNvPr>
          <p:cNvPicPr>
            <a:picLocks noRot="1" noChangeAspect="1"/>
          </p:cNvPicPr>
          <p:nvPr>
            <a:videoFile r:link="rId1"/>
          </p:nvPr>
        </p:nvPicPr>
        <p:blipFill>
          <a:blip r:embed="rId9"/>
          <a:stretch>
            <a:fillRect/>
          </a:stretch>
        </p:blipFill>
        <p:spPr>
          <a:xfrm>
            <a:off x="6953408" y="4408802"/>
            <a:ext cx="3976574" cy="2246769"/>
          </a:xfrm>
          <a:prstGeom prst="rect">
            <a:avLst/>
          </a:prstGeom>
        </p:spPr>
      </p:pic>
    </p:spTree>
    <p:extLst>
      <p:ext uri="{BB962C8B-B14F-4D97-AF65-F5344CB8AC3E}">
        <p14:creationId xmlns:p14="http://schemas.microsoft.com/office/powerpoint/2010/main" val="1366671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hlinkClick r:id="rId5"/>
            <a:extLst>
              <a:ext uri="{FF2B5EF4-FFF2-40B4-BE49-F238E27FC236}">
                <a16:creationId xmlns:a16="http://schemas.microsoft.com/office/drawing/2014/main" id="{361FE6CB-9549-435F-808B-9DF9FF0075B2}"/>
              </a:ext>
            </a:extLst>
          </p:cNvPr>
          <p:cNvSpPr/>
          <p:nvPr/>
        </p:nvSpPr>
        <p:spPr>
          <a:xfrm>
            <a:off x="363902" y="1604278"/>
            <a:ext cx="6528075" cy="2594610"/>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bg1"/>
              </a:solidFill>
              <a:cs typeface="Arial" panose="020B0604020202020204" pitchFamily="34" charset="0"/>
            </a:endParaRPr>
          </a:p>
        </p:txBody>
      </p:sp>
      <p:sp>
        <p:nvSpPr>
          <p:cNvPr id="12" name="Rectangle 11">
            <a:extLst>
              <a:ext uri="{FF2B5EF4-FFF2-40B4-BE49-F238E27FC236}">
                <a16:creationId xmlns:a16="http://schemas.microsoft.com/office/drawing/2014/main" id="{38646CFD-7AFE-4314-A098-F18797AF2239}"/>
              </a:ext>
            </a:extLst>
          </p:cNvPr>
          <p:cNvSpPr/>
          <p:nvPr/>
        </p:nvSpPr>
        <p:spPr>
          <a:xfrm>
            <a:off x="363902" y="4330813"/>
            <a:ext cx="5031058" cy="234784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IE" dirty="0">
              <a:latin typeface="Univers Next Pro Condensed" panose="020B0906030202020203" pitchFamily="34" charset="0"/>
            </a:endParaRPr>
          </a:p>
        </p:txBody>
      </p:sp>
      <p:sp>
        <p:nvSpPr>
          <p:cNvPr id="9" name="Rectangle 8">
            <a:extLst>
              <a:ext uri="{FF2B5EF4-FFF2-40B4-BE49-F238E27FC236}">
                <a16:creationId xmlns:a16="http://schemas.microsoft.com/office/drawing/2014/main" id="{D0F42084-DD8B-4AB1-B443-89FEB44709AE}"/>
              </a:ext>
            </a:extLst>
          </p:cNvPr>
          <p:cNvSpPr/>
          <p:nvPr/>
        </p:nvSpPr>
        <p:spPr>
          <a:xfrm>
            <a:off x="6582647" y="0"/>
            <a:ext cx="5370653" cy="1250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TextBox 9">
            <a:extLst>
              <a:ext uri="{FF2B5EF4-FFF2-40B4-BE49-F238E27FC236}">
                <a16:creationId xmlns:a16="http://schemas.microsoft.com/office/drawing/2014/main" id="{76676B77-5CF1-4370-825E-3DB615F94933}"/>
              </a:ext>
            </a:extLst>
          </p:cNvPr>
          <p:cNvSpPr txBox="1"/>
          <p:nvPr/>
        </p:nvSpPr>
        <p:spPr>
          <a:xfrm>
            <a:off x="115748" y="246506"/>
            <a:ext cx="8565408" cy="646331"/>
          </a:xfrm>
          <a:prstGeom prst="rect">
            <a:avLst/>
          </a:prstGeom>
          <a:noFill/>
        </p:spPr>
        <p:txBody>
          <a:bodyPr wrap="square" rtlCol="0">
            <a:spAutoFit/>
          </a:bodyPr>
          <a:lstStyle/>
          <a:p>
            <a:pPr algn="l"/>
            <a:r>
              <a:rPr lang="en-IE" sz="3600" dirty="0">
                <a:latin typeface="Arial" panose="020B0604020202020204" pitchFamily="34" charset="0"/>
                <a:cs typeface="Arial" panose="020B0604020202020204" pitchFamily="34" charset="0"/>
              </a:rPr>
              <a:t>ACTIVITIES FOR THE CLASSROOM</a:t>
            </a:r>
          </a:p>
        </p:txBody>
      </p:sp>
      <p:pic>
        <p:nvPicPr>
          <p:cNvPr id="14" name="Picture 13" descr="Graphical user interface, text&#10;&#10;Description automatically generated">
            <a:extLst>
              <a:ext uri="{FF2B5EF4-FFF2-40B4-BE49-F238E27FC236}">
                <a16:creationId xmlns:a16="http://schemas.microsoft.com/office/drawing/2014/main" id="{4ADD929D-CE7E-4FF5-8BCF-151519AA21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94676" y="0"/>
            <a:ext cx="2897324" cy="1111170"/>
          </a:xfrm>
          <a:prstGeom prst="rect">
            <a:avLst/>
          </a:prstGeom>
        </p:spPr>
      </p:pic>
      <p:sp>
        <p:nvSpPr>
          <p:cNvPr id="4" name="TextBox 3">
            <a:extLst>
              <a:ext uri="{FF2B5EF4-FFF2-40B4-BE49-F238E27FC236}">
                <a16:creationId xmlns:a16="http://schemas.microsoft.com/office/drawing/2014/main" id="{671CD3D1-915B-CA39-07AC-D80343215ABD}"/>
              </a:ext>
            </a:extLst>
          </p:cNvPr>
          <p:cNvSpPr txBox="1"/>
          <p:nvPr/>
        </p:nvSpPr>
        <p:spPr>
          <a:xfrm>
            <a:off x="5394960" y="4338634"/>
            <a:ext cx="6706930" cy="2332202"/>
          </a:xfrm>
          <a:prstGeom prst="rect">
            <a:avLst/>
          </a:prstGeom>
          <a:solidFill>
            <a:srgbClr val="002060"/>
          </a:solidFill>
        </p:spPr>
        <p:txBody>
          <a:bodyPr wrap="square" rtlCol="0">
            <a:spAutoFit/>
          </a:bodyPr>
          <a:lstStyle/>
          <a:p>
            <a:pPr algn="l"/>
            <a:endParaRPr lang="en-IE" sz="3600" dirty="0">
              <a:solidFill>
                <a:schemeClr val="bg1"/>
              </a:solidFill>
              <a:latin typeface="Univers Next Pro Condensed" panose="020B0906030202020203" pitchFamily="34" charset="0"/>
            </a:endParaRPr>
          </a:p>
        </p:txBody>
      </p:sp>
      <p:sp>
        <p:nvSpPr>
          <p:cNvPr id="3" name="TextBox 2">
            <a:extLst>
              <a:ext uri="{FF2B5EF4-FFF2-40B4-BE49-F238E27FC236}">
                <a16:creationId xmlns:a16="http://schemas.microsoft.com/office/drawing/2014/main" id="{E233C15E-6606-2C8C-8A52-C4B1B2847512}"/>
              </a:ext>
            </a:extLst>
          </p:cNvPr>
          <p:cNvSpPr txBox="1"/>
          <p:nvPr/>
        </p:nvSpPr>
        <p:spPr>
          <a:xfrm>
            <a:off x="8152946" y="4303170"/>
            <a:ext cx="4039054" cy="2308324"/>
          </a:xfrm>
          <a:prstGeom prst="rect">
            <a:avLst/>
          </a:prstGeom>
          <a:noFill/>
        </p:spPr>
        <p:txBody>
          <a:bodyPr wrap="square">
            <a:spAutoFit/>
          </a:bodyPr>
          <a:lstStyle/>
          <a:p>
            <a:r>
              <a:rPr lang="en-GB" sz="1600" dirty="0">
                <a:solidFill>
                  <a:schemeClr val="bg1"/>
                </a:solidFill>
                <a:effectLst/>
                <a:latin typeface="Arial" panose="020B0604020202020204" pitchFamily="34" charset="0"/>
                <a:ea typeface="Times New Roman" panose="02020603050405020304" pitchFamily="18" charset="0"/>
              </a:rPr>
              <a:t>Have you heard the word sexism? As a class discuss its meaning and watch </a:t>
            </a:r>
            <a:r>
              <a:rPr lang="en-GB" sz="1600" dirty="0">
                <a:solidFill>
                  <a:schemeClr val="bg1"/>
                </a:solidFill>
                <a:effectLst/>
                <a:latin typeface="Arial" panose="020B0604020202020204" pitchFamily="34" charset="0"/>
                <a:ea typeface="Times New Roman" panose="02020603050405020304" pitchFamily="18" charset="0"/>
                <a:hlinkClick r:id="rId7"/>
              </a:rPr>
              <a:t>this video</a:t>
            </a:r>
            <a:r>
              <a:rPr lang="en-GB" sz="1600" dirty="0">
                <a:solidFill>
                  <a:schemeClr val="bg1"/>
                </a:solidFill>
                <a:effectLst/>
                <a:latin typeface="Arial" panose="020B0604020202020204" pitchFamily="34" charset="0"/>
                <a:ea typeface="Times New Roman" panose="02020603050405020304" pitchFamily="18" charset="0"/>
              </a:rPr>
              <a:t>. Unfortunately, there is still a great deal of hate directed towards women and girls, particularly on social media. Men and boys can also be targeted for being seen as different. What can be done in school (and online) to make sure everyone is treated with respect? </a:t>
            </a:r>
            <a:endParaRPr lang="en-GB" sz="1600" b="1" dirty="0">
              <a:solidFill>
                <a:schemeClr val="bg1"/>
              </a:solidFill>
              <a:cs typeface="Arial" panose="020B0604020202020204" pitchFamily="34" charset="0"/>
            </a:endParaRPr>
          </a:p>
        </p:txBody>
      </p:sp>
      <p:sp>
        <p:nvSpPr>
          <p:cNvPr id="7" name="Text Placeholder 2">
            <a:extLst>
              <a:ext uri="{FF2B5EF4-FFF2-40B4-BE49-F238E27FC236}">
                <a16:creationId xmlns:a16="http://schemas.microsoft.com/office/drawing/2014/main" id="{5655CCF2-F1CC-7C56-D082-7324D8AE4F12}"/>
              </a:ext>
            </a:extLst>
          </p:cNvPr>
          <p:cNvSpPr txBox="1">
            <a:spLocks/>
          </p:cNvSpPr>
          <p:nvPr/>
        </p:nvSpPr>
        <p:spPr>
          <a:xfrm>
            <a:off x="67397" y="935271"/>
            <a:ext cx="6824580" cy="52470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cs typeface="Arial" panose="020B0604020202020204" pitchFamily="34" charset="0"/>
              </a:rPr>
              <a:t>You do not need to complete every activity but if you have time, you can try to complete more than one.</a:t>
            </a:r>
          </a:p>
          <a:p>
            <a:endParaRPr lang="en-US" dirty="0"/>
          </a:p>
        </p:txBody>
      </p:sp>
      <p:sp>
        <p:nvSpPr>
          <p:cNvPr id="2" name="TextBox 1">
            <a:extLst>
              <a:ext uri="{FF2B5EF4-FFF2-40B4-BE49-F238E27FC236}">
                <a16:creationId xmlns:a16="http://schemas.microsoft.com/office/drawing/2014/main" id="{A805339F-88A1-BFD4-D97C-074F6554FACD}"/>
              </a:ext>
            </a:extLst>
          </p:cNvPr>
          <p:cNvSpPr txBox="1"/>
          <p:nvPr/>
        </p:nvSpPr>
        <p:spPr>
          <a:xfrm>
            <a:off x="6891978" y="1613565"/>
            <a:ext cx="5061322" cy="2585323"/>
          </a:xfrm>
          <a:prstGeom prst="rect">
            <a:avLst/>
          </a:prstGeom>
          <a:solidFill>
            <a:srgbClr val="00B0F0"/>
          </a:solidFill>
        </p:spPr>
        <p:txBody>
          <a:bodyPr wrap="square" rtlCol="0">
            <a:spAutoFit/>
          </a:bodyPr>
          <a:lstStyle/>
          <a:p>
            <a:pPr algn="ctr"/>
            <a:endParaRPr lang="en-GB" b="0" i="0" dirty="0">
              <a:solidFill>
                <a:srgbClr val="000000"/>
              </a:solidFill>
              <a:effectLst/>
            </a:endParaRPr>
          </a:p>
          <a:p>
            <a:pPr algn="ctr"/>
            <a:endParaRPr lang="en-GB" dirty="0">
              <a:solidFill>
                <a:srgbClr val="000000"/>
              </a:solidFill>
            </a:endParaRPr>
          </a:p>
          <a:p>
            <a:pPr algn="ctr"/>
            <a:endParaRPr lang="en-GB" dirty="0">
              <a:solidFill>
                <a:srgbClr val="000000"/>
              </a:solidFill>
            </a:endParaRPr>
          </a:p>
          <a:p>
            <a:pPr algn="ctr"/>
            <a:endParaRPr lang="en-GB" dirty="0">
              <a:solidFill>
                <a:srgbClr val="000000"/>
              </a:solidFill>
            </a:endParaRPr>
          </a:p>
          <a:p>
            <a:pPr algn="ctr"/>
            <a:r>
              <a:rPr lang="en-GB" dirty="0">
                <a:solidFill>
                  <a:srgbClr val="000000"/>
                </a:solidFill>
              </a:rPr>
              <a:t> </a:t>
            </a:r>
          </a:p>
          <a:p>
            <a:pPr algn="ctr"/>
            <a:endParaRPr lang="en-GB" dirty="0">
              <a:solidFill>
                <a:srgbClr val="000000"/>
              </a:solidFill>
            </a:endParaRPr>
          </a:p>
          <a:p>
            <a:pPr algn="ctr"/>
            <a:endParaRPr lang="en-GB" dirty="0">
              <a:solidFill>
                <a:srgbClr val="000000"/>
              </a:solidFill>
            </a:endParaRPr>
          </a:p>
          <a:p>
            <a:pPr algn="ctr"/>
            <a:endParaRPr lang="en-GB" dirty="0">
              <a:solidFill>
                <a:srgbClr val="000000"/>
              </a:solidFill>
            </a:endParaRPr>
          </a:p>
          <a:p>
            <a:pPr algn="ctr"/>
            <a:endParaRPr lang="en-GB" dirty="0">
              <a:solidFill>
                <a:srgbClr val="000000"/>
              </a:solidFill>
            </a:endParaRPr>
          </a:p>
        </p:txBody>
      </p:sp>
      <p:sp>
        <p:nvSpPr>
          <p:cNvPr id="11" name="TextBox 10">
            <a:extLst>
              <a:ext uri="{FF2B5EF4-FFF2-40B4-BE49-F238E27FC236}">
                <a16:creationId xmlns:a16="http://schemas.microsoft.com/office/drawing/2014/main" id="{4663C014-CF43-DAA2-C21C-E6F791F4D34C}"/>
              </a:ext>
            </a:extLst>
          </p:cNvPr>
          <p:cNvSpPr txBox="1"/>
          <p:nvPr/>
        </p:nvSpPr>
        <p:spPr>
          <a:xfrm>
            <a:off x="363902" y="4346517"/>
            <a:ext cx="4655999" cy="2723823"/>
          </a:xfrm>
          <a:prstGeom prst="rect">
            <a:avLst/>
          </a:prstGeom>
          <a:noFill/>
        </p:spPr>
        <p:txBody>
          <a:bodyPr wrap="square" rtlCol="0">
            <a:spAutoFit/>
          </a:bodyPr>
          <a:lstStyle/>
          <a:p>
            <a:r>
              <a:rPr lang="en-GB" sz="1700" dirty="0">
                <a:effectLst/>
                <a:latin typeface="Arial" panose="020B0604020202020204" pitchFamily="34" charset="0"/>
                <a:ea typeface="Calibri" panose="020F0502020204030204" pitchFamily="34" charset="0"/>
                <a:cs typeface="Times New Roman" panose="02020603050405020304" pitchFamily="18" charset="0"/>
              </a:rPr>
              <a:t>Article 2 is about non-discrimination. What does discrimination mean? Think about ways in which your school can be made fairer for girls (and boys). For example, think about your playground and whether there are spaces that both boys and girls enjoy. Present your ideas in a mind map and compare with friends. You might want to share the most popular ideas with your principal.</a:t>
            </a:r>
            <a:endParaRPr lang="en-GB" sz="17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IE" dirty="0"/>
              <a:t>.  </a:t>
            </a:r>
          </a:p>
        </p:txBody>
      </p:sp>
      <p:sp>
        <p:nvSpPr>
          <p:cNvPr id="19" name="TextBox 18">
            <a:extLst>
              <a:ext uri="{FF2B5EF4-FFF2-40B4-BE49-F238E27FC236}">
                <a16:creationId xmlns:a16="http://schemas.microsoft.com/office/drawing/2014/main" id="{A3305B38-9C8F-9536-53B3-D65E6AB310F4}"/>
              </a:ext>
            </a:extLst>
          </p:cNvPr>
          <p:cNvSpPr txBox="1"/>
          <p:nvPr/>
        </p:nvSpPr>
        <p:spPr>
          <a:xfrm>
            <a:off x="6984247" y="1660897"/>
            <a:ext cx="4969051" cy="2462213"/>
          </a:xfrm>
          <a:prstGeom prst="rect">
            <a:avLst/>
          </a:prstGeom>
          <a:noFill/>
        </p:spPr>
        <p:txBody>
          <a:bodyPr wrap="square" rtlCol="0">
            <a:spAutoFit/>
          </a:bodyPr>
          <a:lstStyle/>
          <a:p>
            <a:pPr algn="ctr"/>
            <a:r>
              <a:rPr lang="en-GB" sz="1700" dirty="0">
                <a:solidFill>
                  <a:schemeClr val="bg1"/>
                </a:solidFill>
                <a:latin typeface="Arial"/>
                <a:cs typeface="Arial"/>
              </a:rPr>
              <a:t>Discrimination against women and girls is a problem in every country in the world. In some parts of the world girls are unable to access the same education as boys. Imagine you were a girl kept at home to grow food, cook and help look after your siblings while your brothers went to school. Write a poem about your feelings or a letter to your parents to explain why this situation </a:t>
            </a:r>
            <a:r>
              <a:rPr lang="en-GB" sz="1800" dirty="0">
                <a:solidFill>
                  <a:schemeClr val="bg1"/>
                </a:solidFill>
                <a:latin typeface="Arial"/>
                <a:cs typeface="Arial"/>
              </a:rPr>
              <a:t>should change</a:t>
            </a:r>
            <a:endParaRPr lang="en-IE" dirty="0">
              <a:solidFill>
                <a:schemeClr val="bg1"/>
              </a:solidFill>
            </a:endParaRPr>
          </a:p>
        </p:txBody>
      </p:sp>
      <p:sp>
        <p:nvSpPr>
          <p:cNvPr id="8" name="TextBox 7">
            <a:extLst>
              <a:ext uri="{FF2B5EF4-FFF2-40B4-BE49-F238E27FC236}">
                <a16:creationId xmlns:a16="http://schemas.microsoft.com/office/drawing/2014/main" id="{7D58D35E-38EC-3B9C-8A93-AA348016E29A}"/>
              </a:ext>
            </a:extLst>
          </p:cNvPr>
          <p:cNvSpPr txBox="1"/>
          <p:nvPr/>
        </p:nvSpPr>
        <p:spPr>
          <a:xfrm>
            <a:off x="569487" y="1660897"/>
            <a:ext cx="3234908" cy="2446824"/>
          </a:xfrm>
          <a:prstGeom prst="rect">
            <a:avLst/>
          </a:prstGeom>
          <a:noFill/>
        </p:spPr>
        <p:txBody>
          <a:bodyPr wrap="square" rtlCol="0">
            <a:spAutoFit/>
          </a:bodyPr>
          <a:lstStyle/>
          <a:p>
            <a:pPr algn="l"/>
            <a:r>
              <a:rPr lang="en-IE" sz="1700" dirty="0">
                <a:solidFill>
                  <a:srgbClr val="002060"/>
                </a:solidFill>
                <a:latin typeface="Arial" panose="020B0604020202020204" pitchFamily="34" charset="0"/>
                <a:cs typeface="Arial" panose="020B0604020202020204" pitchFamily="34" charset="0"/>
              </a:rPr>
              <a:t>Watch </a:t>
            </a:r>
            <a:r>
              <a:rPr lang="en-IE" sz="1700" dirty="0">
                <a:solidFill>
                  <a:srgbClr val="002060"/>
                </a:solidFill>
                <a:latin typeface="Arial" panose="020B0604020202020204" pitchFamily="34" charset="0"/>
                <a:cs typeface="Arial" panose="020B0604020202020204" pitchFamily="34" charset="0"/>
                <a:hlinkClick r:id="rId5"/>
              </a:rPr>
              <a:t>this video </a:t>
            </a:r>
            <a:r>
              <a:rPr lang="en-IE" sz="1700" dirty="0">
                <a:solidFill>
                  <a:srgbClr val="002060"/>
                </a:solidFill>
                <a:latin typeface="Arial" panose="020B0604020202020204" pitchFamily="34" charset="0"/>
                <a:cs typeface="Arial" panose="020B0604020202020204" pitchFamily="34" charset="0"/>
              </a:rPr>
              <a:t>which explores the different rates of pay women and men sometimes receive. Do you think the gender pay gap exists in Ireland? Research this question as a class and display your results (could link in well with math class!) </a:t>
            </a:r>
          </a:p>
        </p:txBody>
      </p:sp>
      <p:pic>
        <p:nvPicPr>
          <p:cNvPr id="16" name="Online Media 15" title="Kids React To The Gender Pay Gap">
            <a:hlinkClick r:id="" action="ppaction://media"/>
            <a:extLst>
              <a:ext uri="{FF2B5EF4-FFF2-40B4-BE49-F238E27FC236}">
                <a16:creationId xmlns:a16="http://schemas.microsoft.com/office/drawing/2014/main" id="{5FFC88D4-DE21-E874-5594-3B37F3E251AA}"/>
              </a:ext>
            </a:extLst>
          </p:cNvPr>
          <p:cNvPicPr>
            <a:picLocks noRot="1" noChangeAspect="1"/>
          </p:cNvPicPr>
          <p:nvPr>
            <a:videoFile r:link="rId1"/>
          </p:nvPr>
        </p:nvPicPr>
        <p:blipFill>
          <a:blip r:embed="rId8"/>
          <a:stretch>
            <a:fillRect/>
          </a:stretch>
        </p:blipFill>
        <p:spPr>
          <a:xfrm>
            <a:off x="3804395" y="2034540"/>
            <a:ext cx="3061290" cy="1729633"/>
          </a:xfrm>
          <a:prstGeom prst="rect">
            <a:avLst/>
          </a:prstGeom>
        </p:spPr>
      </p:pic>
      <p:pic>
        <p:nvPicPr>
          <p:cNvPr id="18" name="Online Media 17" title="EXCLUSIVE! Newsround - Let's Talk About Sexism - On BBC iPlayer NOW!">
            <a:hlinkClick r:id="" action="ppaction://media"/>
            <a:extLst>
              <a:ext uri="{FF2B5EF4-FFF2-40B4-BE49-F238E27FC236}">
                <a16:creationId xmlns:a16="http://schemas.microsoft.com/office/drawing/2014/main" id="{D6164651-5FC3-F87D-FE69-CAA5F15CA73D}"/>
              </a:ext>
            </a:extLst>
          </p:cNvPr>
          <p:cNvPicPr>
            <a:picLocks noRot="1" noChangeAspect="1"/>
          </p:cNvPicPr>
          <p:nvPr>
            <a:videoFile r:link="rId2"/>
          </p:nvPr>
        </p:nvPicPr>
        <p:blipFill>
          <a:blip r:embed="rId9"/>
          <a:stretch>
            <a:fillRect/>
          </a:stretch>
        </p:blipFill>
        <p:spPr>
          <a:xfrm>
            <a:off x="5566410" y="4762023"/>
            <a:ext cx="2602323" cy="1470316"/>
          </a:xfrm>
          <a:prstGeom prst="rect">
            <a:avLst/>
          </a:prstGeom>
        </p:spPr>
      </p:pic>
    </p:spTree>
    <p:extLst>
      <p:ext uri="{BB962C8B-B14F-4D97-AF65-F5344CB8AC3E}">
        <p14:creationId xmlns:p14="http://schemas.microsoft.com/office/powerpoint/2010/main" val="2625069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6"/>
                </p:tgtEl>
              </p:cMediaNode>
            </p:video>
            <p:seq concurrent="1" nextAc="seek">
              <p:cTn id="12" restart="whenNotActive" fill="hold" evtFilter="cancelBubble" nodeType="interactiveSeq">
                <p:stCondLst>
                  <p:cond evt="onClick" delay="0">
                    <p:tgtEl>
                      <p:spTgt spid="1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6"/>
                                        </p:tgtEl>
                                      </p:cBhvr>
                                    </p:cmd>
                                  </p:childTnLst>
                                </p:cTn>
                              </p:par>
                            </p:childTnLst>
                          </p:cTn>
                        </p:par>
                      </p:childTnLst>
                    </p:cTn>
                  </p:par>
                </p:childTnLst>
              </p:cTn>
              <p:nextCondLst>
                <p:cond evt="onClick" delay="0">
                  <p:tgtEl>
                    <p:spTgt spid="16"/>
                  </p:tgtEl>
                </p:cond>
              </p:nextCondLst>
            </p:seq>
            <p:video>
              <p:cMediaNode vol="80000">
                <p:cTn id="17" fill="hold" display="0">
                  <p:stCondLst>
                    <p:cond delay="indefinite"/>
                  </p:stCondLst>
                </p:cTn>
                <p:tgtEl>
                  <p:spTgt spid="18"/>
                </p:tgtEl>
              </p:cMediaNode>
            </p:video>
            <p:seq concurrent="1" nextAc="seek">
              <p:cTn id="18" restart="whenNotActive" fill="hold" evtFilter="cancelBubble" nodeType="interactiveSeq">
                <p:stCondLst>
                  <p:cond evt="onClick" delay="0">
                    <p:tgtEl>
                      <p:spTgt spid="18"/>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8"/>
                                        </p:tgtEl>
                                      </p:cBhvr>
                                    </p:cmd>
                                  </p:childTnLst>
                                </p:cTn>
                              </p:par>
                            </p:childTnLst>
                          </p:cTn>
                        </p:par>
                      </p:childTnLst>
                    </p:cTn>
                  </p:par>
                </p:childTnLst>
              </p:cTn>
              <p:nextCondLst>
                <p:cond evt="onClick" delay="0">
                  <p:tgtEl>
                    <p:spTgt spid="18"/>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3600" dirty="0" smtClean="0">
            <a:solidFill>
              <a:schemeClr val="bg1"/>
            </a:solidFill>
            <a:latin typeface="Univers Next Pro Condensed" panose="020B0906030202020203" pitchFamily="34" charset="0"/>
          </a:defRPr>
        </a:defPPr>
      </a:lstStyle>
    </a:txDef>
  </a:objectDefaults>
  <a:extraClrSchemeLst/>
  <a:extLst>
    <a:ext uri="{05A4C25C-085E-4340-85A3-A5531E510DB2}">
      <thm15:themeFamily xmlns:thm15="http://schemas.microsoft.com/office/thememl/2012/main" name="Articles 1 &amp; 42" id="{DD920C08-F1BA-4A20-A289-EA66E3EE488C}" vid="{BF4EBDBC-E56C-4483-92BA-69B83569AB6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64D0A455289AB498B067CDD262E8742" ma:contentTypeVersion="12" ma:contentTypeDescription="Create a new document." ma:contentTypeScope="" ma:versionID="98696b4ff65c8fe7a5ca067020a00c1c">
  <xsd:schema xmlns:xsd="http://www.w3.org/2001/XMLSchema" xmlns:xs="http://www.w3.org/2001/XMLSchema" xmlns:p="http://schemas.microsoft.com/office/2006/metadata/properties" xmlns:ns2="d9e516cf-fd69-494b-85ae-e41a4108f5c1" xmlns:ns3="310892cb-197e-4a99-9bbc-040cfb997735" targetNamespace="http://schemas.microsoft.com/office/2006/metadata/properties" ma:root="true" ma:fieldsID="7d09d3f7dd41491d1ecbd491b2fb907b" ns2:_="" ns3:_="">
    <xsd:import namespace="d9e516cf-fd69-494b-85ae-e41a4108f5c1"/>
    <xsd:import namespace="310892cb-197e-4a99-9bbc-040cfb99773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e516cf-fd69-494b-85ae-e41a4108f5c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10892cb-197e-4a99-9bbc-040cfb99773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D58E405-C418-450D-8355-51B86220906E}">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08A3D53E-4F76-49D5-A706-C4C88069BC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9e516cf-fd69-494b-85ae-e41a4108f5c1"/>
    <ds:schemaRef ds:uri="310892cb-197e-4a99-9bbc-040cfb99773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BE68C2F-7326-44A6-9958-838D6858205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Template</Template>
  <TotalTime>3019</TotalTime>
  <Words>1519</Words>
  <Application>Microsoft Office PowerPoint</Application>
  <PresentationFormat>Widescreen</PresentationFormat>
  <Paragraphs>112</Paragraphs>
  <Slides>12</Slides>
  <Notes>12</Notes>
  <HiddenSlides>0</HiddenSlides>
  <MMClips>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Arial</vt:lpstr>
      <vt:lpstr>Calibri</vt:lpstr>
      <vt:lpstr>Calibri Light</vt:lpstr>
      <vt:lpstr>Symbol</vt:lpstr>
      <vt:lpstr>Univers Next Pro</vt:lpstr>
      <vt:lpstr>Univers Next Pro Condensed</vt:lpstr>
      <vt:lpstr>Wingdings</vt:lpstr>
      <vt:lpstr>Office Theme</vt:lpstr>
      <vt:lpstr>PowerPoint Presentation</vt:lpstr>
      <vt:lpstr>PowerPoint Presentation</vt:lpstr>
      <vt:lpstr>International Women’s Day – March 8th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Aibhlin O'Leary</dc:creator>
  <cp:lastModifiedBy>Aibhlin O'Leary</cp:lastModifiedBy>
  <cp:revision>14</cp:revision>
  <dcterms:created xsi:type="dcterms:W3CDTF">2024-01-11T11:22:47Z</dcterms:created>
  <dcterms:modified xsi:type="dcterms:W3CDTF">2024-03-06T11:34:12Z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0x010100064D0A455289AB498B067CDD262E8742</vt:lpwstr>
  </property>
</Properties>
</file>