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98" r:id="rId3"/>
    <p:sldId id="292" r:id="rId4"/>
    <p:sldId id="303" r:id="rId5"/>
    <p:sldId id="312" r:id="rId6"/>
    <p:sldId id="301" r:id="rId7"/>
    <p:sldId id="285" r:id="rId8"/>
    <p:sldId id="302" r:id="rId9"/>
    <p:sldId id="313" r:id="rId10"/>
    <p:sldId id="282" r:id="rId11"/>
    <p:sldId id="309" r:id="rId12"/>
    <p:sldId id="31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FF5050"/>
    <a:srgbClr val="00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4" d="100"/>
          <a:sy n="104" d="100"/>
        </p:scale>
        <p:origin x="14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790FA1-4906-484E-9E4B-23C2FB34F3C7}" type="datetimeFigureOut">
              <a:rPr lang="en-IE" smtClean="0"/>
              <a:t>05/04/2024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C84F2-C663-459C-97FB-D2C37D66C9C8}" type="slidenum">
              <a:rPr lang="en-IE" smtClean="0"/>
              <a:t>‹#›</a:t>
            </a:fld>
            <a:endParaRPr lang="en-IE"/>
          </a:p>
        </p:txBody>
      </p:sp>
    </p:spTree>
    <p:extLst>
      <p:ext uri="{BB962C8B-B14F-4D97-AF65-F5344CB8AC3E}">
        <p14:creationId xmlns:p14="http://schemas.microsoft.com/office/powerpoint/2010/main" val="247459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Rp7S1drKzEk&amp;ab_channel=ARCStori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Nathaly (7) laughs with her mother Sandra in La Paz, Bolivia on 27 August 2023.  </a:t>
            </a:r>
          </a:p>
        </p:txBody>
      </p:sp>
      <p:sp>
        <p:nvSpPr>
          <p:cNvPr id="4" name="Slide Number Placeholder 3"/>
          <p:cNvSpPr>
            <a:spLocks noGrp="1"/>
          </p:cNvSpPr>
          <p:nvPr>
            <p:ph type="sldNum" sz="quarter" idx="5"/>
          </p:nvPr>
        </p:nvSpPr>
        <p:spPr/>
        <p:txBody>
          <a:bodyPr/>
          <a:lstStyle/>
          <a:p>
            <a:fld id="{D4BC84F2-C663-459C-97FB-D2C37D66C9C8}" type="slidenum">
              <a:rPr lang="en-IE" smtClean="0"/>
              <a:t>1</a:t>
            </a:fld>
            <a:endParaRPr lang="en-IE"/>
          </a:p>
        </p:txBody>
      </p:sp>
    </p:spTree>
    <p:extLst>
      <p:ext uri="{BB962C8B-B14F-4D97-AF65-F5344CB8AC3E}">
        <p14:creationId xmlns:p14="http://schemas.microsoft.com/office/powerpoint/2010/main" val="1100511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99596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Mohit (9) is flying a kite during a day at </a:t>
            </a:r>
            <a:r>
              <a:rPr lang="en-IE" dirty="0" err="1"/>
              <a:t>Mahtabpur</a:t>
            </a:r>
            <a:r>
              <a:rPr lang="en-IE" dirty="0"/>
              <a:t>, </a:t>
            </a:r>
            <a:r>
              <a:rPr lang="en-IE" dirty="0" err="1"/>
              <a:t>Balishjhuri</a:t>
            </a:r>
            <a:r>
              <a:rPr lang="en-IE" dirty="0"/>
              <a:t>, </a:t>
            </a:r>
            <a:r>
              <a:rPr lang="en-IE" dirty="0" err="1"/>
              <a:t>Tahirpur</a:t>
            </a:r>
            <a:r>
              <a:rPr lang="en-IE" dirty="0"/>
              <a:t>, Sunamganj, Sylhet. January 05, 2023. </a:t>
            </a:r>
          </a:p>
        </p:txBody>
      </p:sp>
      <p:sp>
        <p:nvSpPr>
          <p:cNvPr id="4" name="Slide Number Placeholder 3"/>
          <p:cNvSpPr>
            <a:spLocks noGrp="1"/>
          </p:cNvSpPr>
          <p:nvPr>
            <p:ph type="sldNum" sz="quarter" idx="5"/>
          </p:nvPr>
        </p:nvSpPr>
        <p:spPr/>
        <p:txBody>
          <a:bodyPr/>
          <a:lstStyle/>
          <a:p>
            <a:fld id="{A60368D0-998C-4032-83B2-2279821C941C}" type="slidenum">
              <a:rPr lang="en-GB" smtClean="0"/>
              <a:t>12</a:t>
            </a:fld>
            <a:endParaRPr lang="en-GB"/>
          </a:p>
        </p:txBody>
      </p:sp>
    </p:spTree>
    <p:extLst>
      <p:ext uri="{BB962C8B-B14F-4D97-AF65-F5344CB8AC3E}">
        <p14:creationId xmlns:p14="http://schemas.microsoft.com/office/powerpoint/2010/main" val="370280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63266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Left to right: On September 1, Emilia, 7 from </a:t>
            </a:r>
            <a:r>
              <a:rPr lang="en-IE" dirty="0" err="1"/>
              <a:t>Irpen</a:t>
            </a:r>
            <a:r>
              <a:rPr lang="en-IE" dirty="0"/>
              <a:t>, Ukraine is posing for a photo in front of her new school in Krakow, Poland; In the village of </a:t>
            </a:r>
            <a:r>
              <a:rPr lang="en-IE" dirty="0" err="1"/>
              <a:t>Netakot</a:t>
            </a:r>
            <a:r>
              <a:rPr lang="en-IE" dirty="0"/>
              <a:t>, Nepal, Dhana Saud, 32 years old, along with her daughters, Angela, aged 6, and Dipika, aged 11, warmly greets guests with a traditional "Namaste" welcome; On 17 February  2023, 16-year-old Mohamed holds his Buzuq, a traditional Kurdish music instrument, and poses for a photo in the backyard of his home in his hometown </a:t>
            </a:r>
            <a:r>
              <a:rPr lang="en-IE" dirty="0" err="1"/>
              <a:t>Jandaris</a:t>
            </a:r>
            <a:r>
              <a:rPr lang="en-IE" dirty="0"/>
              <a:t>, in the Afrin District of the Aleppo Governorate, which was heavily affected by the earthquake that struck northwestern Syria on 6 February 2023</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264804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UNICEF Pakistan's Youth Advocate, </a:t>
            </a:r>
            <a:r>
              <a:rPr lang="en-IE" dirty="0" err="1"/>
              <a:t>Taqwa</a:t>
            </a:r>
            <a:r>
              <a:rPr lang="en-IE" dirty="0"/>
              <a:t> (16) poses in her traditional attire representing the province of Punjab on World Children's Day in Islamabad, Pakistan, 2023. </a:t>
            </a:r>
          </a:p>
        </p:txBody>
      </p:sp>
      <p:sp>
        <p:nvSpPr>
          <p:cNvPr id="4" name="Slide Number Placeholder 3"/>
          <p:cNvSpPr>
            <a:spLocks noGrp="1"/>
          </p:cNvSpPr>
          <p:nvPr>
            <p:ph type="sldNum" sz="quarter" idx="5"/>
          </p:nvPr>
        </p:nvSpPr>
        <p:spPr/>
        <p:txBody>
          <a:bodyPr/>
          <a:lstStyle/>
          <a:p>
            <a:fld id="{9FB548E1-092D-48D6-B430-DC41D544A999}" type="slidenum">
              <a:rPr lang="en-IE" smtClean="0"/>
              <a:t>4</a:t>
            </a:fld>
            <a:endParaRPr lang="en-IE"/>
          </a:p>
        </p:txBody>
      </p:sp>
    </p:spTree>
    <p:extLst>
      <p:ext uri="{BB962C8B-B14F-4D97-AF65-F5344CB8AC3E}">
        <p14:creationId xmlns:p14="http://schemas.microsoft.com/office/powerpoint/2010/main" val="309129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During play activities at a safe learning space in Al Salam IDP gathering point, a group of girls use </a:t>
            </a:r>
            <a:r>
              <a:rPr lang="en-IE" dirty="0" err="1"/>
              <a:t>mold</a:t>
            </a:r>
            <a:r>
              <a:rPr lang="en-IE" dirty="0"/>
              <a:t> clay to prepare meals similar to what they prepared during the Ramadan season in the past, Sudan, 2024. </a:t>
            </a:r>
          </a:p>
        </p:txBody>
      </p:sp>
      <p:sp>
        <p:nvSpPr>
          <p:cNvPr id="4" name="Slide Number Placeholder 3"/>
          <p:cNvSpPr>
            <a:spLocks noGrp="1"/>
          </p:cNvSpPr>
          <p:nvPr>
            <p:ph type="sldNum" sz="quarter" idx="5"/>
          </p:nvPr>
        </p:nvSpPr>
        <p:spPr/>
        <p:txBody>
          <a:bodyPr/>
          <a:lstStyle/>
          <a:p>
            <a:fld id="{D4BC84F2-C663-459C-97FB-D2C37D66C9C8}" type="slidenum">
              <a:rPr lang="en-IE" smtClean="0"/>
              <a:t>5</a:t>
            </a:fld>
            <a:endParaRPr lang="en-IE"/>
          </a:p>
        </p:txBody>
      </p:sp>
    </p:spTree>
    <p:extLst>
      <p:ext uri="{BB962C8B-B14F-4D97-AF65-F5344CB8AC3E}">
        <p14:creationId xmlns:p14="http://schemas.microsoft.com/office/powerpoint/2010/main" val="17930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hlinkClick r:id="rId3"/>
              </a:rPr>
              <a:t>https://www.youtube.com/watch?v=Rp7S1drKzEk&amp;ab_channel=ARCStories</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265452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3938787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err="1"/>
              <a:t>Umme</a:t>
            </a:r>
            <a:r>
              <a:rPr lang="en-IE" dirty="0"/>
              <a:t> </a:t>
            </a:r>
            <a:r>
              <a:rPr lang="en-IE" dirty="0" err="1"/>
              <a:t>Solima</a:t>
            </a:r>
            <a:r>
              <a:rPr lang="en-IE" dirty="0"/>
              <a:t>, 12, a Rohingya refugee girl stands in front of her home, posing for a portrait on 11 June, 2023 at a Rohingya refugee camp in Cox's Bazar, Bangladesh. </a:t>
            </a:r>
            <a:r>
              <a:rPr lang="en-IE" dirty="0" err="1"/>
              <a:t>Solima</a:t>
            </a:r>
            <a:r>
              <a:rPr lang="en-IE" dirty="0"/>
              <a:t> attended the One Minute's Jr. Workshop and learned how to film and edit videos from experts. In her one-minute film titled 'Preserving Our Tradition,' </a:t>
            </a:r>
            <a:r>
              <a:rPr lang="en-IE" dirty="0" err="1"/>
              <a:t>Solima</a:t>
            </a:r>
            <a:r>
              <a:rPr lang="en-IE" dirty="0"/>
              <a:t> showcases the rich tapestry of her community's vibrant heritage and culture.</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965329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00BA9-E7E5-3EE6-1733-74AA5DAA82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2DAFD47-A300-F48E-AC38-85C72DFE54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B415DB0-DE29-2DD2-DAD6-9DA67BFA7EAF}"/>
              </a:ext>
            </a:extLst>
          </p:cNvPr>
          <p:cNvSpPr>
            <a:spLocks noGrp="1"/>
          </p:cNvSpPr>
          <p:nvPr>
            <p:ph type="dt" sz="half" idx="10"/>
          </p:nvPr>
        </p:nvSpPr>
        <p:spPr/>
        <p:txBody>
          <a:bodyPr/>
          <a:lstStyle/>
          <a:p>
            <a:fld id="{9A8B8DAE-1069-4FEA-8C5C-AF9B8AFC8FA3}" type="datetimeFigureOut">
              <a:rPr lang="en-IE" smtClean="0"/>
              <a:t>05/04/2024</a:t>
            </a:fld>
            <a:endParaRPr lang="en-IE"/>
          </a:p>
        </p:txBody>
      </p:sp>
      <p:sp>
        <p:nvSpPr>
          <p:cNvPr id="5" name="Footer Placeholder 4">
            <a:extLst>
              <a:ext uri="{FF2B5EF4-FFF2-40B4-BE49-F238E27FC236}">
                <a16:creationId xmlns:a16="http://schemas.microsoft.com/office/drawing/2014/main" id="{8158A98E-322F-F457-FDCF-DA143D48540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92360E7-8E7C-391F-656F-D3C27FA91B9D}"/>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268006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C9AD-F9CA-D7BD-F937-B3B7FA9D263D}"/>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79DF093-AF48-FC43-349B-68BAF9B0B7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A29EA6-95B8-67D8-E43E-D2431EE33D73}"/>
              </a:ext>
            </a:extLst>
          </p:cNvPr>
          <p:cNvSpPr>
            <a:spLocks noGrp="1"/>
          </p:cNvSpPr>
          <p:nvPr>
            <p:ph type="dt" sz="half" idx="10"/>
          </p:nvPr>
        </p:nvSpPr>
        <p:spPr/>
        <p:txBody>
          <a:bodyPr/>
          <a:lstStyle/>
          <a:p>
            <a:fld id="{9A8B8DAE-1069-4FEA-8C5C-AF9B8AFC8FA3}" type="datetimeFigureOut">
              <a:rPr lang="en-IE" smtClean="0"/>
              <a:t>05/04/2024</a:t>
            </a:fld>
            <a:endParaRPr lang="en-IE"/>
          </a:p>
        </p:txBody>
      </p:sp>
      <p:sp>
        <p:nvSpPr>
          <p:cNvPr id="5" name="Footer Placeholder 4">
            <a:extLst>
              <a:ext uri="{FF2B5EF4-FFF2-40B4-BE49-F238E27FC236}">
                <a16:creationId xmlns:a16="http://schemas.microsoft.com/office/drawing/2014/main" id="{8345348D-AB0E-BEE5-D7BD-0E293348E4A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A50DEB5-1B3D-2E24-BBBB-F0BEC7E13921}"/>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35067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C755D5-6652-DDFC-1ED5-FA4A8B643D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3AF811B-DEE1-97EF-F0F5-9FF46B1D37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3AA73A7-A728-04F7-880E-2750A54E424D}"/>
              </a:ext>
            </a:extLst>
          </p:cNvPr>
          <p:cNvSpPr>
            <a:spLocks noGrp="1"/>
          </p:cNvSpPr>
          <p:nvPr>
            <p:ph type="dt" sz="half" idx="10"/>
          </p:nvPr>
        </p:nvSpPr>
        <p:spPr/>
        <p:txBody>
          <a:bodyPr/>
          <a:lstStyle/>
          <a:p>
            <a:fld id="{9A8B8DAE-1069-4FEA-8C5C-AF9B8AFC8FA3}" type="datetimeFigureOut">
              <a:rPr lang="en-IE" smtClean="0"/>
              <a:t>05/04/2024</a:t>
            </a:fld>
            <a:endParaRPr lang="en-IE"/>
          </a:p>
        </p:txBody>
      </p:sp>
      <p:sp>
        <p:nvSpPr>
          <p:cNvPr id="5" name="Footer Placeholder 4">
            <a:extLst>
              <a:ext uri="{FF2B5EF4-FFF2-40B4-BE49-F238E27FC236}">
                <a16:creationId xmlns:a16="http://schemas.microsoft.com/office/drawing/2014/main" id="{4719856A-EDE2-C66A-06C5-0CD83337D12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FF25966-7CA6-1336-A40F-0EF1E748861D}"/>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2669301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54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A559-4BF1-DCB1-92BF-A571B71C192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7E3B00F-441B-75EC-7861-193D4F464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8DC788F-8A5F-7A4E-D898-321F6F0FE9A4}"/>
              </a:ext>
            </a:extLst>
          </p:cNvPr>
          <p:cNvSpPr>
            <a:spLocks noGrp="1"/>
          </p:cNvSpPr>
          <p:nvPr>
            <p:ph type="dt" sz="half" idx="10"/>
          </p:nvPr>
        </p:nvSpPr>
        <p:spPr/>
        <p:txBody>
          <a:bodyPr/>
          <a:lstStyle/>
          <a:p>
            <a:fld id="{9A8B8DAE-1069-4FEA-8C5C-AF9B8AFC8FA3}" type="datetimeFigureOut">
              <a:rPr lang="en-IE" smtClean="0"/>
              <a:t>05/04/2024</a:t>
            </a:fld>
            <a:endParaRPr lang="en-IE"/>
          </a:p>
        </p:txBody>
      </p:sp>
      <p:sp>
        <p:nvSpPr>
          <p:cNvPr id="5" name="Footer Placeholder 4">
            <a:extLst>
              <a:ext uri="{FF2B5EF4-FFF2-40B4-BE49-F238E27FC236}">
                <a16:creationId xmlns:a16="http://schemas.microsoft.com/office/drawing/2014/main" id="{BB2D3B36-CA92-97FD-88AD-F9C01675C28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61CD0A1-7654-945D-13D9-C8E4749BEA3C}"/>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1548979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5BABA-8699-6856-6066-37C93BB6C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8D491CF-F468-85FB-70A9-39D80C2BDC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78442B-BF92-9A6A-A628-1506978081CA}"/>
              </a:ext>
            </a:extLst>
          </p:cNvPr>
          <p:cNvSpPr>
            <a:spLocks noGrp="1"/>
          </p:cNvSpPr>
          <p:nvPr>
            <p:ph type="dt" sz="half" idx="10"/>
          </p:nvPr>
        </p:nvSpPr>
        <p:spPr/>
        <p:txBody>
          <a:bodyPr/>
          <a:lstStyle/>
          <a:p>
            <a:fld id="{9A8B8DAE-1069-4FEA-8C5C-AF9B8AFC8FA3}" type="datetimeFigureOut">
              <a:rPr lang="en-IE" smtClean="0"/>
              <a:t>05/04/2024</a:t>
            </a:fld>
            <a:endParaRPr lang="en-IE"/>
          </a:p>
        </p:txBody>
      </p:sp>
      <p:sp>
        <p:nvSpPr>
          <p:cNvPr id="5" name="Footer Placeholder 4">
            <a:extLst>
              <a:ext uri="{FF2B5EF4-FFF2-40B4-BE49-F238E27FC236}">
                <a16:creationId xmlns:a16="http://schemas.microsoft.com/office/drawing/2014/main" id="{B80D2B87-0590-DE7B-ACE4-A49CB421C3E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F0F745E-9AE5-C03F-5CC1-2C9DA4DF3AF8}"/>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352345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77E4-523D-819C-0EC1-82F4011FB45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A679263-89AE-0FBE-8B20-19339448A0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627DDBC7-1501-375D-6885-D5FAF706D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EF3616A-6962-3551-BECC-5459FB8ACD80}"/>
              </a:ext>
            </a:extLst>
          </p:cNvPr>
          <p:cNvSpPr>
            <a:spLocks noGrp="1"/>
          </p:cNvSpPr>
          <p:nvPr>
            <p:ph type="dt" sz="half" idx="10"/>
          </p:nvPr>
        </p:nvSpPr>
        <p:spPr/>
        <p:txBody>
          <a:bodyPr/>
          <a:lstStyle/>
          <a:p>
            <a:fld id="{9A8B8DAE-1069-4FEA-8C5C-AF9B8AFC8FA3}" type="datetimeFigureOut">
              <a:rPr lang="en-IE" smtClean="0"/>
              <a:t>05/04/2024</a:t>
            </a:fld>
            <a:endParaRPr lang="en-IE"/>
          </a:p>
        </p:txBody>
      </p:sp>
      <p:sp>
        <p:nvSpPr>
          <p:cNvPr id="6" name="Footer Placeholder 5">
            <a:extLst>
              <a:ext uri="{FF2B5EF4-FFF2-40B4-BE49-F238E27FC236}">
                <a16:creationId xmlns:a16="http://schemas.microsoft.com/office/drawing/2014/main" id="{17087300-B206-CE0A-EC1E-0290627DB28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A4625F5-14DC-AA87-8EA2-2E6EB310FEF2}"/>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302722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BAD25-22A0-DBA4-417A-D4DF85B6AFDE}"/>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76621F5-B776-A9C1-0022-770FE70B6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C81B6-7F32-79F3-E227-0FA8205951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E31679A7-0F3D-3DB3-392B-5B6EE2C3A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5FBE5E-8720-2B0D-7C63-E7BEB2391F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42AA2F6-4641-147D-AB55-F40A4430DCCA}"/>
              </a:ext>
            </a:extLst>
          </p:cNvPr>
          <p:cNvSpPr>
            <a:spLocks noGrp="1"/>
          </p:cNvSpPr>
          <p:nvPr>
            <p:ph type="dt" sz="half" idx="10"/>
          </p:nvPr>
        </p:nvSpPr>
        <p:spPr/>
        <p:txBody>
          <a:bodyPr/>
          <a:lstStyle/>
          <a:p>
            <a:fld id="{9A8B8DAE-1069-4FEA-8C5C-AF9B8AFC8FA3}" type="datetimeFigureOut">
              <a:rPr lang="en-IE" smtClean="0"/>
              <a:t>05/04/2024</a:t>
            </a:fld>
            <a:endParaRPr lang="en-IE"/>
          </a:p>
        </p:txBody>
      </p:sp>
      <p:sp>
        <p:nvSpPr>
          <p:cNvPr id="8" name="Footer Placeholder 7">
            <a:extLst>
              <a:ext uri="{FF2B5EF4-FFF2-40B4-BE49-F238E27FC236}">
                <a16:creationId xmlns:a16="http://schemas.microsoft.com/office/drawing/2014/main" id="{336C2CD8-C57D-DD1E-212B-A158A33EB54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ED73600-95E4-B525-FBCD-F0EA2AF6B052}"/>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1733752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4092F-D8AD-6689-502E-BB45DA05583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84961294-4454-42CD-ECE1-E90D47A635F5}"/>
              </a:ext>
            </a:extLst>
          </p:cNvPr>
          <p:cNvSpPr>
            <a:spLocks noGrp="1"/>
          </p:cNvSpPr>
          <p:nvPr>
            <p:ph type="dt" sz="half" idx="10"/>
          </p:nvPr>
        </p:nvSpPr>
        <p:spPr/>
        <p:txBody>
          <a:bodyPr/>
          <a:lstStyle/>
          <a:p>
            <a:fld id="{9A8B8DAE-1069-4FEA-8C5C-AF9B8AFC8FA3}" type="datetimeFigureOut">
              <a:rPr lang="en-IE" smtClean="0"/>
              <a:t>05/04/2024</a:t>
            </a:fld>
            <a:endParaRPr lang="en-IE"/>
          </a:p>
        </p:txBody>
      </p:sp>
      <p:sp>
        <p:nvSpPr>
          <p:cNvPr id="4" name="Footer Placeholder 3">
            <a:extLst>
              <a:ext uri="{FF2B5EF4-FFF2-40B4-BE49-F238E27FC236}">
                <a16:creationId xmlns:a16="http://schemas.microsoft.com/office/drawing/2014/main" id="{148BB192-EA8C-EB39-A3A6-B82ACA6F730B}"/>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41934D9-FF06-4A58-9135-1C395FE84B77}"/>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296402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946E25-BCC0-F08C-416C-D4AF403A5075}"/>
              </a:ext>
            </a:extLst>
          </p:cNvPr>
          <p:cNvSpPr>
            <a:spLocks noGrp="1"/>
          </p:cNvSpPr>
          <p:nvPr>
            <p:ph type="dt" sz="half" idx="10"/>
          </p:nvPr>
        </p:nvSpPr>
        <p:spPr/>
        <p:txBody>
          <a:bodyPr/>
          <a:lstStyle/>
          <a:p>
            <a:fld id="{9A8B8DAE-1069-4FEA-8C5C-AF9B8AFC8FA3}" type="datetimeFigureOut">
              <a:rPr lang="en-IE" smtClean="0"/>
              <a:t>05/04/2024</a:t>
            </a:fld>
            <a:endParaRPr lang="en-IE"/>
          </a:p>
        </p:txBody>
      </p:sp>
      <p:sp>
        <p:nvSpPr>
          <p:cNvPr id="3" name="Footer Placeholder 2">
            <a:extLst>
              <a:ext uri="{FF2B5EF4-FFF2-40B4-BE49-F238E27FC236}">
                <a16:creationId xmlns:a16="http://schemas.microsoft.com/office/drawing/2014/main" id="{1087AE21-63E1-BAE1-49B3-E1B06CE296A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3EE2CDA-91A0-1C9C-3523-146561354678}"/>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1069048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B853-1A52-A4B5-42ED-EAFA6893B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3BA470B-489C-AE76-EA98-5678E554B7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24EE686-8504-00F7-EEF0-61086A008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72F05F-7DF9-7DD8-F4BB-B4A18E1FCE82}"/>
              </a:ext>
            </a:extLst>
          </p:cNvPr>
          <p:cNvSpPr>
            <a:spLocks noGrp="1"/>
          </p:cNvSpPr>
          <p:nvPr>
            <p:ph type="dt" sz="half" idx="10"/>
          </p:nvPr>
        </p:nvSpPr>
        <p:spPr/>
        <p:txBody>
          <a:bodyPr/>
          <a:lstStyle/>
          <a:p>
            <a:fld id="{9A8B8DAE-1069-4FEA-8C5C-AF9B8AFC8FA3}" type="datetimeFigureOut">
              <a:rPr lang="en-IE" smtClean="0"/>
              <a:t>05/04/2024</a:t>
            </a:fld>
            <a:endParaRPr lang="en-IE"/>
          </a:p>
        </p:txBody>
      </p:sp>
      <p:sp>
        <p:nvSpPr>
          <p:cNvPr id="6" name="Footer Placeholder 5">
            <a:extLst>
              <a:ext uri="{FF2B5EF4-FFF2-40B4-BE49-F238E27FC236}">
                <a16:creationId xmlns:a16="http://schemas.microsoft.com/office/drawing/2014/main" id="{2A079694-A5A2-AB14-804F-E29034D43CB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16258B4-1633-3BA9-3BE4-601900B5376D}"/>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50155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F86C-4AAF-D34A-A563-7B00B8137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D44305F-5555-101D-D8CE-888404F380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906E7692-DADF-CEAE-8C43-6F8D5F51B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D8CE74-C81F-6ACA-AFDD-9E3D7046DFFF}"/>
              </a:ext>
            </a:extLst>
          </p:cNvPr>
          <p:cNvSpPr>
            <a:spLocks noGrp="1"/>
          </p:cNvSpPr>
          <p:nvPr>
            <p:ph type="dt" sz="half" idx="10"/>
          </p:nvPr>
        </p:nvSpPr>
        <p:spPr/>
        <p:txBody>
          <a:bodyPr/>
          <a:lstStyle/>
          <a:p>
            <a:fld id="{9A8B8DAE-1069-4FEA-8C5C-AF9B8AFC8FA3}" type="datetimeFigureOut">
              <a:rPr lang="en-IE" smtClean="0"/>
              <a:t>05/04/2024</a:t>
            </a:fld>
            <a:endParaRPr lang="en-IE"/>
          </a:p>
        </p:txBody>
      </p:sp>
      <p:sp>
        <p:nvSpPr>
          <p:cNvPr id="6" name="Footer Placeholder 5">
            <a:extLst>
              <a:ext uri="{FF2B5EF4-FFF2-40B4-BE49-F238E27FC236}">
                <a16:creationId xmlns:a16="http://schemas.microsoft.com/office/drawing/2014/main" id="{59DCBA87-AAA7-3BEF-97EA-D00995BECE3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6F176CF-075F-5747-8AEE-9F9251A33B29}"/>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3033291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A6FCE-C605-7247-6719-7880A33AAE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2FFF8EA-09F8-3A03-764E-68B765AF6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C510B90-3BC9-C4BD-7742-5AAD4E1AB6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8B8DAE-1069-4FEA-8C5C-AF9B8AFC8FA3}" type="datetimeFigureOut">
              <a:rPr lang="en-IE" smtClean="0"/>
              <a:t>05/04/2024</a:t>
            </a:fld>
            <a:endParaRPr lang="en-IE"/>
          </a:p>
        </p:txBody>
      </p:sp>
      <p:sp>
        <p:nvSpPr>
          <p:cNvPr id="5" name="Footer Placeholder 4">
            <a:extLst>
              <a:ext uri="{FF2B5EF4-FFF2-40B4-BE49-F238E27FC236}">
                <a16:creationId xmlns:a16="http://schemas.microsoft.com/office/drawing/2014/main" id="{8180B11B-1378-D497-A75C-45C6004E84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A7DB3817-F7A7-00B2-682A-3E8EE1ED1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C490EB-2D77-46FF-9308-5FA335E9C0A4}" type="slidenum">
              <a:rPr lang="en-IE" smtClean="0"/>
              <a:t>‹#›</a:t>
            </a:fld>
            <a:endParaRPr lang="en-IE"/>
          </a:p>
        </p:txBody>
      </p:sp>
    </p:spTree>
    <p:extLst>
      <p:ext uri="{BB962C8B-B14F-4D97-AF65-F5344CB8AC3E}">
        <p14:creationId xmlns:p14="http://schemas.microsoft.com/office/powerpoint/2010/main" val="1816860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pD8dTo4NxHM" TargetMode="External"/><Relationship Id="rId3" Type="http://schemas.openxmlformats.org/officeDocument/2006/relationships/slideLayout" Target="../slideLayouts/slideLayout12.xml"/><Relationship Id="rId7" Type="http://schemas.openxmlformats.org/officeDocument/2006/relationships/image" Target="../media/image10.jpeg"/><Relationship Id="rId2" Type="http://schemas.openxmlformats.org/officeDocument/2006/relationships/video" Target="https://www.youtube.com/embed/pD8dTo4NxHM?feature=oembed" TargetMode="External"/><Relationship Id="rId1" Type="http://schemas.openxmlformats.org/officeDocument/2006/relationships/video" Target="https://www.youtube.com/embed/Rp7S1drKzEk?feature=oembed" TargetMode="External"/><Relationship Id="rId6" Type="http://schemas.openxmlformats.org/officeDocument/2006/relationships/hyperlink" Target="https://www.youtube.com/watch?v=Rp7S1drKzEk&amp;ab_channel=ARCStories" TargetMode="External"/><Relationship Id="rId5" Type="http://schemas.openxmlformats.org/officeDocument/2006/relationships/image" Target="../media/image3.jpg"/><Relationship Id="rId4" Type="http://schemas.openxmlformats.org/officeDocument/2006/relationships/notesSlide" Target="../notesSlides/notesSlide6.xml"/><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2.xml"/><Relationship Id="rId7" Type="http://schemas.openxmlformats.org/officeDocument/2006/relationships/hyperlink" Target="https://www.youtube.com/watch?v=qOLnT-wMclE" TargetMode="External"/><Relationship Id="rId2" Type="http://schemas.openxmlformats.org/officeDocument/2006/relationships/video" Target="https://www.youtube.com/embed/qOLnT-wMclE?feature=oembed" TargetMode="External"/><Relationship Id="rId1" Type="http://schemas.openxmlformats.org/officeDocument/2006/relationships/video" Target="https://www.youtube.com/embed/52arLT0ar9I?feature=oembed" TargetMode="External"/><Relationship Id="rId6" Type="http://schemas.openxmlformats.org/officeDocument/2006/relationships/image" Target="../media/image12.jpeg"/><Relationship Id="rId5" Type="http://schemas.openxmlformats.org/officeDocument/2006/relationships/image" Target="../media/image3.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hyperlink" Target="https://www.unicef.ie/app/uploads/2021/11/7.-CRC-double-sided-poster-A2-size.pdf" TargetMode="External"/><Relationship Id="rId3" Type="http://schemas.openxmlformats.org/officeDocument/2006/relationships/slideLayout" Target="../slideLayouts/slideLayout12.xml"/><Relationship Id="rId7" Type="http://schemas.openxmlformats.org/officeDocument/2006/relationships/hyperlink" Target="https://www.youtube.com/watch?v=6enkAmaAa_w" TargetMode="External"/><Relationship Id="rId12" Type="http://schemas.openxmlformats.org/officeDocument/2006/relationships/image" Target="../media/image15.jpeg"/><Relationship Id="rId2" Type="http://schemas.openxmlformats.org/officeDocument/2006/relationships/video" Target="https://www.youtube.com/embed/6enkAmaAa_w?feature=oembed" TargetMode="External"/><Relationship Id="rId1" Type="http://schemas.openxmlformats.org/officeDocument/2006/relationships/video" Target="https://www.youtube.com/embed/A0pF1fUaUnE?feature=oembed" TargetMode="External"/><Relationship Id="rId6" Type="http://schemas.openxmlformats.org/officeDocument/2006/relationships/image" Target="../media/image3.jpg"/><Relationship Id="rId11" Type="http://schemas.openxmlformats.org/officeDocument/2006/relationships/image" Target="../media/image14.jpeg"/><Relationship Id="rId5" Type="http://schemas.openxmlformats.org/officeDocument/2006/relationships/hyperlink" Target="https://www.youtube.com/watch?v=AJnmzNxB_Ec" TargetMode="External"/><Relationship Id="rId10" Type="http://schemas.openxmlformats.org/officeDocument/2006/relationships/hyperlink" Target="https://www.youtube.com/watch?v=A0pF1fUaUnE" TargetMode="External"/><Relationship Id="rId4" Type="http://schemas.openxmlformats.org/officeDocument/2006/relationships/notesSlide" Target="../notesSlides/notesSlide8.xml"/><Relationship Id="rId9" Type="http://schemas.openxmlformats.org/officeDocument/2006/relationships/hyperlink" Target="https://signlanguageireland.com/kids-alphab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wo women wearing hats and dresses&#10;&#10;Description automatically generated">
            <a:extLst>
              <a:ext uri="{FF2B5EF4-FFF2-40B4-BE49-F238E27FC236}">
                <a16:creationId xmlns:a16="http://schemas.microsoft.com/office/drawing/2014/main" id="{9A799AED-0474-29D9-A1A2-1B4FA0B80EDB}"/>
              </a:ext>
            </a:extLst>
          </p:cNvPr>
          <p:cNvPicPr>
            <a:picLocks noChangeAspect="1"/>
          </p:cNvPicPr>
          <p:nvPr/>
        </p:nvPicPr>
        <p:blipFill rotWithShape="1">
          <a:blip r:embed="rId3">
            <a:extLst>
              <a:ext uri="{28A0092B-C50C-407E-A947-70E740481C1C}">
                <a14:useLocalDpi xmlns:a14="http://schemas.microsoft.com/office/drawing/2010/main" val="0"/>
              </a:ext>
            </a:extLst>
          </a:blip>
          <a:srcRect t="8089" b="7657"/>
          <a:stretch/>
        </p:blipFill>
        <p:spPr>
          <a:xfrm>
            <a:off x="20" y="1282"/>
            <a:ext cx="12191980" cy="6856718"/>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0F777993-5FA0-DDE1-8122-9A28EC216B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7744" y="0"/>
            <a:ext cx="2384255" cy="914400"/>
          </a:xfrm>
          <a:prstGeom prst="rect">
            <a:avLst/>
          </a:prstGeom>
        </p:spPr>
      </p:pic>
      <p:sp>
        <p:nvSpPr>
          <p:cNvPr id="5" name="Rectangle 4">
            <a:extLst>
              <a:ext uri="{FF2B5EF4-FFF2-40B4-BE49-F238E27FC236}">
                <a16:creationId xmlns:a16="http://schemas.microsoft.com/office/drawing/2014/main" id="{7FE816FB-C280-8B4C-3D5A-8892D77D3DB3}"/>
              </a:ext>
            </a:extLst>
          </p:cNvPr>
          <p:cNvSpPr/>
          <p:nvPr/>
        </p:nvSpPr>
        <p:spPr>
          <a:xfrm>
            <a:off x="0" y="5572015"/>
            <a:ext cx="5474841" cy="914400"/>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4400" b="1" dirty="0">
                <a:latin typeface="Arial" panose="020B0604020202020204" pitchFamily="34" charset="0"/>
                <a:cs typeface="Arial" panose="020B0604020202020204" pitchFamily="34" charset="0"/>
              </a:rPr>
              <a:t>ARTICLE IN FOCUS</a:t>
            </a:r>
          </a:p>
        </p:txBody>
      </p:sp>
      <p:sp>
        <p:nvSpPr>
          <p:cNvPr id="6" name="TextBox 5">
            <a:extLst>
              <a:ext uri="{FF2B5EF4-FFF2-40B4-BE49-F238E27FC236}">
                <a16:creationId xmlns:a16="http://schemas.microsoft.com/office/drawing/2014/main" id="{7B51604C-F0B9-7B42-CBDA-E799CC2CDEF2}"/>
              </a:ext>
            </a:extLst>
          </p:cNvPr>
          <p:cNvSpPr txBox="1"/>
          <p:nvPr/>
        </p:nvSpPr>
        <p:spPr>
          <a:xfrm>
            <a:off x="10825018" y="6613159"/>
            <a:ext cx="1754909" cy="230832"/>
          </a:xfrm>
          <a:prstGeom prst="rect">
            <a:avLst/>
          </a:prstGeom>
          <a:noFill/>
        </p:spPr>
        <p:txBody>
          <a:bodyPr wrap="square" rtlCol="0">
            <a:spAutoFit/>
          </a:bodyPr>
          <a:lstStyle/>
          <a:p>
            <a:r>
              <a:rPr lang="en-IE" sz="900" dirty="0">
                <a:solidFill>
                  <a:schemeClr val="bg1"/>
                </a:solidFill>
              </a:rPr>
              <a:t>UNICEF/UNI448978</a:t>
            </a:r>
          </a:p>
        </p:txBody>
      </p:sp>
    </p:spTree>
    <p:extLst>
      <p:ext uri="{BB962C8B-B14F-4D97-AF65-F5344CB8AC3E}">
        <p14:creationId xmlns:p14="http://schemas.microsoft.com/office/powerpoint/2010/main" val="2780964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79407"/>
            <a:ext cx="6521986" cy="707886"/>
          </a:xfrm>
          <a:prstGeom prst="rect">
            <a:avLst/>
          </a:prstGeom>
          <a:noFill/>
        </p:spPr>
        <p:txBody>
          <a:bodyPr wrap="square" rtlCol="0">
            <a:spAutoFit/>
          </a:bodyPr>
          <a:lstStyle/>
          <a:p>
            <a:pPr algn="l"/>
            <a:r>
              <a:rPr lang="en-GB" sz="4000" b="1" dirty="0">
                <a:solidFill>
                  <a:schemeClr val="bg1"/>
                </a:solidFill>
                <a:latin typeface="Arial" panose="020B0604020202020204" pitchFamily="34" charset="0"/>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758" y="0"/>
            <a:ext cx="2269241" cy="870290"/>
          </a:xfrm>
          <a:prstGeom prst="rect">
            <a:avLst/>
          </a:prstGeom>
        </p:spPr>
      </p:pic>
      <p:pic>
        <p:nvPicPr>
          <p:cNvPr id="4" name="Picture 3">
            <a:extLst>
              <a:ext uri="{FF2B5EF4-FFF2-40B4-BE49-F238E27FC236}">
                <a16:creationId xmlns:a16="http://schemas.microsoft.com/office/drawing/2014/main" id="{7FA5CBF7-B2F3-CA56-40A0-AB8B27A1D8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8" y="1712214"/>
            <a:ext cx="6237193" cy="4158129"/>
          </a:xfrm>
          <a:prstGeom prst="rect">
            <a:avLst/>
          </a:prstGeom>
        </p:spPr>
      </p:pic>
      <p:sp>
        <p:nvSpPr>
          <p:cNvPr id="9" name="TextBox 8">
            <a:extLst>
              <a:ext uri="{FF2B5EF4-FFF2-40B4-BE49-F238E27FC236}">
                <a16:creationId xmlns:a16="http://schemas.microsoft.com/office/drawing/2014/main" id="{F04BFC4D-D320-4B93-D14B-C42C4208F39B}"/>
              </a:ext>
            </a:extLst>
          </p:cNvPr>
          <p:cNvSpPr txBox="1"/>
          <p:nvPr/>
        </p:nvSpPr>
        <p:spPr>
          <a:xfrm>
            <a:off x="4990951" y="5639511"/>
            <a:ext cx="1472045"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UNICEF/UNI406810</a:t>
            </a:r>
          </a:p>
        </p:txBody>
      </p:sp>
      <p:sp>
        <p:nvSpPr>
          <p:cNvPr id="3" name="Text Placeholder 2">
            <a:extLst>
              <a:ext uri="{FF2B5EF4-FFF2-40B4-BE49-F238E27FC236}">
                <a16:creationId xmlns:a16="http://schemas.microsoft.com/office/drawing/2014/main" id="{B09722A3-CBFF-44E8-AE56-DB4D5B674EB9}"/>
              </a:ext>
            </a:extLst>
          </p:cNvPr>
          <p:cNvSpPr txBox="1">
            <a:spLocks/>
          </p:cNvSpPr>
          <p:nvPr/>
        </p:nvSpPr>
        <p:spPr>
          <a:xfrm>
            <a:off x="6535896" y="1582591"/>
            <a:ext cx="5305425" cy="870290"/>
          </a:xfrm>
          <a:prstGeom prst="rect">
            <a:avLst/>
          </a:prstGeom>
        </p:spPr>
        <p:txBody>
          <a:bodyPr vert="horz" lIns="0" tIns="45720" rIns="9000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solidFill>
                  <a:srgbClr val="00B0F0"/>
                </a:solidFill>
                <a:effectLst/>
                <a:latin typeface="Arial" panose="020B0604020202020204" pitchFamily="34" charset="0"/>
                <a:cs typeface="Arial" panose="020B0604020202020204" pitchFamily="34" charset="0"/>
              </a:rPr>
              <a:t>Find someplace quiet and take a little time to think about the following prompts …. </a:t>
            </a:r>
            <a:r>
              <a:rPr lang="en-GB" sz="1800" b="1" i="1" dirty="0">
                <a:solidFill>
                  <a:srgbClr val="00B0F0"/>
                </a:solidFill>
                <a:latin typeface="Arial"/>
                <a:ea typeface="Arial" panose="020B0604020202020204" pitchFamily="34" charset="0"/>
                <a:cs typeface="Times New Roman"/>
              </a:rPr>
              <a:t> </a:t>
            </a:r>
            <a:endParaRPr lang="en-GB" sz="1800" b="1" dirty="0">
              <a:solidFill>
                <a:srgbClr val="00B0F0"/>
              </a:solidFill>
              <a:latin typeface="Arial"/>
              <a:ea typeface="Calibri" panose="020F0502020204030204" pitchFamily="34" charset="0"/>
              <a:cs typeface="Times New Roman" panose="02020603050405020304" pitchFamily="18"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0" name="Text Placeholder 5">
            <a:extLst>
              <a:ext uri="{FF2B5EF4-FFF2-40B4-BE49-F238E27FC236}">
                <a16:creationId xmlns:a16="http://schemas.microsoft.com/office/drawing/2014/main" id="{93A5EECF-7504-CEF3-927D-E60934868A04}"/>
              </a:ext>
            </a:extLst>
          </p:cNvPr>
          <p:cNvSpPr txBox="1">
            <a:spLocks/>
          </p:cNvSpPr>
          <p:nvPr/>
        </p:nvSpPr>
        <p:spPr>
          <a:xfrm>
            <a:off x="6535896" y="2710141"/>
            <a:ext cx="5433498" cy="3768452"/>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GB" sz="1800" b="0" dirty="0">
                <a:solidFill>
                  <a:srgbClr val="000000"/>
                </a:solidFill>
                <a:effectLst/>
                <a:latin typeface="Arial" panose="020B0604020202020204" pitchFamily="34" charset="0"/>
                <a:cs typeface="Arial" panose="020B0604020202020204" pitchFamily="34" charset="0"/>
              </a:rPr>
              <a:t>Spend some time thinking again about what makes you </a:t>
            </a:r>
            <a:r>
              <a:rPr lang="en-GB" sz="1800" b="1" dirty="0">
                <a:solidFill>
                  <a:srgbClr val="000000"/>
                </a:solidFill>
                <a:effectLst/>
                <a:latin typeface="Arial" panose="020B0604020202020204" pitchFamily="34" charset="0"/>
                <a:cs typeface="Arial" panose="020B0604020202020204" pitchFamily="34" charset="0"/>
              </a:rPr>
              <a:t>proud to be the person you are</a:t>
            </a:r>
            <a:r>
              <a:rPr lang="en-GB" sz="1800" b="0" dirty="0">
                <a:solidFill>
                  <a:srgbClr val="000000"/>
                </a:solidFill>
                <a:effectLst/>
                <a:latin typeface="Arial" panose="020B0604020202020204" pitchFamily="34" charset="0"/>
                <a:cs typeface="Arial" panose="020B0604020202020204" pitchFamily="34" charset="0"/>
              </a:rPr>
              <a:t>. </a:t>
            </a:r>
            <a:br>
              <a:rPr lang="en-GB" sz="1800" b="0" dirty="0">
                <a:solidFill>
                  <a:srgbClr val="000000"/>
                </a:solidFill>
                <a:effectLst/>
                <a:latin typeface="Arial" panose="020B0604020202020204" pitchFamily="34" charset="0"/>
                <a:cs typeface="Arial" panose="020B0604020202020204" pitchFamily="34" charset="0"/>
              </a:rPr>
            </a:br>
            <a:r>
              <a:rPr lang="en-GB" sz="1800" b="0" dirty="0">
                <a:solidFill>
                  <a:srgbClr val="000000"/>
                </a:solidFill>
                <a:effectLst/>
                <a:latin typeface="Arial" panose="020B0604020202020204" pitchFamily="34" charset="0"/>
                <a:cs typeface="Arial" panose="020B0604020202020204" pitchFamily="34" charset="0"/>
              </a:rPr>
              <a:t>How can you regularly remind yourself of these things?  </a:t>
            </a:r>
            <a:endParaRPr lang="en-GB" sz="1200" b="0" dirty="0">
              <a:solidFill>
                <a:srgbClr val="000000"/>
              </a:solidFill>
              <a:effectLst/>
              <a:latin typeface="Arial" panose="020B0604020202020204" pitchFamily="34" charset="0"/>
              <a:cs typeface="Arial" panose="020B0604020202020204" pitchFamily="34" charset="0"/>
            </a:endParaRPr>
          </a:p>
          <a:p>
            <a:pPr algn="l" rtl="0" fontAlgn="base"/>
            <a:r>
              <a:rPr lang="en-GB" sz="1800" b="0" dirty="0">
                <a:solidFill>
                  <a:srgbClr val="000000"/>
                </a:solidFill>
                <a:effectLst/>
                <a:latin typeface="Arial" panose="020B0604020202020204" pitchFamily="34" charset="0"/>
                <a:cs typeface="Arial" panose="020B0604020202020204" pitchFamily="34" charset="0"/>
              </a:rPr>
              <a:t>What can you say to others to </a:t>
            </a:r>
            <a:r>
              <a:rPr lang="en-GB" sz="1800" b="1" dirty="0">
                <a:solidFill>
                  <a:srgbClr val="000000"/>
                </a:solidFill>
                <a:effectLst/>
                <a:latin typeface="Arial" panose="020B0604020202020204" pitchFamily="34" charset="0"/>
                <a:cs typeface="Arial" panose="020B0604020202020204" pitchFamily="34" charset="0"/>
              </a:rPr>
              <a:t>help them feel proud of themselves</a:t>
            </a:r>
            <a:r>
              <a:rPr lang="en-GB" sz="1800" b="0" dirty="0">
                <a:solidFill>
                  <a:srgbClr val="000000"/>
                </a:solidFill>
                <a:effectLst/>
                <a:latin typeface="Arial" panose="020B0604020202020204" pitchFamily="34" charset="0"/>
                <a:cs typeface="Arial" panose="020B0604020202020204" pitchFamily="34" charset="0"/>
              </a:rPr>
              <a:t> and who they are? </a:t>
            </a:r>
            <a:endParaRPr lang="en-GB" sz="1200" b="0" dirty="0">
              <a:solidFill>
                <a:srgbClr val="000000"/>
              </a:solidFill>
              <a:effectLst/>
              <a:latin typeface="Arial" panose="020B0604020202020204" pitchFamily="34" charset="0"/>
              <a:cs typeface="Arial" panose="020B0604020202020204" pitchFamily="34" charset="0"/>
            </a:endParaRPr>
          </a:p>
          <a:p>
            <a:pPr algn="l" rtl="0" fontAlgn="base"/>
            <a:r>
              <a:rPr lang="en-GB" sz="1800" b="0" dirty="0">
                <a:solidFill>
                  <a:srgbClr val="000000"/>
                </a:solidFill>
                <a:effectLst/>
                <a:latin typeface="Arial" panose="020B0604020202020204" pitchFamily="34" charset="0"/>
                <a:cs typeface="Arial" panose="020B0604020202020204" pitchFamily="34" charset="0"/>
              </a:rPr>
              <a:t>Think about what you could do if you ever </a:t>
            </a:r>
            <a:r>
              <a:rPr lang="en-GB" sz="1800" b="1" dirty="0">
                <a:solidFill>
                  <a:srgbClr val="000000"/>
                </a:solidFill>
                <a:effectLst/>
                <a:latin typeface="Arial" panose="020B0604020202020204" pitchFamily="34" charset="0"/>
                <a:cs typeface="Arial" panose="020B0604020202020204" pitchFamily="34" charset="0"/>
              </a:rPr>
              <a:t>hear or see racism </a:t>
            </a:r>
            <a:r>
              <a:rPr lang="en-GB" sz="1800" b="0" dirty="0">
                <a:solidFill>
                  <a:srgbClr val="000000"/>
                </a:solidFill>
                <a:effectLst/>
                <a:latin typeface="Arial" panose="020B0604020202020204" pitchFamily="34" charset="0"/>
                <a:cs typeface="Arial" panose="020B0604020202020204" pitchFamily="34" charset="0"/>
              </a:rPr>
              <a:t>at school or in your community.  </a:t>
            </a:r>
            <a:endParaRPr lang="en-GB" sz="1200" b="0" dirty="0">
              <a:solidFill>
                <a:srgbClr val="000000"/>
              </a:solidFill>
              <a:effectLst/>
              <a:latin typeface="Arial" panose="020B0604020202020204" pitchFamily="34" charset="0"/>
              <a:cs typeface="Arial" panose="020B0604020202020204" pitchFamily="34" charset="0"/>
            </a:endParaRPr>
          </a:p>
          <a:p>
            <a:pPr algn="l" rtl="0" fontAlgn="base"/>
            <a:r>
              <a:rPr lang="en-GB" sz="1800" b="0" dirty="0">
                <a:solidFill>
                  <a:srgbClr val="000000"/>
                </a:solidFill>
                <a:effectLst/>
                <a:latin typeface="Arial" panose="020B0604020202020204" pitchFamily="34" charset="0"/>
                <a:cs typeface="Arial" panose="020B0604020202020204" pitchFamily="34" charset="0"/>
              </a:rPr>
              <a:t>How can you challenge this and </a:t>
            </a:r>
            <a:r>
              <a:rPr lang="en-GB" sz="1800" b="1" dirty="0">
                <a:solidFill>
                  <a:srgbClr val="000000"/>
                </a:solidFill>
                <a:effectLst/>
                <a:latin typeface="Arial" panose="020B0604020202020204" pitchFamily="34" charset="0"/>
                <a:cs typeface="Arial" panose="020B0604020202020204" pitchFamily="34" charset="0"/>
              </a:rPr>
              <a:t>be an ally </a:t>
            </a:r>
            <a:r>
              <a:rPr lang="en-GB" sz="1800" b="0" dirty="0">
                <a:solidFill>
                  <a:srgbClr val="000000"/>
                </a:solidFill>
                <a:effectLst/>
                <a:latin typeface="Arial" panose="020B0604020202020204" pitchFamily="34" charset="0"/>
                <a:cs typeface="Arial" panose="020B0604020202020204" pitchFamily="34" charset="0"/>
              </a:rPr>
              <a:t>to others?  </a:t>
            </a:r>
            <a:endParaRPr lang="en-GB" sz="1800" dirty="0">
              <a:latin typeface="Arial"/>
              <a:ea typeface="Calibri" panose="020F0502020204030204" pitchFamily="34" charset="0"/>
              <a:cs typeface="Arial"/>
            </a:endParaRPr>
          </a:p>
        </p:txBody>
      </p:sp>
    </p:spTree>
    <p:extLst>
      <p:ext uri="{BB962C8B-B14F-4D97-AF65-F5344CB8AC3E}">
        <p14:creationId xmlns:p14="http://schemas.microsoft.com/office/powerpoint/2010/main" val="130157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970318"/>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whole school community, including with parents and carers.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199425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4E42-07C7-83CE-4A6E-169AFE634EB9}"/>
              </a:ext>
            </a:extLst>
          </p:cNvPr>
          <p:cNvSpPr txBox="1"/>
          <p:nvPr/>
        </p:nvSpPr>
        <p:spPr>
          <a:xfrm>
            <a:off x="9623818" y="6627168"/>
            <a:ext cx="1288473"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UNICEF/UNI463933</a:t>
            </a:r>
          </a:p>
        </p:txBody>
      </p:sp>
      <p:sp>
        <p:nvSpPr>
          <p:cNvPr id="3" name="TextBox 2">
            <a:extLst>
              <a:ext uri="{FF2B5EF4-FFF2-40B4-BE49-F238E27FC236}">
                <a16:creationId xmlns:a16="http://schemas.microsoft.com/office/drawing/2014/main" id="{47B2DC3B-7AC9-9AA8-7E61-5CE90658FCB9}"/>
              </a:ext>
            </a:extLst>
          </p:cNvPr>
          <p:cNvSpPr txBox="1"/>
          <p:nvPr/>
        </p:nvSpPr>
        <p:spPr>
          <a:xfrm>
            <a:off x="4952307" y="341729"/>
            <a:ext cx="3699163" cy="769441"/>
          </a:xfrm>
          <a:prstGeom prst="rect">
            <a:avLst/>
          </a:prstGeom>
          <a:noFill/>
        </p:spPr>
        <p:txBody>
          <a:bodyPr wrap="square" rtlCol="0">
            <a:spAutoFit/>
          </a:bodyPr>
          <a:lstStyle/>
          <a:p>
            <a:pPr algn="l"/>
            <a:r>
              <a:rPr lang="en-IE" sz="4400" dirty="0">
                <a:solidFill>
                  <a:schemeClr val="bg1"/>
                </a:solidFill>
                <a:latin typeface="Univers Next Pro Condensed" panose="020B0906030202020203" pitchFamily="34" charset="0"/>
              </a:rPr>
              <a:t>THANK YOU! </a:t>
            </a:r>
          </a:p>
        </p:txBody>
      </p:sp>
      <p:pic>
        <p:nvPicPr>
          <p:cNvPr id="4" name="Picture 3" descr="Graphical user interface, text&#10;&#10;Description automatically generated">
            <a:extLst>
              <a:ext uri="{FF2B5EF4-FFF2-40B4-BE49-F238E27FC236}">
                <a16:creationId xmlns:a16="http://schemas.microsoft.com/office/drawing/2014/main" id="{282C346B-B922-A239-E79E-3B60133EE5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914DEE8A-D5D5-B661-835B-517501DA45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73456" y="5883563"/>
            <a:ext cx="1118544" cy="974437"/>
          </a:xfrm>
          <a:prstGeom prst="rect">
            <a:avLst/>
          </a:prstGeom>
        </p:spPr>
      </p:pic>
    </p:spTree>
    <p:extLst>
      <p:ext uri="{BB962C8B-B14F-4D97-AF65-F5344CB8AC3E}">
        <p14:creationId xmlns:p14="http://schemas.microsoft.com/office/powerpoint/2010/main" val="97906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442857" cy="5509200"/>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340" y="0"/>
            <a:ext cx="2016659" cy="773421"/>
          </a:xfrm>
          <a:prstGeom prst="rect">
            <a:avLst/>
          </a:prstGeom>
        </p:spPr>
      </p:pic>
      <p:sp>
        <p:nvSpPr>
          <p:cNvPr id="5" name="TextBox 4">
            <a:extLst>
              <a:ext uri="{FF2B5EF4-FFF2-40B4-BE49-F238E27FC236}">
                <a16:creationId xmlns:a16="http://schemas.microsoft.com/office/drawing/2014/main" id="{BA7B666D-1E45-60C7-0F56-BC5BCC0A291F}"/>
              </a:ext>
            </a:extLst>
          </p:cNvPr>
          <p:cNvSpPr txBox="1"/>
          <p:nvPr/>
        </p:nvSpPr>
        <p:spPr>
          <a:xfrm>
            <a:off x="7051523" y="1437153"/>
            <a:ext cx="4944533" cy="4647426"/>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 3 – Guess the Article</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4 – Introducing Article 30</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5 – Exploring the Article</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6 – Some Possible Answers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7,8,9 – Activities for the classroom</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10 – Reflection</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11– Further Support </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69252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A545-06F6-4F14-852A-7B650624105E}"/>
              </a:ext>
            </a:extLst>
          </p:cNvPr>
          <p:cNvSpPr>
            <a:spLocks noGrp="1"/>
          </p:cNvSpPr>
          <p:nvPr>
            <p:ph type="ctrTitle" idx="4294967295"/>
          </p:nvPr>
        </p:nvSpPr>
        <p:spPr>
          <a:xfrm>
            <a:off x="138897" y="236337"/>
            <a:ext cx="11247438" cy="709612"/>
          </a:xfrm>
        </p:spPr>
        <p:txBody>
          <a:bodyPr/>
          <a:lstStyle/>
          <a:p>
            <a:r>
              <a:rPr lang="en-GB" b="1" dirty="0">
                <a:solidFill>
                  <a:schemeClr val="bg1"/>
                </a:solidFill>
                <a:latin typeface="Arial" panose="020B0604020202020204" pitchFamily="34" charset="0"/>
                <a:cs typeface="Arial" panose="020B0604020202020204" pitchFamily="34" charset="0"/>
              </a:rPr>
              <a:t>GUESS THE ARTICLE</a:t>
            </a:r>
          </a:p>
        </p:txBody>
      </p:sp>
      <p:sp>
        <p:nvSpPr>
          <p:cNvPr id="5" name="Subtitle 3">
            <a:extLst>
              <a:ext uri="{FF2B5EF4-FFF2-40B4-BE49-F238E27FC236}">
                <a16:creationId xmlns:a16="http://schemas.microsoft.com/office/drawing/2014/main" id="{0D7BA3D2-2B8F-40C1-BA7F-2E1782228AF5}"/>
              </a:ext>
            </a:extLst>
          </p:cNvPr>
          <p:cNvSpPr txBox="1">
            <a:spLocks/>
          </p:cNvSpPr>
          <p:nvPr/>
        </p:nvSpPr>
        <p:spPr>
          <a:xfrm>
            <a:off x="462974" y="1356658"/>
            <a:ext cx="10867229" cy="5364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800" dirty="0">
                <a:solidFill>
                  <a:schemeClr val="bg1"/>
                </a:solidFill>
                <a:latin typeface="Arial"/>
                <a:cs typeface="Arial"/>
              </a:rPr>
              <a:t>How do these pictures help you? Can you guess how they are linked together?</a:t>
            </a:r>
          </a:p>
          <a:p>
            <a:pPr marL="0" indent="0">
              <a:buFont typeface="Arial" panose="020B0604020202020204" pitchFamily="34" charse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800" dirty="0">
              <a:latin typeface="Arial" panose="020B0604020202020204" pitchFamily="34" charset="0"/>
              <a:cs typeface="Arial" panose="020B0604020202020204" pitchFamily="34" charset="0"/>
            </a:endParaRPr>
          </a:p>
        </p:txBody>
      </p:sp>
      <p:pic>
        <p:nvPicPr>
          <p:cNvPr id="3" name="Picture 2" descr="Graphical user interface, text&#10;&#10;Description automatically generated">
            <a:extLst>
              <a:ext uri="{FF2B5EF4-FFF2-40B4-BE49-F238E27FC236}">
                <a16:creationId xmlns:a16="http://schemas.microsoft.com/office/drawing/2014/main" id="{3A511E7E-C8D0-2DB3-BA55-F4FFBEF70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482" y="0"/>
            <a:ext cx="2466518" cy="945949"/>
          </a:xfrm>
          <a:prstGeom prst="rect">
            <a:avLst/>
          </a:prstGeom>
        </p:spPr>
      </p:pic>
      <p:pic>
        <p:nvPicPr>
          <p:cNvPr id="6" name="Picture 5">
            <a:extLst>
              <a:ext uri="{FF2B5EF4-FFF2-40B4-BE49-F238E27FC236}">
                <a16:creationId xmlns:a16="http://schemas.microsoft.com/office/drawing/2014/main" id="{48E89EBD-D95F-787F-7DCE-6DE7811F18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59929" y="3065559"/>
            <a:ext cx="3194805" cy="2129657"/>
          </a:xfrm>
          <a:prstGeom prst="rect">
            <a:avLst/>
          </a:prstGeom>
        </p:spPr>
      </p:pic>
      <p:pic>
        <p:nvPicPr>
          <p:cNvPr id="8" name="Picture 7">
            <a:extLst>
              <a:ext uri="{FF2B5EF4-FFF2-40B4-BE49-F238E27FC236}">
                <a16:creationId xmlns:a16="http://schemas.microsoft.com/office/drawing/2014/main" id="{B7174018-2DFF-91F8-7A1C-F6F302D5AA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1372" y="3082145"/>
            <a:ext cx="3194805" cy="2098449"/>
          </a:xfrm>
          <a:prstGeom prst="rect">
            <a:avLst/>
          </a:prstGeom>
        </p:spPr>
      </p:pic>
      <p:pic>
        <p:nvPicPr>
          <p:cNvPr id="10" name="Picture 9">
            <a:extLst>
              <a:ext uri="{FF2B5EF4-FFF2-40B4-BE49-F238E27FC236}">
                <a16:creationId xmlns:a16="http://schemas.microsoft.com/office/drawing/2014/main" id="{67DF22CA-4E73-E165-ECBF-19AAAA48A3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88487" y="3065587"/>
            <a:ext cx="3194803" cy="2129869"/>
          </a:xfrm>
          <a:prstGeom prst="rect">
            <a:avLst/>
          </a:prstGeom>
        </p:spPr>
      </p:pic>
      <p:sp>
        <p:nvSpPr>
          <p:cNvPr id="11" name="TextBox 10">
            <a:extLst>
              <a:ext uri="{FF2B5EF4-FFF2-40B4-BE49-F238E27FC236}">
                <a16:creationId xmlns:a16="http://schemas.microsoft.com/office/drawing/2014/main" id="{17EC1C43-709F-917D-D87C-80DD35B5261A}"/>
              </a:ext>
            </a:extLst>
          </p:cNvPr>
          <p:cNvSpPr txBox="1"/>
          <p:nvPr/>
        </p:nvSpPr>
        <p:spPr>
          <a:xfrm>
            <a:off x="644236" y="5195456"/>
            <a:ext cx="2369128"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UNICEF/UN0696252</a:t>
            </a:r>
          </a:p>
        </p:txBody>
      </p:sp>
      <p:sp>
        <p:nvSpPr>
          <p:cNvPr id="12" name="TextBox 11">
            <a:extLst>
              <a:ext uri="{FF2B5EF4-FFF2-40B4-BE49-F238E27FC236}">
                <a16:creationId xmlns:a16="http://schemas.microsoft.com/office/drawing/2014/main" id="{260CCE84-EFA7-464A-4958-677A55E13992}"/>
              </a:ext>
            </a:extLst>
          </p:cNvPr>
          <p:cNvSpPr txBox="1"/>
          <p:nvPr/>
        </p:nvSpPr>
        <p:spPr>
          <a:xfrm>
            <a:off x="4559929" y="5195456"/>
            <a:ext cx="2369128"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UNICEF/UNI431505</a:t>
            </a:r>
          </a:p>
        </p:txBody>
      </p:sp>
      <p:sp>
        <p:nvSpPr>
          <p:cNvPr id="13" name="TextBox 12">
            <a:extLst>
              <a:ext uri="{FF2B5EF4-FFF2-40B4-BE49-F238E27FC236}">
                <a16:creationId xmlns:a16="http://schemas.microsoft.com/office/drawing/2014/main" id="{EF35AE7F-F825-B60A-4A8A-AD4985F7169A}"/>
              </a:ext>
            </a:extLst>
          </p:cNvPr>
          <p:cNvSpPr txBox="1"/>
          <p:nvPr/>
        </p:nvSpPr>
        <p:spPr>
          <a:xfrm>
            <a:off x="8588486" y="5251960"/>
            <a:ext cx="2202872"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UNICEF/UN0788651</a:t>
            </a:r>
          </a:p>
        </p:txBody>
      </p:sp>
    </p:spTree>
    <p:extLst>
      <p:ext uri="{BB962C8B-B14F-4D97-AF65-F5344CB8AC3E}">
        <p14:creationId xmlns:p14="http://schemas.microsoft.com/office/powerpoint/2010/main" val="1357755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A0DC25-71B2-7C77-F69E-BA3B75CD87D4}"/>
              </a:ext>
            </a:extLst>
          </p:cNvPr>
          <p:cNvSpPr txBox="1"/>
          <p:nvPr/>
        </p:nvSpPr>
        <p:spPr>
          <a:xfrm>
            <a:off x="2037132" y="666924"/>
            <a:ext cx="7418895" cy="1077218"/>
          </a:xfrm>
          <a:prstGeom prst="rect">
            <a:avLst/>
          </a:prstGeom>
          <a:solidFill>
            <a:schemeClr val="bg1"/>
          </a:solidFill>
        </p:spPr>
        <p:txBody>
          <a:bodyPr wrap="square" rtlCol="0">
            <a:spAutoFit/>
          </a:bodyPr>
          <a:lstStyle/>
          <a:p>
            <a:r>
              <a:rPr lang="en-IE" sz="3200" b="1" dirty="0">
                <a:solidFill>
                  <a:srgbClr val="00B0F0"/>
                </a:solidFill>
              </a:rPr>
              <a:t>ARTICLE 30 – Children from Minority or Indigenous Groups </a:t>
            </a:r>
          </a:p>
        </p:txBody>
      </p:sp>
      <p:pic>
        <p:nvPicPr>
          <p:cNvPr id="3" name="Picture 2" descr="Graphical user interface, text&#10;&#10;Description automatically generated">
            <a:extLst>
              <a:ext uri="{FF2B5EF4-FFF2-40B4-BE49-F238E27FC236}">
                <a16:creationId xmlns:a16="http://schemas.microsoft.com/office/drawing/2014/main" id="{FAADF357-725C-8843-E8A1-44970598F3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3068" y="0"/>
            <a:ext cx="1978932" cy="758952"/>
          </a:xfrm>
          <a:prstGeom prst="rect">
            <a:avLst/>
          </a:prstGeom>
        </p:spPr>
      </p:pic>
      <p:pic>
        <p:nvPicPr>
          <p:cNvPr id="5" name="Picture 4">
            <a:extLst>
              <a:ext uri="{FF2B5EF4-FFF2-40B4-BE49-F238E27FC236}">
                <a16:creationId xmlns:a16="http://schemas.microsoft.com/office/drawing/2014/main" id="{DA321828-1D77-48F5-438D-F6A1AB5625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33157" y="1813704"/>
            <a:ext cx="2096507" cy="2795836"/>
          </a:xfrm>
          <a:prstGeom prst="rect">
            <a:avLst/>
          </a:prstGeom>
        </p:spPr>
      </p:pic>
      <p:sp>
        <p:nvSpPr>
          <p:cNvPr id="9" name="TextBox 8">
            <a:extLst>
              <a:ext uri="{FF2B5EF4-FFF2-40B4-BE49-F238E27FC236}">
                <a16:creationId xmlns:a16="http://schemas.microsoft.com/office/drawing/2014/main" id="{2558D471-D2AF-60B0-0B5A-E1A444EB20C1}"/>
              </a:ext>
            </a:extLst>
          </p:cNvPr>
          <p:cNvSpPr txBox="1"/>
          <p:nvPr/>
        </p:nvSpPr>
        <p:spPr>
          <a:xfrm>
            <a:off x="2233157" y="4963230"/>
            <a:ext cx="7061519" cy="1200329"/>
          </a:xfrm>
          <a:prstGeom prst="rect">
            <a:avLst/>
          </a:prstGeom>
          <a:noFill/>
        </p:spPr>
        <p:txBody>
          <a:bodyPr wrap="square" rtlCol="0">
            <a:spAutoFit/>
          </a:bodyPr>
          <a:lstStyle/>
          <a:p>
            <a:pPr fontAlgn="base"/>
            <a:r>
              <a:rPr lang="en-GB" b="1" i="0" dirty="0">
                <a:effectLst/>
                <a:latin typeface="Arial" panose="020B0604020202020204" pitchFamily="34" charset="0"/>
                <a:ea typeface="Calibri" panose="020F0502020204030204" pitchFamily="34" charset="0"/>
                <a:cs typeface="Arial" panose="020B0604020202020204" pitchFamily="34" charset="0"/>
              </a:rPr>
              <a:t>Article </a:t>
            </a:r>
            <a:r>
              <a:rPr lang="en-GB" b="1" dirty="0">
                <a:latin typeface="Arial" panose="020B0604020202020204" pitchFamily="34" charset="0"/>
                <a:ea typeface="Calibri" panose="020F0502020204030204" pitchFamily="34" charset="0"/>
                <a:cs typeface="Arial" panose="020B0604020202020204" pitchFamily="34" charset="0"/>
              </a:rPr>
              <a:t>30</a:t>
            </a:r>
            <a:r>
              <a:rPr lang="en-GB" b="1" i="0" dirty="0">
                <a:effectLst/>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Every child has the right to learn and use the language, customs and religion of their family, whether or not these are shared by the majority of the people in the country where they live</a:t>
            </a:r>
            <a:r>
              <a:rPr lang="en-GB" sz="1600" b="0" i="0" dirty="0">
                <a:effectLst/>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p>
            <a:endParaRPr lang="en-GB" sz="1800" b="0" i="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17054B8-DD35-C326-2A27-A72F3F1044B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00921" y="1813704"/>
            <a:ext cx="4193755" cy="2795836"/>
          </a:xfrm>
          <a:prstGeom prst="rect">
            <a:avLst/>
          </a:prstGeom>
        </p:spPr>
      </p:pic>
      <p:sp>
        <p:nvSpPr>
          <p:cNvPr id="8" name="TextBox 7">
            <a:extLst>
              <a:ext uri="{FF2B5EF4-FFF2-40B4-BE49-F238E27FC236}">
                <a16:creationId xmlns:a16="http://schemas.microsoft.com/office/drawing/2014/main" id="{13FAE369-819F-3FCC-F580-5ED3310D430B}"/>
              </a:ext>
            </a:extLst>
          </p:cNvPr>
          <p:cNvSpPr txBox="1"/>
          <p:nvPr/>
        </p:nvSpPr>
        <p:spPr>
          <a:xfrm>
            <a:off x="5100921" y="4378708"/>
            <a:ext cx="1291319" cy="230832"/>
          </a:xfrm>
          <a:prstGeom prst="rect">
            <a:avLst/>
          </a:prstGeom>
          <a:noFill/>
        </p:spPr>
        <p:txBody>
          <a:bodyPr wrap="square" rtlCol="0">
            <a:spAutoFit/>
          </a:bodyPr>
          <a:lstStyle/>
          <a:p>
            <a:r>
              <a:rPr lang="en-IE" sz="900" dirty="0">
                <a:solidFill>
                  <a:schemeClr val="bg1"/>
                </a:solidFill>
              </a:rPr>
              <a:t>UNICEF/UNI476520</a:t>
            </a:r>
          </a:p>
        </p:txBody>
      </p:sp>
    </p:spTree>
    <p:extLst>
      <p:ext uri="{BB962C8B-B14F-4D97-AF65-F5344CB8AC3E}">
        <p14:creationId xmlns:p14="http://schemas.microsoft.com/office/powerpoint/2010/main" val="22885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1EE31619-694A-A5DE-2837-6E0F25AF47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579" y="-19004"/>
            <a:ext cx="2813421" cy="1078992"/>
          </a:xfrm>
          <a:prstGeom prst="rect">
            <a:avLst/>
          </a:prstGeom>
        </p:spPr>
      </p:pic>
      <p:sp>
        <p:nvSpPr>
          <p:cNvPr id="3" name="TextBox 2">
            <a:extLst>
              <a:ext uri="{FF2B5EF4-FFF2-40B4-BE49-F238E27FC236}">
                <a16:creationId xmlns:a16="http://schemas.microsoft.com/office/drawing/2014/main" id="{EF31FDBD-EF1A-4E4A-60E5-01BB50559563}"/>
              </a:ext>
            </a:extLst>
          </p:cNvPr>
          <p:cNvSpPr txBox="1"/>
          <p:nvPr/>
        </p:nvSpPr>
        <p:spPr>
          <a:xfrm>
            <a:off x="348343" y="413657"/>
            <a:ext cx="8066314" cy="646331"/>
          </a:xfrm>
          <a:prstGeom prst="rect">
            <a:avLst/>
          </a:prstGeom>
          <a:noFill/>
        </p:spPr>
        <p:txBody>
          <a:bodyPr wrap="square" rtlCol="0">
            <a:spAutoFit/>
          </a:bodyPr>
          <a:lstStyle/>
          <a:p>
            <a:r>
              <a:rPr lang="en-IE" sz="3600" b="1" dirty="0">
                <a:solidFill>
                  <a:schemeClr val="bg1"/>
                </a:solidFill>
              </a:rPr>
              <a:t>EXPLORING ARTICLE 30 </a:t>
            </a:r>
          </a:p>
        </p:txBody>
      </p:sp>
      <p:sp>
        <p:nvSpPr>
          <p:cNvPr id="4" name="TextBox 3">
            <a:extLst>
              <a:ext uri="{FF2B5EF4-FFF2-40B4-BE49-F238E27FC236}">
                <a16:creationId xmlns:a16="http://schemas.microsoft.com/office/drawing/2014/main" id="{F7344267-D2E1-1D74-D802-88D1BE415301}"/>
              </a:ext>
            </a:extLst>
          </p:cNvPr>
          <p:cNvSpPr txBox="1"/>
          <p:nvPr/>
        </p:nvSpPr>
        <p:spPr>
          <a:xfrm>
            <a:off x="348343" y="1654629"/>
            <a:ext cx="3461658" cy="3970318"/>
          </a:xfrm>
          <a:prstGeom prst="rect">
            <a:avLst/>
          </a:prstGeom>
          <a:noFill/>
        </p:spPr>
        <p:txBody>
          <a:bodyPr wrap="square" rtlCol="0">
            <a:spAutoFit/>
          </a:bodyPr>
          <a:lstStyle/>
          <a:p>
            <a:r>
              <a:rPr lang="en-IE" sz="2800" b="1" dirty="0">
                <a:solidFill>
                  <a:schemeClr val="bg1"/>
                </a:solidFill>
              </a:rPr>
              <a:t>Why is it important that minority cultures are celebrated and protected?</a:t>
            </a:r>
          </a:p>
          <a:p>
            <a:endParaRPr lang="en-IE" sz="2800" b="1" dirty="0">
              <a:solidFill>
                <a:schemeClr val="bg1"/>
              </a:solidFill>
            </a:endParaRPr>
          </a:p>
          <a:p>
            <a:r>
              <a:rPr lang="en-IE" sz="2800" b="1" dirty="0">
                <a:solidFill>
                  <a:schemeClr val="bg1"/>
                </a:solidFill>
              </a:rPr>
              <a:t>Have a think and write down some answers!  </a:t>
            </a:r>
          </a:p>
        </p:txBody>
      </p:sp>
      <p:pic>
        <p:nvPicPr>
          <p:cNvPr id="6" name="Picture 5">
            <a:extLst>
              <a:ext uri="{FF2B5EF4-FFF2-40B4-BE49-F238E27FC236}">
                <a16:creationId xmlns:a16="http://schemas.microsoft.com/office/drawing/2014/main" id="{CEDDC61C-1110-7AF5-3849-E51ED6EAA3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37531" y="1654629"/>
            <a:ext cx="7154251" cy="4769967"/>
          </a:xfrm>
          <a:prstGeom prst="rect">
            <a:avLst/>
          </a:prstGeom>
        </p:spPr>
      </p:pic>
      <p:sp>
        <p:nvSpPr>
          <p:cNvPr id="5" name="TextBox 4">
            <a:extLst>
              <a:ext uri="{FF2B5EF4-FFF2-40B4-BE49-F238E27FC236}">
                <a16:creationId xmlns:a16="http://schemas.microsoft.com/office/drawing/2014/main" id="{975A1F6F-1E16-5E17-66E9-30FAA60193B3}"/>
              </a:ext>
            </a:extLst>
          </p:cNvPr>
          <p:cNvSpPr txBox="1"/>
          <p:nvPr/>
        </p:nvSpPr>
        <p:spPr>
          <a:xfrm>
            <a:off x="10520073" y="6109478"/>
            <a:ext cx="1551709" cy="246221"/>
          </a:xfrm>
          <a:prstGeom prst="rect">
            <a:avLst/>
          </a:prstGeom>
          <a:noFill/>
        </p:spPr>
        <p:txBody>
          <a:bodyPr wrap="square" rtlCol="0">
            <a:spAutoFit/>
          </a:bodyPr>
          <a:lstStyle/>
          <a:p>
            <a:r>
              <a:rPr lang="en-IE" sz="1000" dirty="0">
                <a:solidFill>
                  <a:schemeClr val="bg1"/>
                </a:solidFill>
              </a:rPr>
              <a:t>UNICEF/UNI523498</a:t>
            </a:r>
          </a:p>
        </p:txBody>
      </p:sp>
    </p:spTree>
    <p:extLst>
      <p:ext uri="{BB962C8B-B14F-4D97-AF65-F5344CB8AC3E}">
        <p14:creationId xmlns:p14="http://schemas.microsoft.com/office/powerpoint/2010/main" val="102264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833C70-21E8-803B-C726-421073E9FCD2}"/>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cs typeface="Arial" panose="020B0604020202020204" pitchFamily="34" charset="0"/>
              </a:rPr>
              <a:t>EXPLORING ARTICLE 30</a:t>
            </a:r>
          </a:p>
        </p:txBody>
      </p:sp>
      <p:sp>
        <p:nvSpPr>
          <p:cNvPr id="3" name="TextBox 2">
            <a:extLst>
              <a:ext uri="{FF2B5EF4-FFF2-40B4-BE49-F238E27FC236}">
                <a16:creationId xmlns:a16="http://schemas.microsoft.com/office/drawing/2014/main" id="{4B8C1774-B8EC-21F8-DF3B-FBD00014E85A}"/>
              </a:ext>
            </a:extLst>
          </p:cNvPr>
          <p:cNvSpPr txBox="1"/>
          <p:nvPr/>
        </p:nvSpPr>
        <p:spPr>
          <a:xfrm>
            <a:off x="528636" y="1294703"/>
            <a:ext cx="4628560" cy="523220"/>
          </a:xfrm>
          <a:prstGeom prst="rect">
            <a:avLst/>
          </a:prstGeom>
          <a:noFill/>
        </p:spPr>
        <p:txBody>
          <a:bodyPr wrap="square" rtlCol="0">
            <a:spAutoFit/>
          </a:bodyPr>
          <a:lstStyle/>
          <a:p>
            <a:r>
              <a:rPr lang="en-IE" sz="2800" b="1" dirty="0">
                <a:solidFill>
                  <a:srgbClr val="00B0F0"/>
                </a:solidFill>
              </a:rPr>
              <a:t>Did you think of these? </a:t>
            </a:r>
          </a:p>
        </p:txBody>
      </p:sp>
      <p:sp>
        <p:nvSpPr>
          <p:cNvPr id="4" name="Text Placeholder 4">
            <a:extLst>
              <a:ext uri="{FF2B5EF4-FFF2-40B4-BE49-F238E27FC236}">
                <a16:creationId xmlns:a16="http://schemas.microsoft.com/office/drawing/2014/main" id="{2440B2AB-8A92-9054-7260-2E0A2084143F}"/>
              </a:ext>
            </a:extLst>
          </p:cNvPr>
          <p:cNvSpPr txBox="1">
            <a:spLocks/>
          </p:cNvSpPr>
          <p:nvPr/>
        </p:nvSpPr>
        <p:spPr>
          <a:xfrm>
            <a:off x="528636" y="2001456"/>
            <a:ext cx="11471580" cy="4369629"/>
          </a:xfrm>
          <a:prstGeom prst="rect">
            <a:avLst/>
          </a:prstGeom>
        </p:spPr>
        <p:txBody>
          <a:bodyPr vert="horz" lIns="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2200" b="0" i="0" dirty="0">
                <a:solidFill>
                  <a:srgbClr val="000000"/>
                </a:solidFill>
                <a:effectLst/>
              </a:rPr>
              <a:t>To make everyone feel welcome and that they   belong </a:t>
            </a:r>
          </a:p>
          <a:p>
            <a:pPr algn="l" rtl="0" fontAlgn="base">
              <a:buFont typeface="Arial" panose="020B0604020202020204" pitchFamily="34" charset="0"/>
              <a:buChar char="•"/>
            </a:pPr>
            <a:r>
              <a:rPr lang="en-GB" sz="2200" b="0" i="0" dirty="0">
                <a:solidFill>
                  <a:srgbClr val="000000"/>
                </a:solidFill>
                <a:effectLst/>
              </a:rPr>
              <a:t>To make sure nobody is treated unfairly because they </a:t>
            </a:r>
            <a:r>
              <a:rPr lang="en-GB" sz="2200" dirty="0">
                <a:solidFill>
                  <a:srgbClr val="000000"/>
                </a:solidFill>
              </a:rPr>
              <a:t>have a different culture/religion/language</a:t>
            </a:r>
            <a:endParaRPr lang="en-GB" sz="2200" b="0" i="0" dirty="0">
              <a:solidFill>
                <a:srgbClr val="000000"/>
              </a:solidFill>
              <a:effectLst/>
            </a:endParaRPr>
          </a:p>
          <a:p>
            <a:pPr fontAlgn="base"/>
            <a:r>
              <a:rPr lang="en-GB" sz="2200" dirty="0">
                <a:solidFill>
                  <a:srgbClr val="000000"/>
                </a:solidFill>
                <a:latin typeface="Arial" panose="020B0604020202020204" pitchFamily="34" charset="0"/>
                <a:cs typeface="Arial" panose="020B0604020202020204" pitchFamily="34" charset="0"/>
              </a:rPr>
              <a:t>To ensure that we can hear a diverse range of stories and viewpoints </a:t>
            </a:r>
          </a:p>
          <a:p>
            <a:pPr fontAlgn="base"/>
            <a:r>
              <a:rPr lang="en-GB" sz="2200" dirty="0">
                <a:solidFill>
                  <a:srgbClr val="000000"/>
                </a:solidFill>
                <a:latin typeface="Arial" panose="020B0604020202020204" pitchFamily="34" charset="0"/>
                <a:cs typeface="Arial" panose="020B0604020202020204" pitchFamily="34" charset="0"/>
              </a:rPr>
              <a:t>Because all communities, including schools, should encourage respect for everyone and celebrate diversity and inclusion.  </a:t>
            </a:r>
          </a:p>
          <a:p>
            <a:pPr algn="l" rtl="0" fontAlgn="base">
              <a:buFont typeface="Arial" panose="020B0604020202020204" pitchFamily="34" charset="0"/>
              <a:buChar char="•"/>
            </a:pPr>
            <a:r>
              <a:rPr lang="en-GB" sz="2200" b="0" i="0" dirty="0">
                <a:solidFill>
                  <a:srgbClr val="000000"/>
                </a:solidFill>
                <a:effectLst/>
              </a:rPr>
              <a:t>To celebrate peo</a:t>
            </a:r>
            <a:r>
              <a:rPr lang="en-GB" sz="2200" dirty="0">
                <a:solidFill>
                  <a:srgbClr val="000000"/>
                </a:solidFill>
              </a:rPr>
              <a:t>ple’s heritage and to keep it with them</a:t>
            </a:r>
          </a:p>
          <a:p>
            <a:pPr algn="l" rtl="0" fontAlgn="base">
              <a:buFont typeface="Arial" panose="020B0604020202020204" pitchFamily="34" charset="0"/>
              <a:buChar char="•"/>
            </a:pPr>
            <a:r>
              <a:rPr lang="en-GB" sz="2200" dirty="0">
                <a:solidFill>
                  <a:srgbClr val="000000"/>
                </a:solidFill>
              </a:rPr>
              <a:t>Celebrating our diversity of cultures makes for more interesting, vibrant and colourful communities </a:t>
            </a:r>
          </a:p>
          <a:p>
            <a:pPr algn="l" rtl="0" fontAlgn="base">
              <a:buFont typeface="Arial" panose="020B0604020202020204" pitchFamily="34" charset="0"/>
              <a:buChar char="•"/>
            </a:pPr>
            <a:r>
              <a:rPr lang="en-GB" sz="2200" b="0" i="0" dirty="0">
                <a:solidFill>
                  <a:srgbClr val="000000"/>
                </a:solidFill>
                <a:effectLst/>
              </a:rPr>
              <a:t>To challenge negative stereotypes and to support people to challenge discrimination </a:t>
            </a:r>
          </a:p>
          <a:p>
            <a:pPr marL="342900" indent="-342900">
              <a:lnSpc>
                <a:spcPct val="107000"/>
              </a:lnSpc>
              <a:buFont typeface="Symbol" panose="05050102010706020507" pitchFamily="18" charset="2"/>
              <a:buChar char=""/>
            </a:pPr>
            <a:endParaRPr lang="en-GB" sz="2000" dirty="0">
              <a:solidFill>
                <a:srgbClr val="000000"/>
              </a:solidFill>
              <a:cs typeface="Arial" panose="020B0604020202020204" pitchFamily="34" charset="0"/>
            </a:endParaRPr>
          </a:p>
        </p:txBody>
      </p:sp>
      <p:sp>
        <p:nvSpPr>
          <p:cNvPr id="5" name="TextBox 4">
            <a:extLst>
              <a:ext uri="{FF2B5EF4-FFF2-40B4-BE49-F238E27FC236}">
                <a16:creationId xmlns:a16="http://schemas.microsoft.com/office/drawing/2014/main" id="{CFF1ECFC-578F-C358-8BFE-68F0E93FB0B0}"/>
              </a:ext>
            </a:extLst>
          </p:cNvPr>
          <p:cNvSpPr txBox="1"/>
          <p:nvPr/>
        </p:nvSpPr>
        <p:spPr>
          <a:xfrm>
            <a:off x="7364276" y="5809672"/>
            <a:ext cx="3860800" cy="400110"/>
          </a:xfrm>
          <a:prstGeom prst="rect">
            <a:avLst/>
          </a:prstGeom>
          <a:noFill/>
        </p:spPr>
        <p:txBody>
          <a:bodyPr wrap="square" rtlCol="0">
            <a:spAutoFit/>
          </a:bodyPr>
          <a:lstStyle/>
          <a:p>
            <a:r>
              <a:rPr lang="en-IE" sz="2000" b="1" dirty="0">
                <a:solidFill>
                  <a:srgbClr val="00B0F0"/>
                </a:solidFill>
              </a:rPr>
              <a:t>What else did you think of? </a:t>
            </a:r>
          </a:p>
        </p:txBody>
      </p:sp>
    </p:spTree>
    <p:extLst>
      <p:ext uri="{BB962C8B-B14F-4D97-AF65-F5344CB8AC3E}">
        <p14:creationId xmlns:p14="http://schemas.microsoft.com/office/powerpoint/2010/main" val="246359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115748" y="4312372"/>
            <a:ext cx="4033262" cy="24130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4299455" y="4340115"/>
            <a:ext cx="7715350" cy="24130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tx1"/>
              </a:solidFill>
              <a:cs typeface="Arial" panose="020B0604020202020204" pitchFamily="34" charset="0"/>
            </a:endParaRPr>
          </a:p>
        </p:txBody>
      </p:sp>
      <p:sp>
        <p:nvSpPr>
          <p:cNvPr id="11" name="Rectangle 10">
            <a:extLst>
              <a:ext uri="{FF2B5EF4-FFF2-40B4-BE49-F238E27FC236}">
                <a16:creationId xmlns:a16="http://schemas.microsoft.com/office/drawing/2014/main" id="{EA0C9D92-CA60-4F9B-AD40-3BB42220F3B5}"/>
              </a:ext>
            </a:extLst>
          </p:cNvPr>
          <p:cNvSpPr/>
          <p:nvPr/>
        </p:nvSpPr>
        <p:spPr>
          <a:xfrm>
            <a:off x="6749592" y="1701343"/>
            <a:ext cx="5265212" cy="249712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i="0" dirty="0">
                <a:solidFill>
                  <a:schemeClr val="bg1"/>
                </a:solidFill>
                <a:effectLst/>
                <a:latin typeface="Arial" panose="020B0604020202020204" pitchFamily="34" charset="0"/>
                <a:cs typeface="Arial" panose="020B0604020202020204" pitchFamily="34" charset="0"/>
              </a:rPr>
              <a:t>Everyone is special and important! What is the best thing about being you? Create a classroom display that reflects what you are ‘</a:t>
            </a:r>
            <a:r>
              <a:rPr lang="en-GB" sz="1800" b="0" i="0" dirty="0">
                <a:solidFill>
                  <a:srgbClr val="FFFF00"/>
                </a:solidFill>
                <a:effectLst/>
                <a:latin typeface="Arial" panose="020B0604020202020204" pitchFamily="34" charset="0"/>
                <a:cs typeface="Arial" panose="020B0604020202020204" pitchFamily="34" charset="0"/>
              </a:rPr>
              <a:t>Proud to Be</a:t>
            </a:r>
            <a:r>
              <a:rPr lang="en-GB" sz="1800" b="0" i="0" dirty="0">
                <a:solidFill>
                  <a:schemeClr val="bg1"/>
                </a:solidFill>
                <a:effectLst/>
                <a:latin typeface="Arial" panose="020B0604020202020204" pitchFamily="34" charset="0"/>
                <a:cs typeface="Arial" panose="020B0604020202020204" pitchFamily="34" charset="0"/>
              </a:rPr>
              <a:t>’. Link this to relevant articles from the CRC. </a:t>
            </a:r>
            <a:endParaRPr lang="en-GB" sz="1600" dirty="0">
              <a:solidFill>
                <a:schemeClr val="bg1"/>
              </a:solidFill>
              <a:latin typeface="Arial" panose="020B0604020202020204" pitchFamily="34" charset="0"/>
              <a:cs typeface="Arial" panose="020B0604020202020204" pitchFamily="34" charset="0"/>
            </a:endParaRPr>
          </a:p>
          <a:p>
            <a:pPr algn="ctr"/>
            <a:endParaRPr lang="en-GB" b="0" i="0" dirty="0">
              <a:solidFill>
                <a:schemeClr val="bg1"/>
              </a:solidFill>
              <a:effectLst/>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2" name="TextBox 1">
            <a:extLst>
              <a:ext uri="{FF2B5EF4-FFF2-40B4-BE49-F238E27FC236}">
                <a16:creationId xmlns:a16="http://schemas.microsoft.com/office/drawing/2014/main" id="{8F943CDD-9592-C75A-7CB5-A020391DF3B2}"/>
              </a:ext>
            </a:extLst>
          </p:cNvPr>
          <p:cNvSpPr txBox="1"/>
          <p:nvPr/>
        </p:nvSpPr>
        <p:spPr>
          <a:xfrm>
            <a:off x="341607" y="4479010"/>
            <a:ext cx="3344273" cy="2031325"/>
          </a:xfrm>
          <a:prstGeom prst="rect">
            <a:avLst/>
          </a:prstGeom>
          <a:noFill/>
        </p:spPr>
        <p:txBody>
          <a:bodyPr wrap="square" rtlCol="0">
            <a:spAutoFit/>
          </a:bodyPr>
          <a:lstStyle/>
          <a:p>
            <a:pPr algn="ctr"/>
            <a:r>
              <a:rPr lang="en-GB" dirty="0">
                <a:cs typeface="Arial" panose="020B0604020202020204" pitchFamily="34" charset="0"/>
              </a:rPr>
              <a:t>Imagine a world where everyone was treated fairly and could be themselves without worrying about discrimination. Describe how that world would feel and then write a poem, song or piece of art!</a:t>
            </a:r>
            <a:endParaRPr lang="en-IE" dirty="0"/>
          </a:p>
        </p:txBody>
      </p:sp>
      <p:sp>
        <p:nvSpPr>
          <p:cNvPr id="4" name="Text Placeholder 2">
            <a:extLst>
              <a:ext uri="{FF2B5EF4-FFF2-40B4-BE49-F238E27FC236}">
                <a16:creationId xmlns:a16="http://schemas.microsoft.com/office/drawing/2014/main" id="{430F0AB2-D7A0-4AB6-3ADE-7FD2C6BD6181}"/>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18" name="TextBox 17">
            <a:extLst>
              <a:ext uri="{FF2B5EF4-FFF2-40B4-BE49-F238E27FC236}">
                <a16:creationId xmlns:a16="http://schemas.microsoft.com/office/drawing/2014/main" id="{30E3F5B4-5648-0297-6B22-B03EEE07BDAC}"/>
              </a:ext>
            </a:extLst>
          </p:cNvPr>
          <p:cNvSpPr txBox="1"/>
          <p:nvPr/>
        </p:nvSpPr>
        <p:spPr>
          <a:xfrm>
            <a:off x="4541506" y="4439829"/>
            <a:ext cx="3405449" cy="2185214"/>
          </a:xfrm>
          <a:prstGeom prst="rect">
            <a:avLst/>
          </a:prstGeom>
          <a:noFill/>
        </p:spPr>
        <p:txBody>
          <a:bodyPr wrap="square" rtlCol="0">
            <a:spAutoFit/>
          </a:bodyPr>
          <a:lstStyle/>
          <a:p>
            <a:r>
              <a:rPr lang="en-GB" sz="1700" dirty="0">
                <a:solidFill>
                  <a:srgbClr val="000000"/>
                </a:solidFill>
                <a:latin typeface="Arial" panose="020B0604020202020204" pitchFamily="34" charset="0"/>
                <a:cs typeface="Arial" panose="020B0604020202020204" pitchFamily="34" charset="0"/>
              </a:rPr>
              <a:t>Listen to</a:t>
            </a:r>
            <a:r>
              <a:rPr lang="en-GB" sz="1700" b="0" i="0" dirty="0">
                <a:solidFill>
                  <a:srgbClr val="000000"/>
                </a:solidFill>
                <a:effectLst/>
                <a:latin typeface="Arial" panose="020B0604020202020204" pitchFamily="34" charset="0"/>
                <a:cs typeface="Arial" panose="020B0604020202020204" pitchFamily="34" charset="0"/>
              </a:rPr>
              <a:t> the </a:t>
            </a:r>
            <a:r>
              <a:rPr lang="en-GB" sz="1700" b="0" i="0" dirty="0">
                <a:solidFill>
                  <a:srgbClr val="000000"/>
                </a:solidFill>
                <a:effectLst/>
                <a:latin typeface="Arial" panose="020B0604020202020204" pitchFamily="34" charset="0"/>
                <a:cs typeface="Arial" panose="020B0604020202020204" pitchFamily="34" charset="0"/>
                <a:hlinkClick r:id="rId6"/>
              </a:rPr>
              <a:t>story Elmer the Elephant</a:t>
            </a:r>
            <a:r>
              <a:rPr lang="en-GB" sz="1700" b="1" dirty="0">
                <a:solidFill>
                  <a:srgbClr val="000000"/>
                </a:solidFill>
                <a:latin typeface="Arial" panose="020B0604020202020204" pitchFamily="34" charset="0"/>
                <a:cs typeface="Arial" panose="020B0604020202020204" pitchFamily="34" charset="0"/>
              </a:rPr>
              <a:t>. </a:t>
            </a:r>
            <a:r>
              <a:rPr lang="en-GB" sz="1700" dirty="0">
                <a:solidFill>
                  <a:srgbClr val="000000"/>
                </a:solidFill>
                <a:latin typeface="Arial" panose="020B0604020202020204" pitchFamily="34" charset="0"/>
                <a:cs typeface="Arial" panose="020B0604020202020204" pitchFamily="34" charset="0"/>
              </a:rPr>
              <a:t>Think about how Elmer felt in the herd of grey elephants. How can we celebrate our differences and the things that make us unique? Come up with some ideas as a class or group that you could do in your school!</a:t>
            </a:r>
            <a:endParaRPr lang="en-IE" sz="1700" dirty="0"/>
          </a:p>
        </p:txBody>
      </p:sp>
      <p:pic>
        <p:nvPicPr>
          <p:cNvPr id="5" name="Online Media 4" title="Elmer Kids story read aloud by David Mckee (ARC Stories)">
            <a:hlinkClick r:id="" action="ppaction://media"/>
            <a:extLst>
              <a:ext uri="{FF2B5EF4-FFF2-40B4-BE49-F238E27FC236}">
                <a16:creationId xmlns:a16="http://schemas.microsoft.com/office/drawing/2014/main" id="{042471A2-4250-1ED1-7F0F-9DB1B54CAE75}"/>
              </a:ext>
            </a:extLst>
          </p:cNvPr>
          <p:cNvPicPr>
            <a:picLocks noRot="1" noChangeAspect="1"/>
          </p:cNvPicPr>
          <p:nvPr>
            <a:videoFile r:link="rId1"/>
          </p:nvPr>
        </p:nvPicPr>
        <p:blipFill>
          <a:blip r:embed="rId7"/>
          <a:stretch>
            <a:fillRect/>
          </a:stretch>
        </p:blipFill>
        <p:spPr>
          <a:xfrm>
            <a:off x="8097400" y="4479010"/>
            <a:ext cx="3613907" cy="2041861"/>
          </a:xfrm>
          <a:prstGeom prst="rect">
            <a:avLst/>
          </a:prstGeom>
        </p:spPr>
      </p:pic>
      <p:sp>
        <p:nvSpPr>
          <p:cNvPr id="6" name="TextBox 5">
            <a:extLst>
              <a:ext uri="{FF2B5EF4-FFF2-40B4-BE49-F238E27FC236}">
                <a16:creationId xmlns:a16="http://schemas.microsoft.com/office/drawing/2014/main" id="{FD931FD5-4F01-5843-DD93-62CA5F768EFE}"/>
              </a:ext>
            </a:extLst>
          </p:cNvPr>
          <p:cNvSpPr txBox="1"/>
          <p:nvPr/>
        </p:nvSpPr>
        <p:spPr>
          <a:xfrm>
            <a:off x="67396" y="1701343"/>
            <a:ext cx="6408818" cy="2497122"/>
          </a:xfrm>
          <a:prstGeom prst="rect">
            <a:avLst/>
          </a:prstGeom>
          <a:solidFill>
            <a:srgbClr val="002060"/>
          </a:solidFill>
        </p:spPr>
        <p:txBody>
          <a:bodyPr wrap="square" rtlCol="0">
            <a:spAutoFit/>
          </a:bodyPr>
          <a:lstStyle/>
          <a:p>
            <a:endParaRPr lang="en-IE" dirty="0"/>
          </a:p>
        </p:txBody>
      </p:sp>
      <p:sp>
        <p:nvSpPr>
          <p:cNvPr id="7" name="TextBox 6">
            <a:extLst>
              <a:ext uri="{FF2B5EF4-FFF2-40B4-BE49-F238E27FC236}">
                <a16:creationId xmlns:a16="http://schemas.microsoft.com/office/drawing/2014/main" id="{4AE331D1-A6F5-FCBD-CDA5-51DE851EA440}"/>
              </a:ext>
            </a:extLst>
          </p:cNvPr>
          <p:cNvSpPr txBox="1"/>
          <p:nvPr/>
        </p:nvSpPr>
        <p:spPr>
          <a:xfrm>
            <a:off x="177196" y="1795742"/>
            <a:ext cx="2835226" cy="2185214"/>
          </a:xfrm>
          <a:prstGeom prst="rect">
            <a:avLst/>
          </a:prstGeom>
          <a:noFill/>
        </p:spPr>
        <p:txBody>
          <a:bodyPr wrap="square" rtlCol="0">
            <a:spAutoFit/>
          </a:bodyPr>
          <a:lstStyle/>
          <a:p>
            <a:r>
              <a:rPr lang="en-IE" sz="1700" dirty="0">
                <a:solidFill>
                  <a:schemeClr val="bg1"/>
                </a:solidFill>
                <a:latin typeface="Arial" panose="020B0604020202020204" pitchFamily="34" charset="0"/>
                <a:cs typeface="Arial" panose="020B0604020202020204" pitchFamily="34" charset="0"/>
              </a:rPr>
              <a:t>Every family has different traditions. </a:t>
            </a:r>
            <a:r>
              <a:rPr lang="en-IE" sz="1700" dirty="0">
                <a:solidFill>
                  <a:schemeClr val="bg1"/>
                </a:solidFill>
                <a:latin typeface="Arial" panose="020B0604020202020204" pitchFamily="34" charset="0"/>
                <a:cs typeface="Arial" panose="020B0604020202020204" pitchFamily="34" charset="0"/>
                <a:hlinkClick r:id="rId8"/>
              </a:rPr>
              <a:t>Watch</a:t>
            </a:r>
            <a:r>
              <a:rPr lang="en-IE" sz="1700" dirty="0">
                <a:solidFill>
                  <a:schemeClr val="bg1"/>
                </a:solidFill>
                <a:latin typeface="Arial" panose="020B0604020202020204" pitchFamily="34" charset="0"/>
                <a:cs typeface="Arial" panose="020B0604020202020204" pitchFamily="34" charset="0"/>
              </a:rPr>
              <a:t> Tamir learn about some different family traditions on Sesame Street, then think about what are your favourite family traditions and share with your class! </a:t>
            </a:r>
          </a:p>
        </p:txBody>
      </p:sp>
      <p:pic>
        <p:nvPicPr>
          <p:cNvPr id="8" name="Online Media 7" title="Sesame Street: Fun Family Traditions | Tamir on the Street #2">
            <a:hlinkClick r:id="" action="ppaction://media"/>
            <a:extLst>
              <a:ext uri="{FF2B5EF4-FFF2-40B4-BE49-F238E27FC236}">
                <a16:creationId xmlns:a16="http://schemas.microsoft.com/office/drawing/2014/main" id="{41A43FA8-0CDF-A459-DF66-ACD0C3739C60}"/>
              </a:ext>
            </a:extLst>
          </p:cNvPr>
          <p:cNvPicPr>
            <a:picLocks noRot="1" noChangeAspect="1"/>
          </p:cNvPicPr>
          <p:nvPr>
            <a:videoFile r:link="rId2"/>
          </p:nvPr>
        </p:nvPicPr>
        <p:blipFill>
          <a:blip r:embed="rId9"/>
          <a:stretch>
            <a:fillRect/>
          </a:stretch>
        </p:blipFill>
        <p:spPr>
          <a:xfrm>
            <a:off x="3007049" y="1989733"/>
            <a:ext cx="3352400" cy="1894110"/>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8116478" y="1692519"/>
            <a:ext cx="3819786" cy="507243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cs typeface="Arial" panose="020B0604020202020204"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7" name="Text Placeholder 2">
            <a:extLst>
              <a:ext uri="{FF2B5EF4-FFF2-40B4-BE49-F238E27FC236}">
                <a16:creationId xmlns:a16="http://schemas.microsoft.com/office/drawing/2014/main" id="{5655CCF2-F1CC-7C56-D082-7324D8AE4F12}"/>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2" name="TextBox 1">
            <a:extLst>
              <a:ext uri="{FF2B5EF4-FFF2-40B4-BE49-F238E27FC236}">
                <a16:creationId xmlns:a16="http://schemas.microsoft.com/office/drawing/2014/main" id="{A805339F-88A1-BFD4-D97C-074F6554FACD}"/>
              </a:ext>
            </a:extLst>
          </p:cNvPr>
          <p:cNvSpPr txBox="1"/>
          <p:nvPr/>
        </p:nvSpPr>
        <p:spPr>
          <a:xfrm>
            <a:off x="115748" y="1735116"/>
            <a:ext cx="7802767" cy="2585323"/>
          </a:xfrm>
          <a:prstGeom prst="rect">
            <a:avLst/>
          </a:prstGeom>
          <a:solidFill>
            <a:srgbClr val="00B0F0"/>
          </a:solidFill>
        </p:spPr>
        <p:txBody>
          <a:bodyPr wrap="square" rtlCol="0">
            <a:spAutoFit/>
          </a:bodyPr>
          <a:lstStyle/>
          <a:p>
            <a:pPr algn="ctr"/>
            <a:endParaRPr lang="en-GB" b="0" i="0" dirty="0">
              <a:solidFill>
                <a:srgbClr val="000000"/>
              </a:solidFill>
              <a:effectLst/>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r>
              <a:rPr lang="en-GB" dirty="0">
                <a:solidFill>
                  <a:srgbClr val="000000"/>
                </a:solidFill>
              </a:rPr>
              <a:t> </a:t>
            </a: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p:txBody>
      </p:sp>
      <p:pic>
        <p:nvPicPr>
          <p:cNvPr id="6" name="Online Media 5" title="Eid al-Fitr 2023: How do You Celebrate? | Newsround">
            <a:hlinkClick r:id="" action="ppaction://media"/>
            <a:extLst>
              <a:ext uri="{FF2B5EF4-FFF2-40B4-BE49-F238E27FC236}">
                <a16:creationId xmlns:a16="http://schemas.microsoft.com/office/drawing/2014/main" id="{134E6EE4-307E-6685-A13E-0B33CFF510DE}"/>
              </a:ext>
            </a:extLst>
          </p:cNvPr>
          <p:cNvPicPr>
            <a:picLocks noRot="1" noChangeAspect="1"/>
          </p:cNvPicPr>
          <p:nvPr>
            <a:videoFile r:link="rId1"/>
          </p:nvPr>
        </p:nvPicPr>
        <p:blipFill>
          <a:blip r:embed="rId6"/>
          <a:stretch>
            <a:fillRect/>
          </a:stretch>
        </p:blipFill>
        <p:spPr>
          <a:xfrm>
            <a:off x="8306805" y="4600355"/>
            <a:ext cx="3439132" cy="2071966"/>
          </a:xfrm>
          <a:prstGeom prst="rect">
            <a:avLst/>
          </a:prstGeom>
        </p:spPr>
      </p:pic>
      <p:sp>
        <p:nvSpPr>
          <p:cNvPr id="8" name="TextBox 7">
            <a:extLst>
              <a:ext uri="{FF2B5EF4-FFF2-40B4-BE49-F238E27FC236}">
                <a16:creationId xmlns:a16="http://schemas.microsoft.com/office/drawing/2014/main" id="{26A29D04-C16C-3CC7-FE02-37609D1C45FB}"/>
              </a:ext>
            </a:extLst>
          </p:cNvPr>
          <p:cNvSpPr txBox="1"/>
          <p:nvPr/>
        </p:nvSpPr>
        <p:spPr>
          <a:xfrm>
            <a:off x="4203032" y="1873615"/>
            <a:ext cx="3611788" cy="2446824"/>
          </a:xfrm>
          <a:prstGeom prst="rect">
            <a:avLst/>
          </a:prstGeom>
          <a:noFill/>
        </p:spPr>
        <p:txBody>
          <a:bodyPr wrap="square" rtlCol="0">
            <a:spAutoFit/>
          </a:bodyPr>
          <a:lstStyle/>
          <a:p>
            <a:r>
              <a:rPr lang="en-IE" sz="1700" dirty="0">
                <a:solidFill>
                  <a:schemeClr val="bg1"/>
                </a:solidFill>
                <a:latin typeface="Arial" panose="020B0604020202020204" pitchFamily="34" charset="0"/>
                <a:cs typeface="Arial" panose="020B0604020202020204" pitchFamily="34" charset="0"/>
              </a:rPr>
              <a:t>Did you know Gammon (or Cant), spoken by members of the Irish Traveller Community has been included in the UNESCO Inventory of Intangible Culture? </a:t>
            </a:r>
            <a:r>
              <a:rPr lang="en-IE" sz="17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Listen to these children</a:t>
            </a:r>
            <a:r>
              <a:rPr lang="en-IE" sz="1700" dirty="0">
                <a:solidFill>
                  <a:schemeClr val="bg1"/>
                </a:solidFill>
                <a:latin typeface="Arial" panose="020B0604020202020204" pitchFamily="34" charset="0"/>
                <a:cs typeface="Arial" panose="020B0604020202020204" pitchFamily="34" charset="0"/>
              </a:rPr>
              <a:t> translate various words into Gammon and find some words to include in your Diversity Wall below!</a:t>
            </a:r>
          </a:p>
        </p:txBody>
      </p:sp>
      <p:pic>
        <p:nvPicPr>
          <p:cNvPr id="11" name="Online Media 10" title="In Other Words  - Children speaking Gammon - by Michael Fortune">
            <a:hlinkClick r:id="" action="ppaction://media"/>
            <a:extLst>
              <a:ext uri="{FF2B5EF4-FFF2-40B4-BE49-F238E27FC236}">
                <a16:creationId xmlns:a16="http://schemas.microsoft.com/office/drawing/2014/main" id="{7E3CFF65-C84E-2575-43A0-BB7D9B644CAB}"/>
              </a:ext>
            </a:extLst>
          </p:cNvPr>
          <p:cNvPicPr>
            <a:picLocks noRot="1" noChangeAspect="1"/>
          </p:cNvPicPr>
          <p:nvPr>
            <a:videoFile r:link="rId2"/>
          </p:nvPr>
        </p:nvPicPr>
        <p:blipFill>
          <a:blip r:embed="rId8"/>
          <a:stretch>
            <a:fillRect/>
          </a:stretch>
        </p:blipFill>
        <p:spPr>
          <a:xfrm>
            <a:off x="218075" y="1945030"/>
            <a:ext cx="3882630" cy="2193691"/>
          </a:xfrm>
          <a:prstGeom prst="rect">
            <a:avLst/>
          </a:prstGeom>
        </p:spPr>
      </p:pic>
      <p:sp>
        <p:nvSpPr>
          <p:cNvPr id="12" name="TextBox 11">
            <a:extLst>
              <a:ext uri="{FF2B5EF4-FFF2-40B4-BE49-F238E27FC236}">
                <a16:creationId xmlns:a16="http://schemas.microsoft.com/office/drawing/2014/main" id="{FD39E62A-905C-7B47-6380-7D9758FEA0C1}"/>
              </a:ext>
            </a:extLst>
          </p:cNvPr>
          <p:cNvSpPr txBox="1"/>
          <p:nvPr/>
        </p:nvSpPr>
        <p:spPr>
          <a:xfrm>
            <a:off x="8179804" y="1799292"/>
            <a:ext cx="3694159" cy="2708434"/>
          </a:xfrm>
          <a:prstGeom prst="rect">
            <a:avLst/>
          </a:prstGeom>
          <a:noFill/>
        </p:spPr>
        <p:txBody>
          <a:bodyPr wrap="square" rtlCol="0">
            <a:spAutoFit/>
          </a:bodyPr>
          <a:lstStyle/>
          <a:p>
            <a:pPr algn="ctr"/>
            <a:r>
              <a:rPr lang="en-GB" sz="1700" dirty="0">
                <a:solidFill>
                  <a:srgbClr val="0070C0"/>
                </a:solidFill>
                <a:latin typeface="Arial" panose="020B0604020202020204" pitchFamily="34" charset="0"/>
              </a:rPr>
              <a:t>Ireland today is a diverse country, where many communities have different cultural heritages. Learn about religious and cultural festivals celebrated by different communities in Ireland and make an intercultural classroom calendar! Start by listening to these children discuss how they celebrate Eid al-Fitr after the month of Ramadan. </a:t>
            </a:r>
            <a:endParaRPr lang="en-GB" sz="1700" b="1" dirty="0">
              <a:solidFill>
                <a:srgbClr val="0070C0"/>
              </a:solidFill>
              <a:cs typeface="Arial" panose="020B0604020202020204" pitchFamily="34" charset="0"/>
            </a:endParaRPr>
          </a:p>
        </p:txBody>
      </p:sp>
      <p:sp>
        <p:nvSpPr>
          <p:cNvPr id="16" name="TextBox 15">
            <a:extLst>
              <a:ext uri="{FF2B5EF4-FFF2-40B4-BE49-F238E27FC236}">
                <a16:creationId xmlns:a16="http://schemas.microsoft.com/office/drawing/2014/main" id="{73639E71-775A-7EE6-4BDE-1DEDC54DAFD0}"/>
              </a:ext>
            </a:extLst>
          </p:cNvPr>
          <p:cNvSpPr txBox="1"/>
          <p:nvPr/>
        </p:nvSpPr>
        <p:spPr>
          <a:xfrm>
            <a:off x="115748" y="4379457"/>
            <a:ext cx="7802767" cy="2296645"/>
          </a:xfrm>
          <a:prstGeom prst="rect">
            <a:avLst/>
          </a:prstGeom>
          <a:solidFill>
            <a:srgbClr val="002060"/>
          </a:solidFill>
        </p:spPr>
        <p:txBody>
          <a:bodyPr wrap="square" rtlCol="0">
            <a:spAutoFit/>
          </a:bodyPr>
          <a:lstStyle/>
          <a:p>
            <a:endParaRPr lang="en-IE" dirty="0"/>
          </a:p>
        </p:txBody>
      </p:sp>
      <p:sp>
        <p:nvSpPr>
          <p:cNvPr id="15" name="TextBox 14">
            <a:extLst>
              <a:ext uri="{FF2B5EF4-FFF2-40B4-BE49-F238E27FC236}">
                <a16:creationId xmlns:a16="http://schemas.microsoft.com/office/drawing/2014/main" id="{E4106570-2CB7-981D-3AA1-8EC77B730918}"/>
              </a:ext>
            </a:extLst>
          </p:cNvPr>
          <p:cNvSpPr txBox="1"/>
          <p:nvPr/>
        </p:nvSpPr>
        <p:spPr>
          <a:xfrm>
            <a:off x="547599" y="4720298"/>
            <a:ext cx="6877580" cy="1754326"/>
          </a:xfrm>
          <a:prstGeom prst="rect">
            <a:avLst/>
          </a:prstGeom>
          <a:noFill/>
        </p:spPr>
        <p:txBody>
          <a:bodyPr wrap="square" rtlCol="0">
            <a:spAutoFit/>
          </a:bodyPr>
          <a:lstStyle/>
          <a:p>
            <a:r>
              <a:rPr lang="en-GB" b="0" i="0" dirty="0">
                <a:solidFill>
                  <a:schemeClr val="bg1"/>
                </a:solidFill>
                <a:effectLst/>
                <a:latin typeface="Arial" panose="020B0604020202020204" pitchFamily="34" charset="0"/>
                <a:cs typeface="Arial" panose="020B0604020202020204" pitchFamily="34" charset="0"/>
              </a:rPr>
              <a:t>Carry out a </a:t>
            </a:r>
            <a:r>
              <a:rPr lang="en-GB" b="0" i="0" dirty="0">
                <a:solidFill>
                  <a:srgbClr val="FF66FF"/>
                </a:solidFill>
                <a:effectLst/>
                <a:latin typeface="Arial" panose="020B0604020202020204" pitchFamily="34" charset="0"/>
                <a:cs typeface="Arial" panose="020B0604020202020204" pitchFamily="34" charset="0"/>
              </a:rPr>
              <a:t>language audit </a:t>
            </a:r>
            <a:r>
              <a:rPr lang="en-GB" b="0" i="0" dirty="0">
                <a:solidFill>
                  <a:schemeClr val="bg1"/>
                </a:solidFill>
                <a:effectLst/>
                <a:latin typeface="Arial" panose="020B0604020202020204" pitchFamily="34" charset="0"/>
                <a:cs typeface="Arial" panose="020B0604020202020204" pitchFamily="34" charset="0"/>
              </a:rPr>
              <a:t>to see how many different languages are spoken by children in your school community. Create a </a:t>
            </a:r>
            <a:r>
              <a:rPr lang="en-GB" b="0" i="0" dirty="0">
                <a:solidFill>
                  <a:srgbClr val="FF0000"/>
                </a:solidFill>
                <a:effectLst/>
                <a:latin typeface="Arial" panose="020B0604020202020204" pitchFamily="34" charset="0"/>
                <a:cs typeface="Arial" panose="020B0604020202020204" pitchFamily="34" charset="0"/>
              </a:rPr>
              <a:t>D</a:t>
            </a:r>
            <a:r>
              <a:rPr lang="en-GB" b="0" i="0" dirty="0">
                <a:solidFill>
                  <a:srgbClr val="00B050"/>
                </a:solidFill>
                <a:effectLst/>
                <a:latin typeface="Arial" panose="020B0604020202020204" pitchFamily="34" charset="0"/>
                <a:cs typeface="Arial" panose="020B0604020202020204" pitchFamily="34" charset="0"/>
              </a:rPr>
              <a:t>i</a:t>
            </a:r>
            <a:r>
              <a:rPr lang="en-GB" b="0" i="0" dirty="0">
                <a:solidFill>
                  <a:srgbClr val="FFFF00"/>
                </a:solidFill>
                <a:effectLst/>
                <a:latin typeface="Arial" panose="020B0604020202020204" pitchFamily="34" charset="0"/>
                <a:cs typeface="Arial" panose="020B0604020202020204" pitchFamily="34" charset="0"/>
              </a:rPr>
              <a:t>v</a:t>
            </a:r>
            <a:r>
              <a:rPr lang="en-GB" b="0" i="0" dirty="0">
                <a:solidFill>
                  <a:srgbClr val="00B0F0"/>
                </a:solidFill>
                <a:effectLst/>
                <a:latin typeface="Arial" panose="020B0604020202020204" pitchFamily="34" charset="0"/>
                <a:cs typeface="Arial" panose="020B0604020202020204" pitchFamily="34" charset="0"/>
              </a:rPr>
              <a:t>e</a:t>
            </a:r>
            <a:r>
              <a:rPr lang="en-GB" b="0" i="0" dirty="0">
                <a:solidFill>
                  <a:srgbClr val="FFC000"/>
                </a:solidFill>
                <a:effectLst/>
                <a:latin typeface="Arial" panose="020B0604020202020204" pitchFamily="34" charset="0"/>
                <a:cs typeface="Arial" panose="020B0604020202020204" pitchFamily="34" charset="0"/>
              </a:rPr>
              <a:t>r</a:t>
            </a:r>
            <a:r>
              <a:rPr lang="en-GB" b="0" i="0" dirty="0">
                <a:solidFill>
                  <a:srgbClr val="7030A0"/>
                </a:solidFill>
                <a:effectLst/>
                <a:latin typeface="Arial" panose="020B0604020202020204" pitchFamily="34" charset="0"/>
                <a:cs typeface="Arial" panose="020B0604020202020204" pitchFamily="34" charset="0"/>
              </a:rPr>
              <a:t>s</a:t>
            </a:r>
            <a:r>
              <a:rPr lang="en-GB" b="0" i="0" dirty="0">
                <a:solidFill>
                  <a:srgbClr val="00B050"/>
                </a:solidFill>
                <a:effectLst/>
                <a:latin typeface="Arial" panose="020B0604020202020204" pitchFamily="34" charset="0"/>
                <a:cs typeface="Arial" panose="020B0604020202020204" pitchFamily="34" charset="0"/>
              </a:rPr>
              <a:t>i</a:t>
            </a:r>
            <a:r>
              <a:rPr lang="en-GB" b="0" i="0" dirty="0">
                <a:solidFill>
                  <a:srgbClr val="FF66FF"/>
                </a:solidFill>
                <a:effectLst/>
                <a:latin typeface="Arial" panose="020B0604020202020204" pitchFamily="34" charset="0"/>
                <a:cs typeface="Arial" panose="020B0604020202020204" pitchFamily="34" charset="0"/>
              </a:rPr>
              <a:t>t</a:t>
            </a:r>
            <a:r>
              <a:rPr lang="en-GB" b="0" i="0" dirty="0">
                <a:solidFill>
                  <a:srgbClr val="00FFFF"/>
                </a:solidFill>
                <a:effectLst/>
                <a:latin typeface="Arial" panose="020B0604020202020204" pitchFamily="34" charset="0"/>
                <a:cs typeface="Arial" panose="020B0604020202020204" pitchFamily="34" charset="0"/>
              </a:rPr>
              <a:t>y</a:t>
            </a:r>
            <a:r>
              <a:rPr lang="en-GB" b="0" i="0" dirty="0">
                <a:solidFill>
                  <a:schemeClr val="bg1"/>
                </a:solidFill>
                <a:effectLst/>
                <a:latin typeface="Arial" panose="020B0604020202020204" pitchFamily="34" charset="0"/>
                <a:cs typeface="Arial" panose="020B0604020202020204" pitchFamily="34" charset="0"/>
              </a:rPr>
              <a:t> </a:t>
            </a:r>
            <a:r>
              <a:rPr lang="en-GB" b="0" i="0" dirty="0">
                <a:solidFill>
                  <a:schemeClr val="accent3">
                    <a:lumMod val="60000"/>
                    <a:lumOff val="40000"/>
                  </a:schemeClr>
                </a:solidFill>
                <a:effectLst/>
                <a:latin typeface="Arial" panose="020B0604020202020204" pitchFamily="34" charset="0"/>
                <a:cs typeface="Arial" panose="020B0604020202020204" pitchFamily="34" charset="0"/>
              </a:rPr>
              <a:t>W</a:t>
            </a:r>
            <a:r>
              <a:rPr lang="en-GB" b="0" i="0" dirty="0">
                <a:solidFill>
                  <a:srgbClr val="FFC000"/>
                </a:solidFill>
                <a:effectLst/>
                <a:latin typeface="Arial" panose="020B0604020202020204" pitchFamily="34" charset="0"/>
                <a:cs typeface="Arial" panose="020B0604020202020204" pitchFamily="34" charset="0"/>
              </a:rPr>
              <a:t>a</a:t>
            </a:r>
            <a:r>
              <a:rPr lang="en-GB" b="0" i="0" dirty="0">
                <a:solidFill>
                  <a:srgbClr val="FF5050"/>
                </a:solidFill>
                <a:effectLst/>
                <a:latin typeface="Arial" panose="020B0604020202020204" pitchFamily="34" charset="0"/>
                <a:cs typeface="Arial" panose="020B0604020202020204" pitchFamily="34" charset="0"/>
              </a:rPr>
              <a:t>l</a:t>
            </a:r>
            <a:r>
              <a:rPr lang="en-GB" b="0" i="0" dirty="0">
                <a:solidFill>
                  <a:srgbClr val="9933FF"/>
                </a:solidFill>
                <a:effectLst/>
                <a:latin typeface="Arial" panose="020B0604020202020204" pitchFamily="34" charset="0"/>
                <a:cs typeface="Arial" panose="020B0604020202020204" pitchFamily="34" charset="0"/>
              </a:rPr>
              <a:t>l</a:t>
            </a:r>
            <a:r>
              <a:rPr lang="en-GB" b="0" i="0" dirty="0">
                <a:solidFill>
                  <a:schemeClr val="bg1"/>
                </a:solidFill>
                <a:effectLst/>
                <a:latin typeface="Arial" panose="020B0604020202020204" pitchFamily="34" charset="0"/>
                <a:cs typeface="Arial" panose="020B0604020202020204" pitchFamily="34" charset="0"/>
              </a:rPr>
              <a:t> or a Multilingual Mural in the heart of your school highlighting all the different languages and </a:t>
            </a:r>
            <a:r>
              <a:rPr lang="en-GB" dirty="0">
                <a:solidFill>
                  <a:schemeClr val="bg1"/>
                </a:solidFill>
                <a:latin typeface="Arial" panose="020B0604020202020204" pitchFamily="34" charset="0"/>
                <a:cs typeface="Arial" panose="020B0604020202020204" pitchFamily="34" charset="0"/>
              </a:rPr>
              <a:t>encouraging everyone to learn </a:t>
            </a:r>
            <a:r>
              <a:rPr lang="en-GB" b="0" i="0" dirty="0">
                <a:solidFill>
                  <a:schemeClr val="bg1"/>
                </a:solidFill>
                <a:effectLst/>
                <a:latin typeface="Arial" panose="020B0604020202020204" pitchFamily="34" charset="0"/>
                <a:cs typeface="Arial" panose="020B0604020202020204" pitchFamily="34" charset="0"/>
              </a:rPr>
              <a:t>a few phrases from each! </a:t>
            </a:r>
          </a:p>
          <a:p>
            <a:endParaRPr lang="en-IE" dirty="0"/>
          </a:p>
        </p:txBody>
      </p:sp>
    </p:spTree>
    <p:extLst>
      <p:ext uri="{BB962C8B-B14F-4D97-AF65-F5344CB8AC3E}">
        <p14:creationId xmlns:p14="http://schemas.microsoft.com/office/powerpoint/2010/main" val="13666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hlinkClick r:id="rId5"/>
            <a:extLst>
              <a:ext uri="{FF2B5EF4-FFF2-40B4-BE49-F238E27FC236}">
                <a16:creationId xmlns:a16="http://schemas.microsoft.com/office/drawing/2014/main" id="{361FE6CB-9549-435F-808B-9DF9FF0075B2}"/>
              </a:ext>
            </a:extLst>
          </p:cNvPr>
          <p:cNvSpPr/>
          <p:nvPr/>
        </p:nvSpPr>
        <p:spPr>
          <a:xfrm>
            <a:off x="363903" y="1604278"/>
            <a:ext cx="6718860" cy="259461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4525818" y="4322992"/>
            <a:ext cx="7427480" cy="23478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IE" dirty="0">
              <a:latin typeface="Univers Next Pro Condensed" panose="020B0906030202020203"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4" name="TextBox 3">
            <a:extLst>
              <a:ext uri="{FF2B5EF4-FFF2-40B4-BE49-F238E27FC236}">
                <a16:creationId xmlns:a16="http://schemas.microsoft.com/office/drawing/2014/main" id="{671CD3D1-915B-CA39-07AC-D80343215ABD}"/>
              </a:ext>
            </a:extLst>
          </p:cNvPr>
          <p:cNvSpPr txBox="1"/>
          <p:nvPr/>
        </p:nvSpPr>
        <p:spPr>
          <a:xfrm>
            <a:off x="363902" y="4343186"/>
            <a:ext cx="4094976" cy="2327649"/>
          </a:xfrm>
          <a:prstGeom prst="rect">
            <a:avLst/>
          </a:prstGeom>
          <a:solidFill>
            <a:srgbClr val="002060"/>
          </a:solidFill>
        </p:spPr>
        <p:txBody>
          <a:bodyPr wrap="square" rtlCol="0">
            <a:spAutoFit/>
          </a:bodyPr>
          <a:lstStyle/>
          <a:p>
            <a:pPr algn="l"/>
            <a:endParaRPr lang="en-IE" sz="3600" dirty="0">
              <a:solidFill>
                <a:schemeClr val="bg1"/>
              </a:solidFill>
              <a:latin typeface="Univers Next Pro Condensed" panose="020B0906030202020203" pitchFamily="34" charset="0"/>
            </a:endParaRPr>
          </a:p>
        </p:txBody>
      </p:sp>
      <p:sp>
        <p:nvSpPr>
          <p:cNvPr id="7" name="Text Placeholder 2">
            <a:extLst>
              <a:ext uri="{FF2B5EF4-FFF2-40B4-BE49-F238E27FC236}">
                <a16:creationId xmlns:a16="http://schemas.microsoft.com/office/drawing/2014/main" id="{5655CCF2-F1CC-7C56-D082-7324D8AE4F12}"/>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2" name="TextBox 1">
            <a:extLst>
              <a:ext uri="{FF2B5EF4-FFF2-40B4-BE49-F238E27FC236}">
                <a16:creationId xmlns:a16="http://schemas.microsoft.com/office/drawing/2014/main" id="{A805339F-88A1-BFD4-D97C-074F6554FACD}"/>
              </a:ext>
            </a:extLst>
          </p:cNvPr>
          <p:cNvSpPr txBox="1"/>
          <p:nvPr/>
        </p:nvSpPr>
        <p:spPr>
          <a:xfrm>
            <a:off x="7107810" y="1613565"/>
            <a:ext cx="4845490" cy="2585323"/>
          </a:xfrm>
          <a:prstGeom prst="rect">
            <a:avLst/>
          </a:prstGeom>
          <a:solidFill>
            <a:srgbClr val="00B0F0"/>
          </a:solidFill>
        </p:spPr>
        <p:txBody>
          <a:bodyPr wrap="square" rtlCol="0">
            <a:spAutoFit/>
          </a:bodyPr>
          <a:lstStyle/>
          <a:p>
            <a:pPr algn="ctr"/>
            <a:endParaRPr lang="en-GB" b="0" i="0" dirty="0">
              <a:solidFill>
                <a:srgbClr val="000000"/>
              </a:solidFill>
              <a:effectLst/>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r>
              <a:rPr lang="en-GB" dirty="0">
                <a:solidFill>
                  <a:srgbClr val="000000"/>
                </a:solidFill>
              </a:rPr>
              <a:t> </a:t>
            </a: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p:txBody>
      </p:sp>
      <p:sp>
        <p:nvSpPr>
          <p:cNvPr id="11" name="TextBox 10">
            <a:extLst>
              <a:ext uri="{FF2B5EF4-FFF2-40B4-BE49-F238E27FC236}">
                <a16:creationId xmlns:a16="http://schemas.microsoft.com/office/drawing/2014/main" id="{4663C014-CF43-DAA2-C21C-E6F791F4D34C}"/>
              </a:ext>
            </a:extLst>
          </p:cNvPr>
          <p:cNvSpPr txBox="1"/>
          <p:nvPr/>
        </p:nvSpPr>
        <p:spPr>
          <a:xfrm>
            <a:off x="4678731" y="4439736"/>
            <a:ext cx="3929560" cy="2185214"/>
          </a:xfrm>
          <a:prstGeom prst="rect">
            <a:avLst/>
          </a:prstGeom>
          <a:noFill/>
        </p:spPr>
        <p:txBody>
          <a:bodyPr wrap="square" rtlCol="0">
            <a:spAutoFit/>
          </a:bodyPr>
          <a:lstStyle/>
          <a:p>
            <a:r>
              <a:rPr lang="en-IE" sz="1700" dirty="0">
                <a:latin typeface="Arial" panose="020B0604020202020204" pitchFamily="34" charset="0"/>
                <a:cs typeface="Arial" panose="020B0604020202020204" pitchFamily="34" charset="0"/>
                <a:hlinkClick r:id="rId7"/>
              </a:rPr>
              <a:t>Listen to </a:t>
            </a:r>
            <a:r>
              <a:rPr lang="en-IE" sz="1700" dirty="0" err="1">
                <a:latin typeface="Arial" panose="020B0604020202020204" pitchFamily="34" charset="0"/>
                <a:cs typeface="Arial" panose="020B0604020202020204" pitchFamily="34" charset="0"/>
                <a:hlinkClick r:id="rId7"/>
              </a:rPr>
              <a:t>Baisat</a:t>
            </a:r>
            <a:r>
              <a:rPr lang="en-IE" sz="1700" dirty="0">
                <a:latin typeface="Arial" panose="020B0604020202020204" pitchFamily="34" charset="0"/>
                <a:cs typeface="Arial" panose="020B0604020202020204" pitchFamily="34" charset="0"/>
                <a:hlinkClick r:id="rId7"/>
              </a:rPr>
              <a:t> </a:t>
            </a:r>
            <a:r>
              <a:rPr lang="en-IE" sz="1700" dirty="0">
                <a:latin typeface="Arial" panose="020B0604020202020204" pitchFamily="34" charset="0"/>
                <a:cs typeface="Arial" panose="020B0604020202020204" pitchFamily="34" charset="0"/>
              </a:rPr>
              <a:t>speaking about her experience of racism and Islamophobia growing up in Ireland. Create a Diversity and Anti-Racism charter or code, highlighting relevant </a:t>
            </a:r>
            <a:r>
              <a:rPr lang="en-IE" sz="1700" dirty="0">
                <a:latin typeface="Arial" panose="020B0604020202020204" pitchFamily="34" charset="0"/>
                <a:cs typeface="Arial" panose="020B0604020202020204" pitchFamily="34" charset="0"/>
                <a:hlinkClick r:id="rId8"/>
              </a:rPr>
              <a:t>Articles of the UNCRC</a:t>
            </a:r>
            <a:r>
              <a:rPr lang="en-IE" sz="1700" dirty="0">
                <a:latin typeface="Arial" panose="020B0604020202020204" pitchFamily="34" charset="0"/>
                <a:cs typeface="Arial" panose="020B0604020202020204" pitchFamily="34" charset="0"/>
              </a:rPr>
              <a:t>. Get the whole school involved and be as creative as you can! </a:t>
            </a:r>
          </a:p>
        </p:txBody>
      </p:sp>
      <p:sp>
        <p:nvSpPr>
          <p:cNvPr id="19" name="TextBox 18">
            <a:extLst>
              <a:ext uri="{FF2B5EF4-FFF2-40B4-BE49-F238E27FC236}">
                <a16:creationId xmlns:a16="http://schemas.microsoft.com/office/drawing/2014/main" id="{A3305B38-9C8F-9536-53B3-D65E6AB310F4}"/>
              </a:ext>
            </a:extLst>
          </p:cNvPr>
          <p:cNvSpPr txBox="1"/>
          <p:nvPr/>
        </p:nvSpPr>
        <p:spPr>
          <a:xfrm>
            <a:off x="7207966" y="1735402"/>
            <a:ext cx="4620131" cy="2446824"/>
          </a:xfrm>
          <a:prstGeom prst="rect">
            <a:avLst/>
          </a:prstGeom>
          <a:noFill/>
        </p:spPr>
        <p:txBody>
          <a:bodyPr wrap="square" rtlCol="0">
            <a:spAutoFit/>
          </a:bodyPr>
          <a:lstStyle/>
          <a:p>
            <a:pPr algn="ctr"/>
            <a:r>
              <a:rPr lang="en-GB" sz="1700" dirty="0">
                <a:solidFill>
                  <a:schemeClr val="bg1"/>
                </a:solidFill>
                <a:latin typeface="Arial"/>
                <a:cs typeface="Arial"/>
              </a:rPr>
              <a:t>Irish Sign Language (ISL) is the first and/or preferred language of approximately 5000 Deaf people in Ireland, and around 40,000 people communicate in ISL (family, friends, etc.) Deaf people consider themselves to be part of a linguistic and cultural minority group, and ISL is a unique sign language. As a class try to learn the </a:t>
            </a:r>
            <a:r>
              <a:rPr lang="en-GB" sz="1700" dirty="0">
                <a:solidFill>
                  <a:schemeClr val="bg1"/>
                </a:solidFill>
                <a:latin typeface="Arial"/>
                <a:cs typeface="Arial"/>
                <a:hlinkClick r:id="rId9"/>
              </a:rPr>
              <a:t>ISL for each letter of the alphabet</a:t>
            </a:r>
            <a:r>
              <a:rPr lang="en-GB" sz="1700" dirty="0">
                <a:solidFill>
                  <a:schemeClr val="bg1"/>
                </a:solidFill>
                <a:latin typeface="Arial"/>
                <a:cs typeface="Arial"/>
              </a:rPr>
              <a:t>! </a:t>
            </a:r>
            <a:endParaRPr lang="en-IE" dirty="0">
              <a:solidFill>
                <a:schemeClr val="bg1"/>
              </a:solidFill>
            </a:endParaRPr>
          </a:p>
        </p:txBody>
      </p:sp>
      <p:sp>
        <p:nvSpPr>
          <p:cNvPr id="5" name="TextBox 4">
            <a:extLst>
              <a:ext uri="{FF2B5EF4-FFF2-40B4-BE49-F238E27FC236}">
                <a16:creationId xmlns:a16="http://schemas.microsoft.com/office/drawing/2014/main" id="{870EE9CA-C9D0-BCAD-9A7F-E6D53618AD92}"/>
              </a:ext>
            </a:extLst>
          </p:cNvPr>
          <p:cNvSpPr txBox="1"/>
          <p:nvPr/>
        </p:nvSpPr>
        <p:spPr>
          <a:xfrm>
            <a:off x="385554" y="1604277"/>
            <a:ext cx="3385168" cy="2446824"/>
          </a:xfrm>
          <a:prstGeom prst="rect">
            <a:avLst/>
          </a:prstGeom>
          <a:noFill/>
        </p:spPr>
        <p:txBody>
          <a:bodyPr wrap="square" rtlCol="0">
            <a:spAutoFit/>
          </a:bodyPr>
          <a:lstStyle/>
          <a:p>
            <a:r>
              <a:rPr lang="en-IE" sz="1700" dirty="0">
                <a:latin typeface="Arial" panose="020B0604020202020204" pitchFamily="34" charset="0"/>
                <a:cs typeface="Arial" panose="020B0604020202020204" pitchFamily="34" charset="0"/>
              </a:rPr>
              <a:t>Did you know that Irish Travellers have been part of Irish society for centuries? Watch this </a:t>
            </a:r>
            <a:r>
              <a:rPr lang="en-IE" sz="1700" dirty="0">
                <a:latin typeface="Arial" panose="020B0604020202020204" pitchFamily="34" charset="0"/>
                <a:cs typeface="Arial" panose="020B0604020202020204" pitchFamily="34" charset="0"/>
                <a:hlinkClick r:id="rId10"/>
              </a:rPr>
              <a:t>video</a:t>
            </a:r>
            <a:r>
              <a:rPr lang="en-IE" sz="1700" dirty="0">
                <a:latin typeface="Arial" panose="020B0604020202020204" pitchFamily="34" charset="0"/>
                <a:cs typeface="Arial" panose="020B0604020202020204" pitchFamily="34" charset="0"/>
              </a:rPr>
              <a:t> on the history of Irish Travellers to learn about their culture and traditions, as well as some of the challenges they have faced in becoming recognised as a distinct ethnic minority group.</a:t>
            </a:r>
          </a:p>
        </p:txBody>
      </p:sp>
      <p:pic>
        <p:nvPicPr>
          <p:cNvPr id="6" name="Online Media 5" title="A short history of Irish Travellers">
            <a:hlinkClick r:id="" action="ppaction://media"/>
            <a:extLst>
              <a:ext uri="{FF2B5EF4-FFF2-40B4-BE49-F238E27FC236}">
                <a16:creationId xmlns:a16="http://schemas.microsoft.com/office/drawing/2014/main" id="{2250C89A-F87F-BB08-4DB7-5B2416F9B16F}"/>
              </a:ext>
            </a:extLst>
          </p:cNvPr>
          <p:cNvPicPr>
            <a:picLocks noRot="1" noChangeAspect="1"/>
          </p:cNvPicPr>
          <p:nvPr>
            <a:videoFile r:link="rId1"/>
          </p:nvPr>
        </p:nvPicPr>
        <p:blipFill>
          <a:blip r:embed="rId11"/>
          <a:stretch>
            <a:fillRect/>
          </a:stretch>
        </p:blipFill>
        <p:spPr>
          <a:xfrm>
            <a:off x="3792373" y="2061749"/>
            <a:ext cx="3244483" cy="1833137"/>
          </a:xfrm>
          <a:prstGeom prst="rect">
            <a:avLst/>
          </a:prstGeom>
        </p:spPr>
      </p:pic>
      <p:pic>
        <p:nvPicPr>
          <p:cNvPr id="15" name="Online Media 14" title="A young person's story about racism and Islamophobia">
            <a:hlinkClick r:id="" action="ppaction://media"/>
            <a:extLst>
              <a:ext uri="{FF2B5EF4-FFF2-40B4-BE49-F238E27FC236}">
                <a16:creationId xmlns:a16="http://schemas.microsoft.com/office/drawing/2014/main" id="{95F7A77D-FFDE-030E-F54D-1E26A8D4F845}"/>
              </a:ext>
            </a:extLst>
          </p:cNvPr>
          <p:cNvPicPr>
            <a:picLocks noRot="1" noChangeAspect="1"/>
          </p:cNvPicPr>
          <p:nvPr>
            <a:videoFile r:link="rId2"/>
          </p:nvPr>
        </p:nvPicPr>
        <p:blipFill>
          <a:blip r:embed="rId12"/>
          <a:stretch>
            <a:fillRect/>
          </a:stretch>
        </p:blipFill>
        <p:spPr>
          <a:xfrm>
            <a:off x="8476955" y="4544931"/>
            <a:ext cx="3369844" cy="1903966"/>
          </a:xfrm>
          <a:prstGeom prst="rect">
            <a:avLst/>
          </a:prstGeom>
        </p:spPr>
      </p:pic>
      <p:sp>
        <p:nvSpPr>
          <p:cNvPr id="17" name="TextBox 16">
            <a:extLst>
              <a:ext uri="{FF2B5EF4-FFF2-40B4-BE49-F238E27FC236}">
                <a16:creationId xmlns:a16="http://schemas.microsoft.com/office/drawing/2014/main" id="{AB2E0CEC-3ACC-1A29-478F-107957C0B1E0}"/>
              </a:ext>
            </a:extLst>
          </p:cNvPr>
          <p:cNvSpPr txBox="1"/>
          <p:nvPr/>
        </p:nvSpPr>
        <p:spPr>
          <a:xfrm>
            <a:off x="452488" y="4439736"/>
            <a:ext cx="3867830" cy="2185214"/>
          </a:xfrm>
          <a:prstGeom prst="rect">
            <a:avLst/>
          </a:prstGeom>
          <a:noFill/>
        </p:spPr>
        <p:txBody>
          <a:bodyPr wrap="square" rtlCol="0">
            <a:spAutoFit/>
          </a:bodyPr>
          <a:lstStyle/>
          <a:p>
            <a:r>
              <a:rPr lang="en-IE" sz="1700" dirty="0">
                <a:solidFill>
                  <a:schemeClr val="bg1"/>
                </a:solidFill>
                <a:latin typeface="Arial" panose="020B0604020202020204" pitchFamily="34" charset="0"/>
                <a:cs typeface="Arial" panose="020B0604020202020204" pitchFamily="34" charset="0"/>
              </a:rPr>
              <a:t>As a school, think about how you can support minority communities to celebrate their culture and traditions. You could host an intercultural day, review your school library to ensure a diversity of authors are represented, and invite minority groups to speak with students. </a:t>
            </a:r>
          </a:p>
        </p:txBody>
      </p:sp>
    </p:spTree>
    <p:extLst>
      <p:ext uri="{BB962C8B-B14F-4D97-AF65-F5344CB8AC3E}">
        <p14:creationId xmlns:p14="http://schemas.microsoft.com/office/powerpoint/2010/main" val="262506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15"/>
                </p:tgtEl>
              </p:cMediaNode>
            </p:video>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10610</TotalTime>
  <Words>1484</Words>
  <Application>Microsoft Office PowerPoint</Application>
  <PresentationFormat>Widescreen</PresentationFormat>
  <Paragraphs>112</Paragraphs>
  <Slides>12</Slides>
  <Notes>11</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Aptos Display</vt:lpstr>
      <vt:lpstr>Arial</vt:lpstr>
      <vt:lpstr>Calibri</vt:lpstr>
      <vt:lpstr>Symbol</vt:lpstr>
      <vt:lpstr>Univers Next Pro Condensed</vt:lpstr>
      <vt:lpstr>Wingdings</vt:lpstr>
      <vt:lpstr>Office Theme</vt:lpstr>
      <vt:lpstr>PowerPoint Presentation</vt:lpstr>
      <vt:lpstr>PowerPoint Presentation</vt:lpstr>
      <vt:lpstr>GUESS THE ARTICLE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Aibhlin O'Leary</dc:creator>
  <cp:lastModifiedBy>Aibhlin O'Leary</cp:lastModifiedBy>
  <cp:revision>3</cp:revision>
  <dcterms:created xsi:type="dcterms:W3CDTF">2024-03-21T09:10:56Z</dcterms:created>
  <dcterms:modified xsi:type="dcterms:W3CDTF">2024-04-08T11:48:37Z</dcterms:modified>
</cp:coreProperties>
</file>