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98" r:id="rId3"/>
    <p:sldId id="292" r:id="rId4"/>
    <p:sldId id="303" r:id="rId5"/>
    <p:sldId id="312" r:id="rId6"/>
    <p:sldId id="301" r:id="rId7"/>
    <p:sldId id="285" r:id="rId8"/>
    <p:sldId id="302" r:id="rId9"/>
    <p:sldId id="313" r:id="rId10"/>
    <p:sldId id="282" r:id="rId11"/>
    <p:sldId id="309" r:id="rId12"/>
    <p:sldId id="31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FF5050"/>
    <a:srgbClr val="00FF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5" d="100"/>
          <a:sy n="105"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790FA1-4906-484E-9E4B-23C2FB34F3C7}" type="datetimeFigureOut">
              <a:rPr lang="en-IE" smtClean="0"/>
              <a:t>23/04/2024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C84F2-C663-459C-97FB-D2C37D66C9C8}" type="slidenum">
              <a:rPr lang="en-IE" smtClean="0"/>
              <a:t>‹#›</a:t>
            </a:fld>
            <a:endParaRPr lang="en-IE"/>
          </a:p>
        </p:txBody>
      </p:sp>
    </p:spTree>
    <p:extLst>
      <p:ext uri="{BB962C8B-B14F-4D97-AF65-F5344CB8AC3E}">
        <p14:creationId xmlns:p14="http://schemas.microsoft.com/office/powerpoint/2010/main" val="247459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Rp7S1drKzEk&amp;ab_channel=ARCStorie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Iraq, 2024. The camp is located in </a:t>
            </a:r>
            <a:r>
              <a:rPr lang="en-IE" dirty="0" err="1"/>
              <a:t>Debaga</a:t>
            </a:r>
            <a:r>
              <a:rPr lang="en-IE" dirty="0"/>
              <a:t>, housing 1,253 families or 6,558 individuals. Educational programs, supported by UNICEF and funded by ECHO, focus on both formal and non-formal learning through teacher training, school environment improvements, and catch-up classes, benefiting 1,200 girls and 900 boys in two temporary learning spaces</a:t>
            </a:r>
          </a:p>
        </p:txBody>
      </p:sp>
      <p:sp>
        <p:nvSpPr>
          <p:cNvPr id="4" name="Slide Number Placeholder 3"/>
          <p:cNvSpPr>
            <a:spLocks noGrp="1"/>
          </p:cNvSpPr>
          <p:nvPr>
            <p:ph type="sldNum" sz="quarter" idx="5"/>
          </p:nvPr>
        </p:nvSpPr>
        <p:spPr/>
        <p:txBody>
          <a:bodyPr/>
          <a:lstStyle/>
          <a:p>
            <a:fld id="{D4BC84F2-C663-459C-97FB-D2C37D66C9C8}" type="slidenum">
              <a:rPr lang="en-IE" smtClean="0"/>
              <a:t>1</a:t>
            </a:fld>
            <a:endParaRPr lang="en-IE"/>
          </a:p>
        </p:txBody>
      </p:sp>
    </p:spTree>
    <p:extLst>
      <p:ext uri="{BB962C8B-B14F-4D97-AF65-F5344CB8AC3E}">
        <p14:creationId xmlns:p14="http://schemas.microsoft.com/office/powerpoint/2010/main" val="110051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11</a:t>
            </a:fld>
            <a:endParaRPr lang="en-GB"/>
          </a:p>
        </p:txBody>
      </p:sp>
    </p:spTree>
    <p:extLst>
      <p:ext uri="{BB962C8B-B14F-4D97-AF65-F5344CB8AC3E}">
        <p14:creationId xmlns:p14="http://schemas.microsoft.com/office/powerpoint/2010/main" val="2999596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err="1"/>
              <a:t>Bisit</a:t>
            </a:r>
            <a:r>
              <a:rPr lang="en-IE" dirty="0"/>
              <a:t> to the Mama </a:t>
            </a:r>
            <a:r>
              <a:rPr lang="en-IE" dirty="0" err="1"/>
              <a:t>Faita</a:t>
            </a:r>
            <a:r>
              <a:rPr lang="en-IE" dirty="0"/>
              <a:t> Preschool of </a:t>
            </a:r>
            <a:r>
              <a:rPr lang="en-IE" dirty="0" err="1"/>
              <a:t>Yopougon</a:t>
            </a:r>
            <a:r>
              <a:rPr lang="en-IE" dirty="0"/>
              <a:t>, a suburban of Abidjan, in the South of Côte d’Ivoire, 2024</a:t>
            </a:r>
          </a:p>
        </p:txBody>
      </p:sp>
      <p:sp>
        <p:nvSpPr>
          <p:cNvPr id="4" name="Slide Number Placeholder 3"/>
          <p:cNvSpPr>
            <a:spLocks noGrp="1"/>
          </p:cNvSpPr>
          <p:nvPr>
            <p:ph type="sldNum" sz="quarter" idx="5"/>
          </p:nvPr>
        </p:nvSpPr>
        <p:spPr/>
        <p:txBody>
          <a:bodyPr/>
          <a:lstStyle/>
          <a:p>
            <a:fld id="{A60368D0-998C-4032-83B2-2279821C941C}" type="slidenum">
              <a:rPr lang="en-GB" smtClean="0"/>
              <a:t>12</a:t>
            </a:fld>
            <a:endParaRPr lang="en-GB"/>
          </a:p>
        </p:txBody>
      </p:sp>
    </p:spTree>
    <p:extLst>
      <p:ext uri="{BB962C8B-B14F-4D97-AF65-F5344CB8AC3E}">
        <p14:creationId xmlns:p14="http://schemas.microsoft.com/office/powerpoint/2010/main" val="3702805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A60368D0-998C-4032-83B2-2279821C941C}" type="slidenum">
              <a:rPr lang="en-GB" smtClean="0"/>
              <a:t>2</a:t>
            </a:fld>
            <a:endParaRPr lang="en-GB"/>
          </a:p>
        </p:txBody>
      </p:sp>
    </p:spTree>
    <p:extLst>
      <p:ext uri="{BB962C8B-B14F-4D97-AF65-F5344CB8AC3E}">
        <p14:creationId xmlns:p14="http://schemas.microsoft.com/office/powerpoint/2010/main" val="632668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E" dirty="0"/>
              <a:t>Left to right: Nina 13 years old, dropped out of school and works at the </a:t>
            </a:r>
            <a:r>
              <a:rPr lang="en-IE" dirty="0" err="1"/>
              <a:t>Vohibola</a:t>
            </a:r>
            <a:r>
              <a:rPr lang="en-IE" dirty="0"/>
              <a:t> mica mine in the </a:t>
            </a:r>
            <a:r>
              <a:rPr lang="en-IE" dirty="0" err="1"/>
              <a:t>Anosy</a:t>
            </a:r>
            <a:r>
              <a:rPr lang="en-IE" dirty="0"/>
              <a:t> region of Madagascar, the photography was taken 15 meters under the ground during the winter of June 2022; </a:t>
            </a:r>
            <a:r>
              <a:rPr lang="en-IE" sz="1800" b="0" i="0" u="none" strike="noStrike" baseline="0" dirty="0">
                <a:solidFill>
                  <a:srgbClr val="FFFFFF"/>
                </a:solidFill>
                <a:latin typeface="Univers LT Std 45 Light"/>
              </a:rPr>
              <a:t>Abdullah, a 12-year-old Syrian refugee, works at a mechanics in Sahab, Jordan; </a:t>
            </a:r>
            <a:r>
              <a:rPr lang="en-IE" sz="1800" b="0" i="0" u="none" strike="noStrike" baseline="0" dirty="0">
                <a:solidFill>
                  <a:srgbClr val="414142"/>
                </a:solidFill>
                <a:latin typeface="UniversLTStd-Cn"/>
              </a:rPr>
              <a:t>In Bolivia, La Paz, a 9-year-old girl walks through the centre selling tissues.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3</a:t>
            </a:fld>
            <a:endParaRPr lang="en-GB"/>
          </a:p>
        </p:txBody>
      </p:sp>
    </p:spTree>
    <p:extLst>
      <p:ext uri="{BB962C8B-B14F-4D97-AF65-F5344CB8AC3E}">
        <p14:creationId xmlns:p14="http://schemas.microsoft.com/office/powerpoint/2010/main" val="2648041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9FB548E1-092D-48D6-B430-DC41D544A999}" type="slidenum">
              <a:rPr lang="en-IE" smtClean="0"/>
              <a:t>4</a:t>
            </a:fld>
            <a:endParaRPr lang="en-IE"/>
          </a:p>
        </p:txBody>
      </p:sp>
    </p:spTree>
    <p:extLst>
      <p:ext uri="{BB962C8B-B14F-4D97-AF65-F5344CB8AC3E}">
        <p14:creationId xmlns:p14="http://schemas.microsoft.com/office/powerpoint/2010/main" val="3091299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UNICEF supports the government of Côte d'Ivoire in implementing innovative strategies to prevent malnutrition, involving several sectors, health, agriculture, social policies, education, water, hygiene and sanitation and putting communities at the heart of action for a sustainable approach based on local solutions</a:t>
            </a:r>
          </a:p>
        </p:txBody>
      </p:sp>
      <p:sp>
        <p:nvSpPr>
          <p:cNvPr id="4" name="Slide Number Placeholder 3"/>
          <p:cNvSpPr>
            <a:spLocks noGrp="1"/>
          </p:cNvSpPr>
          <p:nvPr>
            <p:ph type="sldNum" sz="quarter" idx="5"/>
          </p:nvPr>
        </p:nvSpPr>
        <p:spPr/>
        <p:txBody>
          <a:bodyPr/>
          <a:lstStyle/>
          <a:p>
            <a:fld id="{D4BC84F2-C663-459C-97FB-D2C37D66C9C8}" type="slidenum">
              <a:rPr lang="en-IE" smtClean="0"/>
              <a:t>5</a:t>
            </a:fld>
            <a:endParaRPr lang="en-IE"/>
          </a:p>
        </p:txBody>
      </p:sp>
    </p:spTree>
    <p:extLst>
      <p:ext uri="{BB962C8B-B14F-4D97-AF65-F5344CB8AC3E}">
        <p14:creationId xmlns:p14="http://schemas.microsoft.com/office/powerpoint/2010/main" val="179307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hlinkClick r:id="rId3"/>
              </a:rPr>
              <a:t>https://www.youtube.com/watch?v=Rp7S1drKzEk&amp;ab_channel=ARCStories</a:t>
            </a:r>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7</a:t>
            </a:fld>
            <a:endParaRPr lang="en-GB"/>
          </a:p>
        </p:txBody>
      </p:sp>
    </p:spTree>
    <p:extLst>
      <p:ext uri="{BB962C8B-B14F-4D97-AF65-F5344CB8AC3E}">
        <p14:creationId xmlns:p14="http://schemas.microsoft.com/office/powerpoint/2010/main" val="4102548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8</a:t>
            </a:fld>
            <a:endParaRPr lang="en-GB"/>
          </a:p>
        </p:txBody>
      </p:sp>
    </p:spTree>
    <p:extLst>
      <p:ext uri="{BB962C8B-B14F-4D97-AF65-F5344CB8AC3E}">
        <p14:creationId xmlns:p14="http://schemas.microsoft.com/office/powerpoint/2010/main" val="2654526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9</a:t>
            </a:fld>
            <a:endParaRPr lang="en-GB"/>
          </a:p>
        </p:txBody>
      </p:sp>
    </p:spTree>
    <p:extLst>
      <p:ext uri="{BB962C8B-B14F-4D97-AF65-F5344CB8AC3E}">
        <p14:creationId xmlns:p14="http://schemas.microsoft.com/office/powerpoint/2010/main" val="3938787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60368D0-998C-4032-83B2-2279821C941C}" type="slidenum">
              <a:rPr lang="en-GB" smtClean="0"/>
              <a:t>10</a:t>
            </a:fld>
            <a:endParaRPr lang="en-GB"/>
          </a:p>
        </p:txBody>
      </p:sp>
    </p:spTree>
    <p:extLst>
      <p:ext uri="{BB962C8B-B14F-4D97-AF65-F5344CB8AC3E}">
        <p14:creationId xmlns:p14="http://schemas.microsoft.com/office/powerpoint/2010/main" val="29653295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00BA9-E7E5-3EE6-1733-74AA5DAA82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72DAFD47-A300-F48E-AC38-85C72DFE5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DB415DB0-DE29-2DD2-DAD6-9DA67BFA7EAF}"/>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5" name="Footer Placeholder 4">
            <a:extLst>
              <a:ext uri="{FF2B5EF4-FFF2-40B4-BE49-F238E27FC236}">
                <a16:creationId xmlns:a16="http://schemas.microsoft.com/office/drawing/2014/main" id="{8158A98E-322F-F457-FDCF-DA143D48540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92360E7-8E7C-391F-656F-D3C27FA91B9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680063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2C9AD-F9CA-D7BD-F937-B3B7FA9D263D}"/>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B79DF093-AF48-FC43-349B-68BAF9B0B7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CA29EA6-95B8-67D8-E43E-D2431EE33D73}"/>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5" name="Footer Placeholder 4">
            <a:extLst>
              <a:ext uri="{FF2B5EF4-FFF2-40B4-BE49-F238E27FC236}">
                <a16:creationId xmlns:a16="http://schemas.microsoft.com/office/drawing/2014/main" id="{8345348D-AB0E-BEE5-D7BD-0E293348E4A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DA50DEB5-1B3D-2E24-BBBB-F0BEC7E13921}"/>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50679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C755D5-6652-DDFC-1ED5-FA4A8B643DC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13AF811B-DEE1-97EF-F0F5-9FF46B1D37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3AA73A7-A728-04F7-880E-2750A54E424D}"/>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5" name="Footer Placeholder 4">
            <a:extLst>
              <a:ext uri="{FF2B5EF4-FFF2-40B4-BE49-F238E27FC236}">
                <a16:creationId xmlns:a16="http://schemas.microsoft.com/office/drawing/2014/main" id="{4719856A-EDE2-C66A-06C5-0CD83337D12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FF25966-7CA6-1336-A40F-0EF1E748861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669301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lice single title blue dash with im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54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DA559-4BF1-DCB1-92BF-A571B71C192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27E3B00F-441B-75EC-7861-193D4F46477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8DC788F-8A5F-7A4E-D898-321F6F0FE9A4}"/>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5" name="Footer Placeholder 4">
            <a:extLst>
              <a:ext uri="{FF2B5EF4-FFF2-40B4-BE49-F238E27FC236}">
                <a16:creationId xmlns:a16="http://schemas.microsoft.com/office/drawing/2014/main" id="{BB2D3B36-CA92-97FD-88AD-F9C01675C28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61CD0A1-7654-945D-13D9-C8E4749BEA3C}"/>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548979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5BABA-8699-6856-6066-37C93BB6C3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D8D491CF-F468-85FB-70A9-39D80C2BDCE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78442B-BF92-9A6A-A628-1506978081CA}"/>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5" name="Footer Placeholder 4">
            <a:extLst>
              <a:ext uri="{FF2B5EF4-FFF2-40B4-BE49-F238E27FC236}">
                <a16:creationId xmlns:a16="http://schemas.microsoft.com/office/drawing/2014/main" id="{B80D2B87-0590-DE7B-ACE4-A49CB421C3E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F0F745E-9AE5-C03F-5CC1-2C9DA4DF3AF8}"/>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523452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B77E4-523D-819C-0EC1-82F4011FB458}"/>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AA679263-89AE-0FBE-8B20-19339448A0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627DDBC7-1501-375D-6885-D5FAF706D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5EF3616A-6962-3551-BECC-5459FB8ACD80}"/>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6" name="Footer Placeholder 5">
            <a:extLst>
              <a:ext uri="{FF2B5EF4-FFF2-40B4-BE49-F238E27FC236}">
                <a16:creationId xmlns:a16="http://schemas.microsoft.com/office/drawing/2014/main" id="{17087300-B206-CE0A-EC1E-0290627DB28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A4625F5-14DC-AA87-8EA2-2E6EB310FEF2}"/>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0272221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BAD25-22A0-DBA4-417A-D4DF85B6AFDE}"/>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A76621F5-B776-A9C1-0022-770FE70B65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FC81B6-7F32-79F3-E227-0FA8205951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E31679A7-0F3D-3DB3-392B-5B6EE2C3A9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B5FBE5E-8720-2B0D-7C63-E7BEB2391F4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F42AA2F6-4641-147D-AB55-F40A4430DCCA}"/>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8" name="Footer Placeholder 7">
            <a:extLst>
              <a:ext uri="{FF2B5EF4-FFF2-40B4-BE49-F238E27FC236}">
                <a16:creationId xmlns:a16="http://schemas.microsoft.com/office/drawing/2014/main" id="{336C2CD8-C57D-DD1E-212B-A158A33EB54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4ED73600-95E4-B525-FBCD-F0EA2AF6B052}"/>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733752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44092F-D8AD-6689-502E-BB45DA055831}"/>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84961294-4454-42CD-ECE1-E90D47A635F5}"/>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4" name="Footer Placeholder 3">
            <a:extLst>
              <a:ext uri="{FF2B5EF4-FFF2-40B4-BE49-F238E27FC236}">
                <a16:creationId xmlns:a16="http://schemas.microsoft.com/office/drawing/2014/main" id="{148BB192-EA8C-EB39-A3A6-B82ACA6F730B}"/>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041934D9-FF06-4A58-9135-1C395FE84B77}"/>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296402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946E25-BCC0-F08C-416C-D4AF403A5075}"/>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3" name="Footer Placeholder 2">
            <a:extLst>
              <a:ext uri="{FF2B5EF4-FFF2-40B4-BE49-F238E27FC236}">
                <a16:creationId xmlns:a16="http://schemas.microsoft.com/office/drawing/2014/main" id="{1087AE21-63E1-BAE1-49B3-E1B06CE296A8}"/>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D3EE2CDA-91A0-1C9C-3523-146561354678}"/>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1069048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B853-1A52-A4B5-42ED-EAFA6893B9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3BA470B-489C-AE76-EA98-5678E554B7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924EE686-8504-00F7-EEF0-61086A008A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72F05F-7DF9-7DD8-F4BB-B4A18E1FCE82}"/>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6" name="Footer Placeholder 5">
            <a:extLst>
              <a:ext uri="{FF2B5EF4-FFF2-40B4-BE49-F238E27FC236}">
                <a16:creationId xmlns:a16="http://schemas.microsoft.com/office/drawing/2014/main" id="{2A079694-A5A2-AB14-804F-E29034D43CB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B16258B4-1633-3BA9-3BE4-601900B5376D}"/>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501553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F86C-4AAF-D34A-A563-7B00B81372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6D44305F-5555-101D-D8CE-888404F38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906E7692-DADF-CEAE-8C43-6F8D5F51B5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D8CE74-C81F-6ACA-AFDD-9E3D7046DFFF}"/>
              </a:ext>
            </a:extLst>
          </p:cNvPr>
          <p:cNvSpPr>
            <a:spLocks noGrp="1"/>
          </p:cNvSpPr>
          <p:nvPr>
            <p:ph type="dt" sz="half" idx="10"/>
          </p:nvPr>
        </p:nvSpPr>
        <p:spPr/>
        <p:txBody>
          <a:bodyPr/>
          <a:lstStyle/>
          <a:p>
            <a:fld id="{9A8B8DAE-1069-4FEA-8C5C-AF9B8AFC8FA3}" type="datetimeFigureOut">
              <a:rPr lang="en-IE" smtClean="0"/>
              <a:t>23/04/2024</a:t>
            </a:fld>
            <a:endParaRPr lang="en-IE"/>
          </a:p>
        </p:txBody>
      </p:sp>
      <p:sp>
        <p:nvSpPr>
          <p:cNvPr id="6" name="Footer Placeholder 5">
            <a:extLst>
              <a:ext uri="{FF2B5EF4-FFF2-40B4-BE49-F238E27FC236}">
                <a16:creationId xmlns:a16="http://schemas.microsoft.com/office/drawing/2014/main" id="{59DCBA87-AAA7-3BEF-97EA-D00995BECE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6F176CF-075F-5747-8AEE-9F9251A33B29}"/>
              </a:ext>
            </a:extLst>
          </p:cNvPr>
          <p:cNvSpPr>
            <a:spLocks noGrp="1"/>
          </p:cNvSpPr>
          <p:nvPr>
            <p:ph type="sldNum" sz="quarter" idx="12"/>
          </p:nvPr>
        </p:nvSpPr>
        <p:spPr/>
        <p:txBody>
          <a:bodyPr/>
          <a:lstStyle/>
          <a:p>
            <a:fld id="{68C490EB-2D77-46FF-9308-5FA335E9C0A4}" type="slidenum">
              <a:rPr lang="en-IE" smtClean="0"/>
              <a:t>‹#›</a:t>
            </a:fld>
            <a:endParaRPr lang="en-IE"/>
          </a:p>
        </p:txBody>
      </p:sp>
    </p:spTree>
    <p:extLst>
      <p:ext uri="{BB962C8B-B14F-4D97-AF65-F5344CB8AC3E}">
        <p14:creationId xmlns:p14="http://schemas.microsoft.com/office/powerpoint/2010/main" val="30332919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1A6FCE-C605-7247-6719-7880A33AAE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32FFF8EA-09F8-3A03-764E-68B765AF6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C510B90-3BC9-C4BD-7742-5AAD4E1AB6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8B8DAE-1069-4FEA-8C5C-AF9B8AFC8FA3}" type="datetimeFigureOut">
              <a:rPr lang="en-IE" smtClean="0"/>
              <a:t>23/04/2024</a:t>
            </a:fld>
            <a:endParaRPr lang="en-IE"/>
          </a:p>
        </p:txBody>
      </p:sp>
      <p:sp>
        <p:nvSpPr>
          <p:cNvPr id="5" name="Footer Placeholder 4">
            <a:extLst>
              <a:ext uri="{FF2B5EF4-FFF2-40B4-BE49-F238E27FC236}">
                <a16:creationId xmlns:a16="http://schemas.microsoft.com/office/drawing/2014/main" id="{8180B11B-1378-D497-A75C-45C6004E84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E"/>
          </a:p>
        </p:txBody>
      </p:sp>
      <p:sp>
        <p:nvSpPr>
          <p:cNvPr id="6" name="Slide Number Placeholder 5">
            <a:extLst>
              <a:ext uri="{FF2B5EF4-FFF2-40B4-BE49-F238E27FC236}">
                <a16:creationId xmlns:a16="http://schemas.microsoft.com/office/drawing/2014/main" id="{A7DB3817-F7A7-00B2-682A-3E8EE1ED1B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8C490EB-2D77-46FF-9308-5FA335E9C0A4}" type="slidenum">
              <a:rPr lang="en-IE" smtClean="0"/>
              <a:t>‹#›</a:t>
            </a:fld>
            <a:endParaRPr lang="en-IE"/>
          </a:p>
        </p:txBody>
      </p:sp>
    </p:spTree>
    <p:extLst>
      <p:ext uri="{BB962C8B-B14F-4D97-AF65-F5344CB8AC3E}">
        <p14:creationId xmlns:p14="http://schemas.microsoft.com/office/powerpoint/2010/main" val="18168601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hyperlink" Target="https://www.unicef.ie/child-rights-education/primary/resource-library/" TargetMode="External"/><Relationship Id="rId4" Type="http://schemas.openxmlformats.org/officeDocument/2006/relationships/hyperlink" Target="https://www.unicef.ie/child-rights-education/primary/crs/learn/"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slideLayout" Target="../slideLayouts/slideLayout12.xml"/><Relationship Id="rId7" Type="http://schemas.openxmlformats.org/officeDocument/2006/relationships/hyperlink" Target="https://www.unicef.ie/app/uploads/2021/11/7.-CRC-double-sided-poster-A2-size.pdf" TargetMode="External"/><Relationship Id="rId2" Type="http://schemas.openxmlformats.org/officeDocument/2006/relationships/video" Target="https://www.youtube.com/embed/mctzzdVjBMk?feature=oembed" TargetMode="External"/><Relationship Id="rId1" Type="http://schemas.openxmlformats.org/officeDocument/2006/relationships/video" Target="https://www.youtube.com/embed/0Z6ha1UWt3w?feature=oembed" TargetMode="External"/><Relationship Id="rId6" Type="http://schemas.openxmlformats.org/officeDocument/2006/relationships/hyperlink" Target="https://www.youtube.com/watch?v=0Z6ha1UWt3w" TargetMode="External"/><Relationship Id="rId5" Type="http://schemas.openxmlformats.org/officeDocument/2006/relationships/image" Target="../media/image3.jpg"/><Relationship Id="rId4" Type="http://schemas.openxmlformats.org/officeDocument/2006/relationships/notesSlide" Target="../notesSlides/notesSlide6.xml"/><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hyperlink" Target="https://www.fairtrade.net/issue/child-labour" TargetMode="External"/><Relationship Id="rId3" Type="http://schemas.openxmlformats.org/officeDocument/2006/relationships/slideLayout" Target="../slideLayouts/slideLayout12.xml"/><Relationship Id="rId7" Type="http://schemas.openxmlformats.org/officeDocument/2006/relationships/image" Target="../media/image12.jpeg"/><Relationship Id="rId2" Type="http://schemas.openxmlformats.org/officeDocument/2006/relationships/video" Target="https://www.youtube.com/embed/lj0JlrIWx2k?feature=oembed" TargetMode="External"/><Relationship Id="rId1" Type="http://schemas.openxmlformats.org/officeDocument/2006/relationships/video" Target="https://www.youtube.com/embed/a7U4zbz24HQ?feature=oembed" TargetMode="External"/><Relationship Id="rId6" Type="http://schemas.openxmlformats.org/officeDocument/2006/relationships/hyperlink" Target="https://www.youtube.com/watch?v=a7U4zbz24HQ" TargetMode="External"/><Relationship Id="rId5" Type="http://schemas.openxmlformats.org/officeDocument/2006/relationships/image" Target="../media/image3.jpg"/><Relationship Id="rId4" Type="http://schemas.openxmlformats.org/officeDocument/2006/relationships/notesSlide" Target="../notesSlides/notesSlide7.xml"/><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hyperlink" Target="https://www.workplacerelations.ie/en/what_you_should_know/employer-obligations/employment_of_children_and_young_persons/employing-children-and-young-persons-faq.html" TargetMode="External"/><Relationship Id="rId3" Type="http://schemas.openxmlformats.org/officeDocument/2006/relationships/notesSlide" Target="../notesSlides/notesSlide8.xml"/><Relationship Id="rId7" Type="http://schemas.openxmlformats.org/officeDocument/2006/relationships/hyperlink" Target="https://www.oco.ie/itsyourright/8-12-years-old/protection-from-work-that-harms-you/" TargetMode="External"/><Relationship Id="rId12" Type="http://schemas.openxmlformats.org/officeDocument/2006/relationships/image" Target="../media/image15.jpg"/><Relationship Id="rId2" Type="http://schemas.openxmlformats.org/officeDocument/2006/relationships/slideLayout" Target="../slideLayouts/slideLayout12.xml"/><Relationship Id="rId1" Type="http://schemas.openxmlformats.org/officeDocument/2006/relationships/video" Target="https://www.youtube.com/embed/dF88no82zTM?feature=oembed" TargetMode="External"/><Relationship Id="rId6" Type="http://schemas.openxmlformats.org/officeDocument/2006/relationships/hyperlink" Target="https://www.youtube.com/watch?v=dF88no82zTM" TargetMode="External"/><Relationship Id="rId11" Type="http://schemas.openxmlformats.org/officeDocument/2006/relationships/image" Target="../media/image14.jpeg"/><Relationship Id="rId5" Type="http://schemas.openxmlformats.org/officeDocument/2006/relationships/image" Target="../media/image3.jpg"/><Relationship Id="rId10" Type="http://schemas.openxmlformats.org/officeDocument/2006/relationships/hyperlink" Target="https://www.fairtrade.ie/" TargetMode="External"/><Relationship Id="rId4" Type="http://schemas.openxmlformats.org/officeDocument/2006/relationships/hyperlink" Target="https://www.youtube.com/watch?v=AJnmzNxB_Ec" TargetMode="External"/><Relationship Id="rId9" Type="http://schemas.openxmlformats.org/officeDocument/2006/relationships/hyperlink" Target="https://www.rte.ie/news/europe/2024/0423/1445063-european-parliament/#:~:text=The%20European%20Parliament%20is%20expected,withdrawn%20from%20the%20EU%20marke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A799AED-0474-29D9-A1A2-1B4FA0B80EDB}"/>
              </a:ext>
            </a:extLst>
          </p:cNvPr>
          <p:cNvPicPr>
            <a:picLocks noChangeAspect="1"/>
          </p:cNvPicPr>
          <p:nvPr/>
        </p:nvPicPr>
        <p:blipFill>
          <a:blip r:embed="rId3">
            <a:extLst>
              <a:ext uri="{28A0092B-C50C-407E-A947-70E740481C1C}">
                <a14:useLocalDpi xmlns:a14="http://schemas.microsoft.com/office/drawing/2010/main" val="0"/>
              </a:ext>
            </a:extLst>
          </a:blip>
          <a:srcRect t="7769" b="7769"/>
          <a:stretch/>
        </p:blipFill>
        <p:spPr>
          <a:xfrm>
            <a:off x="20" y="-12727"/>
            <a:ext cx="12191980" cy="6856718"/>
          </a:xfrm>
          <a:prstGeom prst="rect">
            <a:avLst/>
          </a:prstGeom>
        </p:spPr>
      </p:pic>
      <p:pic>
        <p:nvPicPr>
          <p:cNvPr id="4" name="Picture 3" descr="Graphical user interface, text&#10;&#10;Description automatically generated">
            <a:extLst>
              <a:ext uri="{FF2B5EF4-FFF2-40B4-BE49-F238E27FC236}">
                <a16:creationId xmlns:a16="http://schemas.microsoft.com/office/drawing/2014/main" id="{0F777993-5FA0-DDE1-8122-9A28EC216B7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07744" y="0"/>
            <a:ext cx="2384255" cy="914400"/>
          </a:xfrm>
          <a:prstGeom prst="rect">
            <a:avLst/>
          </a:prstGeom>
        </p:spPr>
      </p:pic>
      <p:sp>
        <p:nvSpPr>
          <p:cNvPr id="5" name="Rectangle 4">
            <a:extLst>
              <a:ext uri="{FF2B5EF4-FFF2-40B4-BE49-F238E27FC236}">
                <a16:creationId xmlns:a16="http://schemas.microsoft.com/office/drawing/2014/main" id="{7FE816FB-C280-8B4C-3D5A-8892D77D3DB3}"/>
              </a:ext>
            </a:extLst>
          </p:cNvPr>
          <p:cNvSpPr/>
          <p:nvPr/>
        </p:nvSpPr>
        <p:spPr>
          <a:xfrm>
            <a:off x="0" y="5572015"/>
            <a:ext cx="5474841" cy="914400"/>
          </a:xfrm>
          <a:prstGeom prst="rect">
            <a:avLst/>
          </a:prstGeom>
          <a:solidFill>
            <a:srgbClr val="00ACE9"/>
          </a:solidFill>
          <a:ln>
            <a:solidFill>
              <a:srgbClr val="00AC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4400" b="1" dirty="0">
                <a:latin typeface="Arial" panose="020B0604020202020204" pitchFamily="34" charset="0"/>
                <a:cs typeface="Arial" panose="020B0604020202020204" pitchFamily="34" charset="0"/>
              </a:rPr>
              <a:t>ARTICLE IN FOCUS</a:t>
            </a:r>
          </a:p>
        </p:txBody>
      </p:sp>
      <p:sp>
        <p:nvSpPr>
          <p:cNvPr id="6" name="TextBox 5">
            <a:extLst>
              <a:ext uri="{FF2B5EF4-FFF2-40B4-BE49-F238E27FC236}">
                <a16:creationId xmlns:a16="http://schemas.microsoft.com/office/drawing/2014/main" id="{7B51604C-F0B9-7B42-CBDA-E799CC2CDEF2}"/>
              </a:ext>
            </a:extLst>
          </p:cNvPr>
          <p:cNvSpPr txBox="1"/>
          <p:nvPr/>
        </p:nvSpPr>
        <p:spPr>
          <a:xfrm>
            <a:off x="10825018" y="6613159"/>
            <a:ext cx="1754909" cy="230832"/>
          </a:xfrm>
          <a:prstGeom prst="rect">
            <a:avLst/>
          </a:prstGeom>
          <a:noFill/>
        </p:spPr>
        <p:txBody>
          <a:bodyPr wrap="square" rtlCol="0">
            <a:spAutoFit/>
          </a:bodyPr>
          <a:lstStyle/>
          <a:p>
            <a:r>
              <a:rPr lang="en-IE" sz="900" dirty="0">
                <a:solidFill>
                  <a:schemeClr val="bg1"/>
                </a:solidFill>
              </a:rPr>
              <a:t>UNICEF/UNI549995</a:t>
            </a:r>
          </a:p>
        </p:txBody>
      </p:sp>
    </p:spTree>
    <p:extLst>
      <p:ext uri="{BB962C8B-B14F-4D97-AF65-F5344CB8AC3E}">
        <p14:creationId xmlns:p14="http://schemas.microsoft.com/office/powerpoint/2010/main" val="278096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E09DA10-F896-43A6-8B1E-7914547DEAB3}"/>
              </a:ext>
            </a:extLst>
          </p:cNvPr>
          <p:cNvSpPr/>
          <p:nvPr/>
        </p:nvSpPr>
        <p:spPr>
          <a:xfrm>
            <a:off x="0" y="0"/>
            <a:ext cx="623875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99CD66AC-46D6-4F8A-810F-F3415CD421FE}"/>
              </a:ext>
            </a:extLst>
          </p:cNvPr>
          <p:cNvSpPr txBox="1"/>
          <p:nvPr/>
        </p:nvSpPr>
        <p:spPr>
          <a:xfrm>
            <a:off x="165253" y="379407"/>
            <a:ext cx="6521986" cy="707886"/>
          </a:xfrm>
          <a:prstGeom prst="rect">
            <a:avLst/>
          </a:prstGeom>
          <a:noFill/>
        </p:spPr>
        <p:txBody>
          <a:bodyPr wrap="square" rtlCol="0">
            <a:spAutoFit/>
          </a:bodyPr>
          <a:lstStyle/>
          <a:p>
            <a:pPr algn="l"/>
            <a:r>
              <a:rPr lang="en-GB" sz="4000" b="1" dirty="0">
                <a:solidFill>
                  <a:schemeClr val="bg1"/>
                </a:solidFill>
                <a:latin typeface="Arial" panose="020B0604020202020204" pitchFamily="34" charset="0"/>
                <a:cs typeface="Arial" panose="020B0604020202020204" pitchFamily="34" charset="0"/>
              </a:rPr>
              <a:t>REFLECTION</a:t>
            </a:r>
          </a:p>
        </p:txBody>
      </p:sp>
      <p:pic>
        <p:nvPicPr>
          <p:cNvPr id="7" name="Picture 6" descr="Graphical user interface, text&#10;&#10;Description automatically generated">
            <a:extLst>
              <a:ext uri="{FF2B5EF4-FFF2-40B4-BE49-F238E27FC236}">
                <a16:creationId xmlns:a16="http://schemas.microsoft.com/office/drawing/2014/main" id="{09C456D8-FFC2-4E45-BEE3-0DA6C67255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2758" y="0"/>
            <a:ext cx="2269241" cy="870290"/>
          </a:xfrm>
          <a:prstGeom prst="rect">
            <a:avLst/>
          </a:prstGeom>
        </p:spPr>
      </p:pic>
      <p:pic>
        <p:nvPicPr>
          <p:cNvPr id="4" name="Picture 3">
            <a:extLst>
              <a:ext uri="{FF2B5EF4-FFF2-40B4-BE49-F238E27FC236}">
                <a16:creationId xmlns:a16="http://schemas.microsoft.com/office/drawing/2014/main" id="{7FA5CBF7-B2F3-CA56-40A0-AB8B27A1D8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78" y="1712214"/>
            <a:ext cx="6237193" cy="4158128"/>
          </a:xfrm>
          <a:prstGeom prst="rect">
            <a:avLst/>
          </a:prstGeom>
        </p:spPr>
      </p:pic>
      <p:sp>
        <p:nvSpPr>
          <p:cNvPr id="9" name="TextBox 8">
            <a:extLst>
              <a:ext uri="{FF2B5EF4-FFF2-40B4-BE49-F238E27FC236}">
                <a16:creationId xmlns:a16="http://schemas.microsoft.com/office/drawing/2014/main" id="{F04BFC4D-D320-4B93-D14B-C42C4208F39B}"/>
              </a:ext>
            </a:extLst>
          </p:cNvPr>
          <p:cNvSpPr txBox="1"/>
          <p:nvPr/>
        </p:nvSpPr>
        <p:spPr>
          <a:xfrm>
            <a:off x="4990951" y="5639511"/>
            <a:ext cx="1472045"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UNICEF/UNI550006</a:t>
            </a:r>
          </a:p>
        </p:txBody>
      </p:sp>
      <p:sp>
        <p:nvSpPr>
          <p:cNvPr id="3" name="Text Placeholder 2">
            <a:extLst>
              <a:ext uri="{FF2B5EF4-FFF2-40B4-BE49-F238E27FC236}">
                <a16:creationId xmlns:a16="http://schemas.microsoft.com/office/drawing/2014/main" id="{B09722A3-CBFF-44E8-AE56-DB4D5B674EB9}"/>
              </a:ext>
            </a:extLst>
          </p:cNvPr>
          <p:cNvSpPr txBox="1">
            <a:spLocks/>
          </p:cNvSpPr>
          <p:nvPr/>
        </p:nvSpPr>
        <p:spPr>
          <a:xfrm>
            <a:off x="6535896" y="1582591"/>
            <a:ext cx="5305425" cy="870290"/>
          </a:xfrm>
          <a:prstGeom prst="rect">
            <a:avLst/>
          </a:prstGeom>
        </p:spPr>
        <p:txBody>
          <a:bodyPr vert="horz" lIns="0" tIns="45720" rIns="9000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00B0F0"/>
                </a:solidFill>
                <a:effectLst/>
                <a:latin typeface="Arial" panose="020B0604020202020204" pitchFamily="34" charset="0"/>
                <a:cs typeface="Arial" panose="020B0604020202020204" pitchFamily="34" charset="0"/>
              </a:rPr>
              <a:t>Find someplace quiet and take a little time to think about the following prompts …. </a:t>
            </a:r>
            <a:r>
              <a:rPr lang="en-GB" sz="1800" b="1" i="1" dirty="0">
                <a:solidFill>
                  <a:srgbClr val="00B0F0"/>
                </a:solidFill>
                <a:latin typeface="Arial"/>
                <a:ea typeface="Arial" panose="020B0604020202020204" pitchFamily="34" charset="0"/>
                <a:cs typeface="Times New Roman"/>
              </a:rPr>
              <a:t> </a:t>
            </a:r>
            <a:endParaRPr lang="en-GB" sz="1800" b="1" dirty="0">
              <a:solidFill>
                <a:srgbClr val="00B0F0"/>
              </a:solidFill>
              <a:latin typeface="Arial"/>
              <a:ea typeface="Calibri" panose="020F0502020204030204" pitchFamily="34" charset="0"/>
              <a:cs typeface="Times New Roman" panose="02020603050405020304" pitchFamily="18" charset="0"/>
            </a:endParaRPr>
          </a:p>
          <a:p>
            <a:pPr marL="0" indent="0">
              <a:buNone/>
            </a:pPr>
            <a:endParaRPr lang="en-GB" sz="1800" dirty="0">
              <a:latin typeface="Arial" panose="020B0604020202020204" pitchFamily="34" charset="0"/>
              <a:cs typeface="Arial" panose="020B0604020202020204" pitchFamily="34" charset="0"/>
            </a:endParaRPr>
          </a:p>
        </p:txBody>
      </p:sp>
      <p:sp>
        <p:nvSpPr>
          <p:cNvPr id="10" name="Text Placeholder 5">
            <a:extLst>
              <a:ext uri="{FF2B5EF4-FFF2-40B4-BE49-F238E27FC236}">
                <a16:creationId xmlns:a16="http://schemas.microsoft.com/office/drawing/2014/main" id="{93A5EECF-7504-CEF3-927D-E60934868A04}"/>
              </a:ext>
            </a:extLst>
          </p:cNvPr>
          <p:cNvSpPr txBox="1">
            <a:spLocks/>
          </p:cNvSpPr>
          <p:nvPr/>
        </p:nvSpPr>
        <p:spPr>
          <a:xfrm>
            <a:off x="6535896" y="2710141"/>
            <a:ext cx="5433498" cy="3768452"/>
          </a:xfrm>
          <a:prstGeom prst="rect">
            <a:avLst/>
          </a:prstGeom>
        </p:spPr>
        <p:txBody>
          <a:bodyPr vert="horz" lIns="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Rights are indivisible and all equally important. Imagine you were engaged in child labour; how might your other rights be affected?</a:t>
            </a:r>
          </a:p>
          <a:p>
            <a:pPr algn="l" rtl="0" fontAlgn="base">
              <a:buFont typeface="Arial" panose="020B0604020202020204" pitchFamily="34" charset="0"/>
              <a:buChar char="•"/>
            </a:pPr>
            <a:endParaRPr lang="en-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What should adults do to make sure any work children do is safe?</a:t>
            </a:r>
          </a:p>
          <a:p>
            <a:pPr algn="l" rtl="0" fontAlgn="base">
              <a:buFont typeface="Arial" panose="020B0604020202020204" pitchFamily="34" charset="0"/>
              <a:buChar char="•"/>
            </a:pPr>
            <a:endParaRPr lang="en-GB" sz="1800" b="0" i="0" dirty="0">
              <a:solidFill>
                <a:srgbClr val="000000"/>
              </a:solidFill>
              <a:effectLst/>
              <a:latin typeface="Arial" panose="020B0604020202020204" pitchFamily="34" charset="0"/>
            </a:endParaRPr>
          </a:p>
          <a:p>
            <a:pPr algn="l" rtl="0" fontAlgn="base">
              <a:buFont typeface="Arial" panose="020B0604020202020204" pitchFamily="34" charset="0"/>
              <a:buChar char="•"/>
            </a:pPr>
            <a:r>
              <a:rPr lang="en-GB" sz="1800" b="0" i="0" dirty="0">
                <a:solidFill>
                  <a:srgbClr val="000000"/>
                </a:solidFill>
                <a:effectLst/>
                <a:latin typeface="Arial" panose="020B0604020202020204" pitchFamily="34" charset="0"/>
              </a:rPr>
              <a:t>Who would you talk to or contact if you were worried about yourself or someone you know in connection with child labour or trafficking?</a:t>
            </a:r>
          </a:p>
          <a:p>
            <a:pPr marL="0" indent="0" algn="l" rtl="0" fontAlgn="base">
              <a:buNone/>
            </a:pPr>
            <a:r>
              <a:rPr lang="en-GB" sz="1800" b="0" dirty="0">
                <a:solidFill>
                  <a:srgbClr val="000000"/>
                </a:solidFill>
                <a:effectLst/>
                <a:latin typeface="Arial" panose="020B0604020202020204" pitchFamily="34" charset="0"/>
                <a:cs typeface="Arial" panose="020B0604020202020204" pitchFamily="34" charset="0"/>
              </a:rPr>
              <a:t> </a:t>
            </a:r>
            <a:endParaRPr lang="en-GB" sz="1800" dirty="0">
              <a:latin typeface="Arial"/>
              <a:ea typeface="Calibri" panose="020F0502020204030204" pitchFamily="34" charset="0"/>
              <a:cs typeface="Arial"/>
            </a:endParaRPr>
          </a:p>
        </p:txBody>
      </p:sp>
    </p:spTree>
    <p:extLst>
      <p:ext uri="{BB962C8B-B14F-4D97-AF65-F5344CB8AC3E}">
        <p14:creationId xmlns:p14="http://schemas.microsoft.com/office/powerpoint/2010/main" val="130157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6288E7C-B939-4EAE-8249-0BA3192F5A42}"/>
              </a:ext>
            </a:extLst>
          </p:cNvPr>
          <p:cNvSpPr/>
          <p:nvPr/>
        </p:nvSpPr>
        <p:spPr>
          <a:xfrm>
            <a:off x="0" y="266218"/>
            <a:ext cx="11389489" cy="84495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Diagram, map&#10;&#10;Description automatically generated">
            <a:extLst>
              <a:ext uri="{FF2B5EF4-FFF2-40B4-BE49-F238E27FC236}">
                <a16:creationId xmlns:a16="http://schemas.microsoft.com/office/drawing/2014/main" id="{B73A5D6A-F3CA-4C2D-B86F-C43904F9D8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7728" y="1481561"/>
            <a:ext cx="4381761" cy="4971326"/>
          </a:xfrm>
          <a:prstGeom prst="rect">
            <a:avLst/>
          </a:prstGeom>
        </p:spPr>
      </p:pic>
      <p:sp>
        <p:nvSpPr>
          <p:cNvPr id="4" name="TextBox 3">
            <a:extLst>
              <a:ext uri="{FF2B5EF4-FFF2-40B4-BE49-F238E27FC236}">
                <a16:creationId xmlns:a16="http://schemas.microsoft.com/office/drawing/2014/main" id="{C5F57F8D-9E42-422A-938D-71D856738991}"/>
              </a:ext>
            </a:extLst>
          </p:cNvPr>
          <p:cNvSpPr txBox="1"/>
          <p:nvPr/>
        </p:nvSpPr>
        <p:spPr>
          <a:xfrm>
            <a:off x="957990" y="2042236"/>
            <a:ext cx="5138010" cy="3970318"/>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Child Rights Schools is a programme that supports you to embed child rights across the whole school community, including with parents and carers. Find our more </a:t>
            </a:r>
            <a:r>
              <a:rPr lang="en-IE" sz="2000" dirty="0">
                <a:latin typeface="Arial" panose="020B0604020202020204" pitchFamily="34" charset="0"/>
                <a:cs typeface="Arial" panose="020B0604020202020204" pitchFamily="34" charset="0"/>
                <a:hlinkClick r:id="rId4"/>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Find more classroom resources </a:t>
            </a:r>
            <a:r>
              <a:rPr lang="en-IE" sz="2000" dirty="0">
                <a:latin typeface="Arial" panose="020B0604020202020204" pitchFamily="34" charset="0"/>
                <a:cs typeface="Arial" panose="020B0604020202020204" pitchFamily="34" charset="0"/>
                <a:hlinkClick r:id="rId5"/>
              </a:rPr>
              <a:t>here</a:t>
            </a:r>
            <a:r>
              <a:rPr lang="en-IE" sz="2000" dirty="0">
                <a:latin typeface="Arial" panose="020B0604020202020204" pitchFamily="34" charset="0"/>
                <a:cs typeface="Arial" panose="020B0604020202020204" pitchFamily="34" charset="0"/>
              </a:rPr>
              <a:t>.</a:t>
            </a:r>
          </a:p>
          <a:p>
            <a:pPr algn="l"/>
            <a:endParaRPr lang="en-IE" sz="2000" dirty="0">
              <a:latin typeface="Arial" panose="020B0604020202020204" pitchFamily="34" charset="0"/>
              <a:cs typeface="Arial" panose="020B0604020202020204" pitchFamily="34" charset="0"/>
            </a:endParaRP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 </a:t>
            </a:r>
          </a:p>
          <a:p>
            <a:pPr algn="l"/>
            <a:endParaRPr lang="en-IE" sz="3600" dirty="0">
              <a:latin typeface="Univers Next Pro Condensed" panose="020B0906030202020203" pitchFamily="34" charset="0"/>
            </a:endParaRPr>
          </a:p>
          <a:p>
            <a:pPr algn="l"/>
            <a:endParaRPr lang="en-IE" sz="3600" dirty="0">
              <a:latin typeface="Univers Next Pro Condensed" panose="020B0906030202020203" pitchFamily="34" charset="0"/>
            </a:endParaRPr>
          </a:p>
        </p:txBody>
      </p:sp>
      <p:sp>
        <p:nvSpPr>
          <p:cNvPr id="5" name="TextBox 4">
            <a:extLst>
              <a:ext uri="{FF2B5EF4-FFF2-40B4-BE49-F238E27FC236}">
                <a16:creationId xmlns:a16="http://schemas.microsoft.com/office/drawing/2014/main" id="{94E3D958-84F9-4F78-8AD8-B9F1CC70E125}"/>
              </a:ext>
            </a:extLst>
          </p:cNvPr>
          <p:cNvSpPr txBox="1"/>
          <p:nvPr/>
        </p:nvSpPr>
        <p:spPr>
          <a:xfrm>
            <a:off x="305950" y="405113"/>
            <a:ext cx="11257159" cy="646331"/>
          </a:xfrm>
          <a:prstGeom prst="rect">
            <a:avLst/>
          </a:prstGeom>
          <a:noFill/>
        </p:spPr>
        <p:txBody>
          <a:bodyPr wrap="square" rtlCol="0">
            <a:spAutoFit/>
          </a:bodyPr>
          <a:lstStyle/>
          <a:p>
            <a:pPr algn="l"/>
            <a:r>
              <a:rPr lang="en-IE" sz="3600" b="1" dirty="0">
                <a:solidFill>
                  <a:schemeClr val="bg1"/>
                </a:solidFill>
                <a:latin typeface="Arial" panose="020B0604020202020204" pitchFamily="34" charset="0"/>
                <a:cs typeface="Arial" panose="020B0604020202020204" pitchFamily="34" charset="0"/>
              </a:rPr>
              <a:t>FURTHER CHILD RIGHTS EDUCATION SUPPORT</a:t>
            </a:r>
          </a:p>
        </p:txBody>
      </p:sp>
      <p:pic>
        <p:nvPicPr>
          <p:cNvPr id="7" name="Picture 6" descr="A close up of a logo&#10;&#10;Description automatically generated">
            <a:extLst>
              <a:ext uri="{FF2B5EF4-FFF2-40B4-BE49-F238E27FC236}">
                <a16:creationId xmlns:a16="http://schemas.microsoft.com/office/drawing/2014/main" id="{E0DAB582-1F48-42F9-8430-A839AF65B5C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6676" y="4308786"/>
            <a:ext cx="4863235" cy="2144102"/>
          </a:xfrm>
          <a:prstGeom prst="rect">
            <a:avLst/>
          </a:prstGeom>
        </p:spPr>
      </p:pic>
    </p:spTree>
    <p:extLst>
      <p:ext uri="{BB962C8B-B14F-4D97-AF65-F5344CB8AC3E}">
        <p14:creationId xmlns:p14="http://schemas.microsoft.com/office/powerpoint/2010/main" val="199425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574E42-07C7-83CE-4A6E-169AFE634EB9}"/>
              </a:ext>
            </a:extLst>
          </p:cNvPr>
          <p:cNvSpPr txBox="1"/>
          <p:nvPr/>
        </p:nvSpPr>
        <p:spPr>
          <a:xfrm>
            <a:off x="9623818" y="6627168"/>
            <a:ext cx="1288473"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UNICEF/UNI552233</a:t>
            </a:r>
          </a:p>
        </p:txBody>
      </p:sp>
      <p:sp>
        <p:nvSpPr>
          <p:cNvPr id="3" name="TextBox 2">
            <a:extLst>
              <a:ext uri="{FF2B5EF4-FFF2-40B4-BE49-F238E27FC236}">
                <a16:creationId xmlns:a16="http://schemas.microsoft.com/office/drawing/2014/main" id="{47B2DC3B-7AC9-9AA8-7E61-5CE90658FCB9}"/>
              </a:ext>
            </a:extLst>
          </p:cNvPr>
          <p:cNvSpPr txBox="1"/>
          <p:nvPr/>
        </p:nvSpPr>
        <p:spPr>
          <a:xfrm>
            <a:off x="1756525" y="249365"/>
            <a:ext cx="3699163" cy="769441"/>
          </a:xfrm>
          <a:prstGeom prst="rect">
            <a:avLst/>
          </a:prstGeom>
          <a:noFill/>
        </p:spPr>
        <p:txBody>
          <a:bodyPr wrap="square" rtlCol="0">
            <a:spAutoFit/>
          </a:bodyPr>
          <a:lstStyle/>
          <a:p>
            <a:pPr algn="l"/>
            <a:r>
              <a:rPr lang="en-IE" sz="4400" dirty="0">
                <a:solidFill>
                  <a:schemeClr val="bg1"/>
                </a:solidFill>
                <a:latin typeface="Univers Next Pro Condensed" panose="020B0906030202020203" pitchFamily="34" charset="0"/>
              </a:rPr>
              <a:t>THANK YOU! </a:t>
            </a:r>
          </a:p>
        </p:txBody>
      </p:sp>
      <p:pic>
        <p:nvPicPr>
          <p:cNvPr id="4" name="Picture 3" descr="Graphical user interface, text&#10;&#10;Description automatically generated">
            <a:extLst>
              <a:ext uri="{FF2B5EF4-FFF2-40B4-BE49-F238E27FC236}">
                <a16:creationId xmlns:a16="http://schemas.microsoft.com/office/drawing/2014/main" id="{282C346B-B922-A239-E79E-3B60133EE5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94676" y="0"/>
            <a:ext cx="2897324" cy="1111170"/>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914DEE8A-D5D5-B661-835B-517501DA45D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3456" y="5883563"/>
            <a:ext cx="1118544" cy="974437"/>
          </a:xfrm>
          <a:prstGeom prst="rect">
            <a:avLst/>
          </a:prstGeom>
        </p:spPr>
      </p:pic>
    </p:spTree>
    <p:extLst>
      <p:ext uri="{BB962C8B-B14F-4D97-AF65-F5344CB8AC3E}">
        <p14:creationId xmlns:p14="http://schemas.microsoft.com/office/powerpoint/2010/main" val="979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F9A1B90-3754-48DE-AFC7-48D4B984FE1C}"/>
              </a:ext>
            </a:extLst>
          </p:cNvPr>
          <p:cNvSpPr/>
          <p:nvPr/>
        </p:nvSpPr>
        <p:spPr>
          <a:xfrm>
            <a:off x="0" y="0"/>
            <a:ext cx="6509084" cy="6858000"/>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 name="TextBox 1">
            <a:extLst>
              <a:ext uri="{FF2B5EF4-FFF2-40B4-BE49-F238E27FC236}">
                <a16:creationId xmlns:a16="http://schemas.microsoft.com/office/drawing/2014/main" id="{1F49A0E1-F3FF-42AA-9755-3D0781A56712}"/>
              </a:ext>
            </a:extLst>
          </p:cNvPr>
          <p:cNvSpPr txBox="1"/>
          <p:nvPr/>
        </p:nvSpPr>
        <p:spPr>
          <a:xfrm>
            <a:off x="195944" y="276727"/>
            <a:ext cx="5442857" cy="5509200"/>
          </a:xfrm>
          <a:prstGeom prst="rect">
            <a:avLst/>
          </a:prstGeom>
          <a:noFill/>
        </p:spPr>
        <p:txBody>
          <a:bodyPr wrap="square" rtlCol="0">
            <a:spAutoFit/>
          </a:bodyPr>
          <a:lstStyle/>
          <a:p>
            <a:pPr algn="l"/>
            <a:r>
              <a:rPr lang="en-IE" sz="3200" b="1" dirty="0">
                <a:solidFill>
                  <a:schemeClr val="bg1"/>
                </a:solidFill>
                <a:latin typeface="Arial" panose="020B0604020202020204" pitchFamily="34" charset="0"/>
                <a:cs typeface="Arial" panose="020B0604020202020204" pitchFamily="34" charset="0"/>
              </a:rPr>
              <a:t>BEFORE YOU BEGIN</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is a flexible resource and is intended to provide you with some easy to use, appropriate rights-related learning to share with your children, their families and your colleagues.</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Please edit out non relevant slides or activities before sharing with your students. Please check that the content works for your learners and feel free to adapt or add any content that would make the material more relevant for your setting.</a:t>
            </a:r>
          </a:p>
          <a:p>
            <a:pPr algn="l"/>
            <a:endParaRPr lang="en-IE" sz="2000" dirty="0">
              <a:solidFill>
                <a:schemeClr val="bg1"/>
              </a:solidFill>
              <a:latin typeface="Arial" panose="020B0604020202020204" pitchFamily="34" charset="0"/>
              <a:cs typeface="Arial" panose="020B0604020202020204" pitchFamily="34" charset="0"/>
            </a:endParaRPr>
          </a:p>
          <a:p>
            <a:pPr marL="342900" indent="-342900" algn="l">
              <a:buFont typeface="Wingdings" panose="05000000000000000000" pitchFamily="2" charset="2"/>
              <a:buChar char="ü"/>
            </a:pPr>
            <a:r>
              <a:rPr lang="en-IE" sz="2000" dirty="0">
                <a:solidFill>
                  <a:schemeClr val="bg1"/>
                </a:solidFill>
                <a:latin typeface="Arial" panose="020B0604020202020204" pitchFamily="34" charset="0"/>
                <a:cs typeface="Arial" panose="020B0604020202020204" pitchFamily="34" charset="0"/>
              </a:rPr>
              <a:t>This resource was developed by UNICEF UK and adapted by UNICEF Ireland.</a:t>
            </a:r>
          </a:p>
        </p:txBody>
      </p:sp>
      <p:pic>
        <p:nvPicPr>
          <p:cNvPr id="3" name="Picture 2" descr="Graphical user interface, text&#10;&#10;Description automatically generated">
            <a:extLst>
              <a:ext uri="{FF2B5EF4-FFF2-40B4-BE49-F238E27FC236}">
                <a16:creationId xmlns:a16="http://schemas.microsoft.com/office/drawing/2014/main" id="{5E729B6F-2AE3-4BBB-9BB6-5C21E0BD96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75340" y="0"/>
            <a:ext cx="2016659" cy="773421"/>
          </a:xfrm>
          <a:prstGeom prst="rect">
            <a:avLst/>
          </a:prstGeom>
        </p:spPr>
      </p:pic>
      <p:sp>
        <p:nvSpPr>
          <p:cNvPr id="5" name="TextBox 4">
            <a:extLst>
              <a:ext uri="{FF2B5EF4-FFF2-40B4-BE49-F238E27FC236}">
                <a16:creationId xmlns:a16="http://schemas.microsoft.com/office/drawing/2014/main" id="{BA7B666D-1E45-60C7-0F56-BC5BCC0A291F}"/>
              </a:ext>
            </a:extLst>
          </p:cNvPr>
          <p:cNvSpPr txBox="1"/>
          <p:nvPr/>
        </p:nvSpPr>
        <p:spPr>
          <a:xfrm>
            <a:off x="7051523" y="1437153"/>
            <a:ext cx="4944533" cy="4647426"/>
          </a:xfrm>
          <a:prstGeom prst="rect">
            <a:avLst/>
          </a:prstGeom>
          <a:noFill/>
        </p:spPr>
        <p:txBody>
          <a:bodyPr wrap="square" rtlCol="0">
            <a:spAutoFit/>
          </a:bodyPr>
          <a:lstStyle/>
          <a:p>
            <a:pPr algn="l"/>
            <a:r>
              <a:rPr lang="en-IE" sz="2000" dirty="0">
                <a:latin typeface="Arial" panose="020B0604020202020204" pitchFamily="34" charset="0"/>
                <a:cs typeface="Arial" panose="020B0604020202020204" pitchFamily="34" charset="0"/>
              </a:rPr>
              <a:t>Slide 3 – Guess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4 – Introducing Articles 32 &amp; 35</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5 – Exploring the Article</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Slides 6 – Some Possible Answers </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7,8,9 – Activities for the classroom</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10 – Reflection</a:t>
            </a:r>
          </a:p>
          <a:p>
            <a:pPr algn="l"/>
            <a:endParaRPr lang="en-IE" sz="2000" dirty="0">
              <a:latin typeface="Arial" panose="020B0604020202020204" pitchFamily="34" charset="0"/>
              <a:cs typeface="Arial" panose="020B0604020202020204" pitchFamily="34" charset="0"/>
            </a:endParaRPr>
          </a:p>
          <a:p>
            <a:pPr algn="l"/>
            <a:r>
              <a:rPr lang="en-IE" sz="2000" dirty="0">
                <a:latin typeface="Arial" panose="020B0604020202020204" pitchFamily="34" charset="0"/>
                <a:cs typeface="Arial" panose="020B0604020202020204" pitchFamily="34" charset="0"/>
              </a:rPr>
              <a:t>Slide 11– Further Support </a:t>
            </a:r>
          </a:p>
          <a:p>
            <a:pPr algn="l"/>
            <a:endParaRPr lang="en-IE" sz="3600" dirty="0">
              <a:solidFill>
                <a:schemeClr val="bg1"/>
              </a:solidFill>
              <a:latin typeface="Univers Next Pro Condensed" panose="020B0906030202020203" pitchFamily="34" charset="0"/>
            </a:endParaRPr>
          </a:p>
        </p:txBody>
      </p:sp>
    </p:spTree>
    <p:extLst>
      <p:ext uri="{BB962C8B-B14F-4D97-AF65-F5344CB8AC3E}">
        <p14:creationId xmlns:p14="http://schemas.microsoft.com/office/powerpoint/2010/main" val="36925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5A545-06F6-4F14-852A-7B650624105E}"/>
              </a:ext>
            </a:extLst>
          </p:cNvPr>
          <p:cNvSpPr>
            <a:spLocks noGrp="1"/>
          </p:cNvSpPr>
          <p:nvPr>
            <p:ph type="ctrTitle" idx="4294967295"/>
          </p:nvPr>
        </p:nvSpPr>
        <p:spPr>
          <a:xfrm>
            <a:off x="138897" y="236337"/>
            <a:ext cx="11247438" cy="709612"/>
          </a:xfrm>
        </p:spPr>
        <p:txBody>
          <a:bodyPr/>
          <a:lstStyle/>
          <a:p>
            <a:r>
              <a:rPr lang="en-GB" b="1" dirty="0">
                <a:solidFill>
                  <a:schemeClr val="bg1"/>
                </a:solidFill>
                <a:latin typeface="Arial" panose="020B0604020202020204" pitchFamily="34" charset="0"/>
                <a:cs typeface="Arial" panose="020B0604020202020204" pitchFamily="34" charset="0"/>
              </a:rPr>
              <a:t>GUESS THE ARTICLE</a:t>
            </a:r>
          </a:p>
        </p:txBody>
      </p:sp>
      <p:sp>
        <p:nvSpPr>
          <p:cNvPr id="5" name="Subtitle 3">
            <a:extLst>
              <a:ext uri="{FF2B5EF4-FFF2-40B4-BE49-F238E27FC236}">
                <a16:creationId xmlns:a16="http://schemas.microsoft.com/office/drawing/2014/main" id="{0D7BA3D2-2B8F-40C1-BA7F-2E1782228AF5}"/>
              </a:ext>
            </a:extLst>
          </p:cNvPr>
          <p:cNvSpPr txBox="1">
            <a:spLocks/>
          </p:cNvSpPr>
          <p:nvPr/>
        </p:nvSpPr>
        <p:spPr>
          <a:xfrm>
            <a:off x="462974" y="1356658"/>
            <a:ext cx="10867229" cy="53643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800" dirty="0">
                <a:solidFill>
                  <a:schemeClr val="bg1"/>
                </a:solidFill>
                <a:latin typeface="Arial"/>
                <a:cs typeface="Arial"/>
              </a:rPr>
              <a:t>These pictures provide a clue to this week’s article.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GB" sz="1800" dirty="0">
                <a:solidFill>
                  <a:schemeClr val="bg1"/>
                </a:solidFill>
                <a:latin typeface="Arial"/>
                <a:cs typeface="Arial"/>
              </a:rPr>
              <a:t>How do these pictures help you? Can you guess how they are linked together?</a:t>
            </a:r>
          </a:p>
          <a:p>
            <a:pPr marL="0" indent="0">
              <a:buFont typeface="Arial" panose="020B0604020202020204" pitchFamily="34" charset="0"/>
              <a:buNone/>
            </a:pPr>
            <a:r>
              <a:rPr lang="en-GB" sz="1800" dirty="0">
                <a:solidFill>
                  <a:schemeClr val="bg1"/>
                </a:solidFill>
                <a:latin typeface="Arial"/>
                <a:cs typeface="Arial"/>
              </a:rPr>
              <a:t>Write down your thoughts or discuss with someone in your class. </a:t>
            </a:r>
            <a:endParaRPr lang="en-GB" sz="1800" dirty="0">
              <a:solidFill>
                <a:schemeClr val="bg1"/>
              </a:solidFill>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GB" sz="1800" dirty="0">
              <a:latin typeface="Arial" panose="020B0604020202020204" pitchFamily="34" charset="0"/>
              <a:cs typeface="Arial" panose="020B0604020202020204" pitchFamily="34" charset="0"/>
            </a:endParaRPr>
          </a:p>
        </p:txBody>
      </p:sp>
      <p:pic>
        <p:nvPicPr>
          <p:cNvPr id="3" name="Picture 2" descr="Graphical user interface, text&#10;&#10;Description automatically generated">
            <a:extLst>
              <a:ext uri="{FF2B5EF4-FFF2-40B4-BE49-F238E27FC236}">
                <a16:creationId xmlns:a16="http://schemas.microsoft.com/office/drawing/2014/main" id="{3A511E7E-C8D0-2DB3-BA55-F4FFBEF70F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482" y="0"/>
            <a:ext cx="2466518" cy="945949"/>
          </a:xfrm>
          <a:prstGeom prst="rect">
            <a:avLst/>
          </a:prstGeom>
        </p:spPr>
      </p:pic>
      <p:pic>
        <p:nvPicPr>
          <p:cNvPr id="6" name="Picture 5">
            <a:extLst>
              <a:ext uri="{FF2B5EF4-FFF2-40B4-BE49-F238E27FC236}">
                <a16:creationId xmlns:a16="http://schemas.microsoft.com/office/drawing/2014/main" id="{48E89EBD-D95F-787F-7DCE-6DE7811F182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264233" y="3050937"/>
            <a:ext cx="1664824" cy="2129657"/>
          </a:xfrm>
          <a:prstGeom prst="rect">
            <a:avLst/>
          </a:prstGeom>
        </p:spPr>
      </p:pic>
      <p:pic>
        <p:nvPicPr>
          <p:cNvPr id="8" name="Picture 7">
            <a:extLst>
              <a:ext uri="{FF2B5EF4-FFF2-40B4-BE49-F238E27FC236}">
                <a16:creationId xmlns:a16="http://schemas.microsoft.com/office/drawing/2014/main" id="{B7174018-2DFF-91F8-7A1C-F6F302D5AAB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4938" y="3082145"/>
            <a:ext cx="3147673" cy="2098448"/>
          </a:xfrm>
          <a:prstGeom prst="rect">
            <a:avLst/>
          </a:prstGeom>
        </p:spPr>
      </p:pic>
      <p:pic>
        <p:nvPicPr>
          <p:cNvPr id="10" name="Picture 9">
            <a:extLst>
              <a:ext uri="{FF2B5EF4-FFF2-40B4-BE49-F238E27FC236}">
                <a16:creationId xmlns:a16="http://schemas.microsoft.com/office/drawing/2014/main" id="{67DF22CA-4E73-E165-ECBF-19AAAA48A3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33928" y="3065587"/>
            <a:ext cx="2903921" cy="2129869"/>
          </a:xfrm>
          <a:prstGeom prst="rect">
            <a:avLst/>
          </a:prstGeom>
        </p:spPr>
      </p:pic>
      <p:sp>
        <p:nvSpPr>
          <p:cNvPr id="11" name="TextBox 10">
            <a:extLst>
              <a:ext uri="{FF2B5EF4-FFF2-40B4-BE49-F238E27FC236}">
                <a16:creationId xmlns:a16="http://schemas.microsoft.com/office/drawing/2014/main" id="{17EC1C43-709F-917D-D87C-80DD35B5261A}"/>
              </a:ext>
            </a:extLst>
          </p:cNvPr>
          <p:cNvSpPr txBox="1"/>
          <p:nvPr/>
        </p:nvSpPr>
        <p:spPr>
          <a:xfrm>
            <a:off x="644236" y="5195456"/>
            <a:ext cx="2369128" cy="230832"/>
          </a:xfrm>
          <a:prstGeom prst="rect">
            <a:avLst/>
          </a:prstGeom>
          <a:noFill/>
        </p:spPr>
        <p:txBody>
          <a:bodyPr wrap="square" rtlCol="0">
            <a:spAutoFit/>
          </a:bodyPr>
          <a:lstStyle/>
          <a:p>
            <a:pPr algn="l"/>
            <a:r>
              <a:rPr lang="en-IE" sz="900" dirty="0">
                <a:solidFill>
                  <a:schemeClr val="bg1"/>
                </a:solidFill>
                <a:latin typeface="Univers Next Pro Condensed" panose="020B0906030202020203" pitchFamily="34" charset="0"/>
              </a:rPr>
              <a:t>UNICEF/UN0673622</a:t>
            </a:r>
          </a:p>
        </p:txBody>
      </p:sp>
      <p:sp>
        <p:nvSpPr>
          <p:cNvPr id="12" name="TextBox 11">
            <a:extLst>
              <a:ext uri="{FF2B5EF4-FFF2-40B4-BE49-F238E27FC236}">
                <a16:creationId xmlns:a16="http://schemas.microsoft.com/office/drawing/2014/main" id="{260CCE84-EFA7-464A-4958-677A55E13992}"/>
              </a:ext>
            </a:extLst>
          </p:cNvPr>
          <p:cNvSpPr txBox="1"/>
          <p:nvPr/>
        </p:nvSpPr>
        <p:spPr>
          <a:xfrm>
            <a:off x="5264233" y="5195456"/>
            <a:ext cx="2369128" cy="230832"/>
          </a:xfrm>
          <a:prstGeom prst="rect">
            <a:avLst/>
          </a:prstGeom>
          <a:noFill/>
        </p:spPr>
        <p:txBody>
          <a:bodyPr wrap="square" rtlCol="0">
            <a:spAutoFit/>
          </a:bodyPr>
          <a:lstStyle/>
          <a:p>
            <a:pPr algn="l"/>
            <a:r>
              <a:rPr lang="en-IE" sz="900" b="0" i="0" u="none" strike="noStrike" baseline="0" dirty="0">
                <a:solidFill>
                  <a:srgbClr val="FFFFFF"/>
                </a:solidFill>
                <a:latin typeface="Univers Next Pro Condensed" panose="020B0906030202020203"/>
              </a:rPr>
              <a:t>UNICEF/Safadi/2023 </a:t>
            </a:r>
            <a:endParaRPr lang="en-IE" sz="900" dirty="0">
              <a:solidFill>
                <a:schemeClr val="bg1"/>
              </a:solidFill>
              <a:latin typeface="Univers Next Pro Condensed" panose="020B0906030202020203"/>
            </a:endParaRPr>
          </a:p>
        </p:txBody>
      </p:sp>
      <p:sp>
        <p:nvSpPr>
          <p:cNvPr id="13" name="TextBox 12">
            <a:extLst>
              <a:ext uri="{FF2B5EF4-FFF2-40B4-BE49-F238E27FC236}">
                <a16:creationId xmlns:a16="http://schemas.microsoft.com/office/drawing/2014/main" id="{EF35AE7F-F825-B60A-4A8A-AD4985F7169A}"/>
              </a:ext>
            </a:extLst>
          </p:cNvPr>
          <p:cNvSpPr txBox="1"/>
          <p:nvPr/>
        </p:nvSpPr>
        <p:spPr>
          <a:xfrm>
            <a:off x="8706249" y="5195456"/>
            <a:ext cx="2959278" cy="230832"/>
          </a:xfrm>
          <a:prstGeom prst="rect">
            <a:avLst/>
          </a:prstGeom>
          <a:noFill/>
        </p:spPr>
        <p:txBody>
          <a:bodyPr wrap="square" rtlCol="0">
            <a:spAutoFit/>
          </a:bodyPr>
          <a:lstStyle/>
          <a:p>
            <a:pPr algn="l"/>
            <a:r>
              <a:rPr lang="en-IE" sz="900" b="0" i="0" u="none" strike="noStrike" baseline="0" dirty="0">
                <a:solidFill>
                  <a:schemeClr val="bg1"/>
                </a:solidFill>
                <a:latin typeface="Univers Next Pro Condensed" panose="020B0906030202020203"/>
              </a:rPr>
              <a:t>UNICEF BOLIVIA/2020/RADOSLAW CZAJKOWSKITO</a:t>
            </a:r>
            <a:endParaRPr lang="en-IE" sz="900" dirty="0">
              <a:solidFill>
                <a:schemeClr val="bg1"/>
              </a:solidFill>
              <a:latin typeface="Univers Next Pro Condensed" panose="020B0906030202020203"/>
            </a:endParaRPr>
          </a:p>
        </p:txBody>
      </p:sp>
    </p:spTree>
    <p:extLst>
      <p:ext uri="{BB962C8B-B14F-4D97-AF65-F5344CB8AC3E}">
        <p14:creationId xmlns:p14="http://schemas.microsoft.com/office/powerpoint/2010/main" val="1357755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A0DC25-71B2-7C77-F69E-BA3B75CD87D4}"/>
              </a:ext>
            </a:extLst>
          </p:cNvPr>
          <p:cNvSpPr txBox="1"/>
          <p:nvPr/>
        </p:nvSpPr>
        <p:spPr>
          <a:xfrm>
            <a:off x="2037132" y="666924"/>
            <a:ext cx="7418895" cy="584775"/>
          </a:xfrm>
          <a:prstGeom prst="rect">
            <a:avLst/>
          </a:prstGeom>
          <a:solidFill>
            <a:schemeClr val="bg1"/>
          </a:solidFill>
        </p:spPr>
        <p:txBody>
          <a:bodyPr wrap="square" rtlCol="0">
            <a:spAutoFit/>
          </a:bodyPr>
          <a:lstStyle/>
          <a:p>
            <a:pPr algn="ctr"/>
            <a:r>
              <a:rPr lang="en-IE" sz="3200" b="1" dirty="0">
                <a:solidFill>
                  <a:srgbClr val="00B0F0"/>
                </a:solidFill>
              </a:rPr>
              <a:t>ARTICLES 32 &amp; 35</a:t>
            </a:r>
          </a:p>
        </p:txBody>
      </p:sp>
      <p:pic>
        <p:nvPicPr>
          <p:cNvPr id="3" name="Picture 2" descr="Graphical user interface, text&#10;&#10;Description automatically generated">
            <a:extLst>
              <a:ext uri="{FF2B5EF4-FFF2-40B4-BE49-F238E27FC236}">
                <a16:creationId xmlns:a16="http://schemas.microsoft.com/office/drawing/2014/main" id="{FAADF357-725C-8843-E8A1-44970598F32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13068" y="0"/>
            <a:ext cx="1978932" cy="758952"/>
          </a:xfrm>
          <a:prstGeom prst="rect">
            <a:avLst/>
          </a:prstGeom>
        </p:spPr>
      </p:pic>
      <p:pic>
        <p:nvPicPr>
          <p:cNvPr id="5" name="Picture 4">
            <a:extLst>
              <a:ext uri="{FF2B5EF4-FFF2-40B4-BE49-F238E27FC236}">
                <a16:creationId xmlns:a16="http://schemas.microsoft.com/office/drawing/2014/main" id="{DA321828-1D77-48F5-438D-F6A1AB5625F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233155" y="1538639"/>
            <a:ext cx="2096507" cy="2795835"/>
          </a:xfrm>
          <a:prstGeom prst="rect">
            <a:avLst/>
          </a:prstGeom>
        </p:spPr>
      </p:pic>
      <p:sp>
        <p:nvSpPr>
          <p:cNvPr id="9" name="TextBox 8">
            <a:extLst>
              <a:ext uri="{FF2B5EF4-FFF2-40B4-BE49-F238E27FC236}">
                <a16:creationId xmlns:a16="http://schemas.microsoft.com/office/drawing/2014/main" id="{2558D471-D2AF-60B0-0B5A-E1A444EB20C1}"/>
              </a:ext>
            </a:extLst>
          </p:cNvPr>
          <p:cNvSpPr txBox="1"/>
          <p:nvPr/>
        </p:nvSpPr>
        <p:spPr>
          <a:xfrm>
            <a:off x="1753162" y="4527790"/>
            <a:ext cx="3275948" cy="2031325"/>
          </a:xfrm>
          <a:prstGeom prst="rect">
            <a:avLst/>
          </a:prstGeom>
          <a:noFill/>
        </p:spPr>
        <p:txBody>
          <a:bodyPr wrap="square" rtlCol="0">
            <a:spAutoFit/>
          </a:bodyPr>
          <a:lstStyle/>
          <a:p>
            <a:pPr fontAlgn="base"/>
            <a:r>
              <a:rPr lang="en-GB" b="1" i="0" dirty="0">
                <a:effectLst/>
                <a:latin typeface="Arial" panose="020B0604020202020204" pitchFamily="34" charset="0"/>
                <a:ea typeface="Calibri" panose="020F0502020204030204" pitchFamily="34" charset="0"/>
                <a:cs typeface="Arial" panose="020B0604020202020204" pitchFamily="34" charset="0"/>
              </a:rPr>
              <a:t>Article </a:t>
            </a:r>
            <a:r>
              <a:rPr lang="en-GB" b="1" dirty="0">
                <a:latin typeface="Arial" panose="020B0604020202020204" pitchFamily="34" charset="0"/>
                <a:ea typeface="Calibri" panose="020F0502020204030204" pitchFamily="34" charset="0"/>
                <a:cs typeface="Arial" panose="020B0604020202020204" pitchFamily="34" charset="0"/>
              </a:rPr>
              <a:t>32</a:t>
            </a:r>
            <a:r>
              <a:rPr lang="en-GB" b="1" i="0" dirty="0">
                <a:effectLst/>
                <a:latin typeface="Arial" panose="020B0604020202020204" pitchFamily="34" charset="0"/>
                <a:ea typeface="Calibri" panose="020F0502020204030204" pitchFamily="34" charset="0"/>
                <a:cs typeface="Arial" panose="020B0604020202020204" pitchFamily="34" charset="0"/>
              </a:rPr>
              <a:t>: </a:t>
            </a:r>
            <a:r>
              <a:rPr lang="en-GB" dirty="0">
                <a:latin typeface="Arial" panose="020B0604020202020204" pitchFamily="34" charset="0"/>
                <a:ea typeface="Calibri" panose="020F0502020204030204" pitchFamily="34" charset="0"/>
                <a:cs typeface="Arial" panose="020B0604020202020204" pitchFamily="34" charset="0"/>
              </a:rPr>
              <a:t>Children have the right to be protected from work that is dangerous or bad for their education, health or development. If children work they have the right to be safe and paid fairly. </a:t>
            </a:r>
            <a:endParaRPr lang="en-GB" sz="1800" b="0" i="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descr="A brown sign with a person holding a price tag&#10;&#10;Description automatically generated">
            <a:extLst>
              <a:ext uri="{FF2B5EF4-FFF2-40B4-BE49-F238E27FC236}">
                <a16:creationId xmlns:a16="http://schemas.microsoft.com/office/drawing/2014/main" id="{D02EA605-A054-AE04-8E44-2C80E177DF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5505" y="1538638"/>
            <a:ext cx="2096507" cy="2795835"/>
          </a:xfrm>
          <a:prstGeom prst="rect">
            <a:avLst/>
          </a:prstGeom>
        </p:spPr>
      </p:pic>
      <p:sp>
        <p:nvSpPr>
          <p:cNvPr id="10" name="TextBox 9">
            <a:extLst>
              <a:ext uri="{FF2B5EF4-FFF2-40B4-BE49-F238E27FC236}">
                <a16:creationId xmlns:a16="http://schemas.microsoft.com/office/drawing/2014/main" id="{63161F7F-7353-3C73-83B7-ADF88A921383}"/>
              </a:ext>
            </a:extLst>
          </p:cNvPr>
          <p:cNvSpPr txBox="1"/>
          <p:nvPr/>
        </p:nvSpPr>
        <p:spPr>
          <a:xfrm>
            <a:off x="7351776" y="4527790"/>
            <a:ext cx="3275948" cy="1754326"/>
          </a:xfrm>
          <a:prstGeom prst="rect">
            <a:avLst/>
          </a:prstGeom>
          <a:noFill/>
        </p:spPr>
        <p:txBody>
          <a:bodyPr wrap="square" rtlCol="0">
            <a:spAutoFit/>
          </a:bodyPr>
          <a:lstStyle/>
          <a:p>
            <a:r>
              <a:rPr lang="en-IE" b="1" dirty="0">
                <a:latin typeface="Arial" panose="020B0604020202020204" pitchFamily="34" charset="0"/>
                <a:cs typeface="Arial" panose="020B0604020202020204" pitchFamily="34" charset="0"/>
              </a:rPr>
              <a:t>Article 35</a:t>
            </a:r>
            <a:r>
              <a:rPr lang="en-IE" dirty="0"/>
              <a:t>: </a:t>
            </a:r>
            <a:r>
              <a:rPr lang="en-IE" dirty="0">
                <a:latin typeface="Arial" panose="020B0604020202020204" pitchFamily="34" charset="0"/>
                <a:cs typeface="Arial" panose="020B0604020202020204" pitchFamily="34" charset="0"/>
              </a:rPr>
              <a:t>Governments must make sure that children are not kidnapped or sold, or taken to other countries or places to be exploited (taken advantage of) </a:t>
            </a:r>
          </a:p>
        </p:txBody>
      </p:sp>
    </p:spTree>
    <p:extLst>
      <p:ext uri="{BB962C8B-B14F-4D97-AF65-F5344CB8AC3E}">
        <p14:creationId xmlns:p14="http://schemas.microsoft.com/office/powerpoint/2010/main" val="2288528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1EE31619-694A-A5DE-2837-6E0F25AF47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579" y="-19004"/>
            <a:ext cx="2813421" cy="1078992"/>
          </a:xfrm>
          <a:prstGeom prst="rect">
            <a:avLst/>
          </a:prstGeom>
        </p:spPr>
      </p:pic>
      <p:sp>
        <p:nvSpPr>
          <p:cNvPr id="3" name="TextBox 2">
            <a:extLst>
              <a:ext uri="{FF2B5EF4-FFF2-40B4-BE49-F238E27FC236}">
                <a16:creationId xmlns:a16="http://schemas.microsoft.com/office/drawing/2014/main" id="{EF31FDBD-EF1A-4E4A-60E5-01BB50559563}"/>
              </a:ext>
            </a:extLst>
          </p:cNvPr>
          <p:cNvSpPr txBox="1"/>
          <p:nvPr/>
        </p:nvSpPr>
        <p:spPr>
          <a:xfrm>
            <a:off x="348343" y="413657"/>
            <a:ext cx="8066314" cy="646331"/>
          </a:xfrm>
          <a:prstGeom prst="rect">
            <a:avLst/>
          </a:prstGeom>
          <a:noFill/>
        </p:spPr>
        <p:txBody>
          <a:bodyPr wrap="square" rtlCol="0">
            <a:spAutoFit/>
          </a:bodyPr>
          <a:lstStyle/>
          <a:p>
            <a:r>
              <a:rPr lang="en-IE" sz="3600" b="1" dirty="0">
                <a:solidFill>
                  <a:schemeClr val="bg1"/>
                </a:solidFill>
                <a:latin typeface="Arial" panose="020B0604020202020204" pitchFamily="34" charset="0"/>
                <a:cs typeface="Arial" panose="020B0604020202020204" pitchFamily="34" charset="0"/>
              </a:rPr>
              <a:t>EXPLORING ARTICLES 32 &amp; 35 </a:t>
            </a:r>
          </a:p>
        </p:txBody>
      </p:sp>
      <p:sp>
        <p:nvSpPr>
          <p:cNvPr id="4" name="TextBox 3">
            <a:extLst>
              <a:ext uri="{FF2B5EF4-FFF2-40B4-BE49-F238E27FC236}">
                <a16:creationId xmlns:a16="http://schemas.microsoft.com/office/drawing/2014/main" id="{F7344267-D2E1-1D74-D802-88D1BE415301}"/>
              </a:ext>
            </a:extLst>
          </p:cNvPr>
          <p:cNvSpPr txBox="1"/>
          <p:nvPr/>
        </p:nvSpPr>
        <p:spPr>
          <a:xfrm>
            <a:off x="494647" y="1746450"/>
            <a:ext cx="3461658" cy="3046988"/>
          </a:xfrm>
          <a:prstGeom prst="rect">
            <a:avLst/>
          </a:prstGeom>
          <a:noFill/>
        </p:spPr>
        <p:txBody>
          <a:bodyPr wrap="square" rtlCol="0">
            <a:spAutoFit/>
          </a:bodyPr>
          <a:lstStyle/>
          <a:p>
            <a:r>
              <a:rPr lang="en-GB" sz="2400" b="1" dirty="0">
                <a:solidFill>
                  <a:schemeClr val="bg1"/>
                </a:solidFill>
                <a:latin typeface="Arial" panose="020B0604020202020204" pitchFamily="34" charset="0"/>
              </a:rPr>
              <a:t>W</a:t>
            </a:r>
            <a:r>
              <a:rPr lang="en-GB" sz="2400" b="1" dirty="0">
                <a:solidFill>
                  <a:schemeClr val="bg1"/>
                </a:solidFill>
                <a:effectLst/>
                <a:latin typeface="Arial" panose="020B0604020202020204" pitchFamily="34" charset="0"/>
              </a:rPr>
              <a:t>hy should children be protected from working, especially in dangerous conditions?</a:t>
            </a:r>
            <a:r>
              <a:rPr lang="en-GB" sz="2400" b="0" dirty="0">
                <a:solidFill>
                  <a:schemeClr val="bg1"/>
                </a:solidFill>
                <a:effectLst/>
                <a:latin typeface="Arial" panose="020B0604020202020204" pitchFamily="34" charset="0"/>
              </a:rPr>
              <a:t> </a:t>
            </a:r>
            <a:endParaRPr lang="en-US" sz="2400" dirty="0">
              <a:solidFill>
                <a:schemeClr val="bg1"/>
              </a:solidFill>
              <a:latin typeface="Arial" panose="020B0604020202020204" pitchFamily="34" charset="0"/>
              <a:cs typeface="Arial" panose="020B0604020202020204" pitchFamily="34" charset="0"/>
            </a:endParaRPr>
          </a:p>
          <a:p>
            <a:endParaRPr lang="en-IE" sz="2400" b="1" dirty="0">
              <a:solidFill>
                <a:schemeClr val="bg1"/>
              </a:solidFill>
            </a:endParaRPr>
          </a:p>
          <a:p>
            <a:r>
              <a:rPr lang="en-IE" sz="2400" b="1" dirty="0">
                <a:solidFill>
                  <a:schemeClr val="bg1"/>
                </a:solidFill>
                <a:latin typeface="Arial" panose="020B0604020202020204" pitchFamily="34" charset="0"/>
                <a:cs typeface="Arial" panose="020B0604020202020204" pitchFamily="34" charset="0"/>
              </a:rPr>
              <a:t>Have a think and write down some answers!  </a:t>
            </a:r>
          </a:p>
        </p:txBody>
      </p:sp>
      <p:pic>
        <p:nvPicPr>
          <p:cNvPr id="6" name="Picture 5">
            <a:extLst>
              <a:ext uri="{FF2B5EF4-FFF2-40B4-BE49-F238E27FC236}">
                <a16:creationId xmlns:a16="http://schemas.microsoft.com/office/drawing/2014/main" id="{CEDDC61C-1110-7AF5-3849-E51ED6EAA33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37531" y="1654862"/>
            <a:ext cx="7154251" cy="4769500"/>
          </a:xfrm>
          <a:prstGeom prst="rect">
            <a:avLst/>
          </a:prstGeom>
        </p:spPr>
      </p:pic>
      <p:sp>
        <p:nvSpPr>
          <p:cNvPr id="5" name="TextBox 4">
            <a:extLst>
              <a:ext uri="{FF2B5EF4-FFF2-40B4-BE49-F238E27FC236}">
                <a16:creationId xmlns:a16="http://schemas.microsoft.com/office/drawing/2014/main" id="{975A1F6F-1E16-5E17-66E9-30FAA60193B3}"/>
              </a:ext>
            </a:extLst>
          </p:cNvPr>
          <p:cNvSpPr txBox="1"/>
          <p:nvPr/>
        </p:nvSpPr>
        <p:spPr>
          <a:xfrm>
            <a:off x="10566255" y="6424362"/>
            <a:ext cx="1551709" cy="246221"/>
          </a:xfrm>
          <a:prstGeom prst="rect">
            <a:avLst/>
          </a:prstGeom>
          <a:noFill/>
        </p:spPr>
        <p:txBody>
          <a:bodyPr wrap="square" rtlCol="0">
            <a:spAutoFit/>
          </a:bodyPr>
          <a:lstStyle/>
          <a:p>
            <a:r>
              <a:rPr lang="en-IE" sz="1000" dirty="0">
                <a:solidFill>
                  <a:schemeClr val="bg1"/>
                </a:solidFill>
              </a:rPr>
              <a:t>UNICEF/UNI557589</a:t>
            </a:r>
          </a:p>
        </p:txBody>
      </p:sp>
    </p:spTree>
    <p:extLst>
      <p:ext uri="{BB962C8B-B14F-4D97-AF65-F5344CB8AC3E}">
        <p14:creationId xmlns:p14="http://schemas.microsoft.com/office/powerpoint/2010/main" val="1022649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833C70-21E8-803B-C726-421073E9FCD2}"/>
              </a:ext>
            </a:extLst>
          </p:cNvPr>
          <p:cNvSpPr/>
          <p:nvPr/>
        </p:nvSpPr>
        <p:spPr>
          <a:xfrm>
            <a:off x="0" y="0"/>
            <a:ext cx="5693790" cy="785446"/>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E" sz="2800" b="1" dirty="0">
                <a:cs typeface="Arial" panose="020B0604020202020204" pitchFamily="34" charset="0"/>
              </a:rPr>
              <a:t>EXPLORING ARTICLE 30</a:t>
            </a:r>
          </a:p>
        </p:txBody>
      </p:sp>
      <p:sp>
        <p:nvSpPr>
          <p:cNvPr id="3" name="TextBox 2">
            <a:extLst>
              <a:ext uri="{FF2B5EF4-FFF2-40B4-BE49-F238E27FC236}">
                <a16:creationId xmlns:a16="http://schemas.microsoft.com/office/drawing/2014/main" id="{4B8C1774-B8EC-21F8-DF3B-FBD00014E85A}"/>
              </a:ext>
            </a:extLst>
          </p:cNvPr>
          <p:cNvSpPr txBox="1"/>
          <p:nvPr/>
        </p:nvSpPr>
        <p:spPr>
          <a:xfrm>
            <a:off x="528636" y="1294703"/>
            <a:ext cx="4628560" cy="523220"/>
          </a:xfrm>
          <a:prstGeom prst="rect">
            <a:avLst/>
          </a:prstGeom>
          <a:noFill/>
        </p:spPr>
        <p:txBody>
          <a:bodyPr wrap="square" rtlCol="0">
            <a:spAutoFit/>
          </a:bodyPr>
          <a:lstStyle/>
          <a:p>
            <a:r>
              <a:rPr lang="en-IE" sz="2800" b="1" dirty="0">
                <a:solidFill>
                  <a:srgbClr val="00B0F0"/>
                </a:solidFill>
              </a:rPr>
              <a:t>Did you think of these? </a:t>
            </a:r>
          </a:p>
        </p:txBody>
      </p:sp>
      <p:sp>
        <p:nvSpPr>
          <p:cNvPr id="4" name="Text Placeholder 4">
            <a:extLst>
              <a:ext uri="{FF2B5EF4-FFF2-40B4-BE49-F238E27FC236}">
                <a16:creationId xmlns:a16="http://schemas.microsoft.com/office/drawing/2014/main" id="{2440B2AB-8A92-9054-7260-2E0A2084143F}"/>
              </a:ext>
            </a:extLst>
          </p:cNvPr>
          <p:cNvSpPr txBox="1">
            <a:spLocks/>
          </p:cNvSpPr>
          <p:nvPr/>
        </p:nvSpPr>
        <p:spPr>
          <a:xfrm>
            <a:off x="528636" y="2001456"/>
            <a:ext cx="11471580" cy="4369629"/>
          </a:xfrm>
          <a:prstGeom prst="rect">
            <a:avLst/>
          </a:prstGeom>
        </p:spPr>
        <p:txBody>
          <a:bodyPr vert="horz" lIns="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ct val="107000"/>
              </a:lnSpc>
              <a:buFont typeface="Symbol" panose="05050102010706020507" pitchFamily="18" charset="2"/>
              <a:buChar char="·"/>
            </a:pPr>
            <a:r>
              <a:rPr lang="en-GB" sz="2000" dirty="0">
                <a:latin typeface="Arial" panose="020B0604020202020204" pitchFamily="34" charset="0"/>
                <a:ea typeface="Arial" panose="020B0604020202020204" pitchFamily="34" charset="0"/>
                <a:cs typeface="Times New Roman" panose="02020603050405020304" pitchFamily="18" charset="0"/>
              </a:rPr>
              <a:t>All</a:t>
            </a:r>
            <a:r>
              <a:rPr lang="en-GB" sz="2000" dirty="0">
                <a:effectLst/>
                <a:latin typeface="Arial" panose="020B0604020202020204" pitchFamily="34" charset="0"/>
                <a:ea typeface="Arial" panose="020B0604020202020204" pitchFamily="34" charset="0"/>
                <a:cs typeface="Times New Roman" panose="02020603050405020304" pitchFamily="18" charset="0"/>
              </a:rPr>
              <a:t> families should have a good enough standard of living without their children working.</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Children should be in education.</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Their health and safety should be protected.</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Children’s views and best interests should be considered.</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Other harm could come to them in the workplace.</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It could lead to further exploitation or trafficking.</a:t>
            </a:r>
          </a:p>
          <a:p>
            <a:pPr marL="342900" lvl="0" indent="-342900">
              <a:lnSpc>
                <a:spcPct val="107000"/>
              </a:lnSpc>
              <a:buFont typeface="Symbol" panose="05050102010706020507" pitchFamily="18" charset="2"/>
              <a:buChar char="·"/>
            </a:pPr>
            <a:endParaRPr lang="en-GB" sz="1400" dirty="0">
              <a:latin typeface="Arial" panose="020B0604020202020204" pitchFamily="34" charset="0"/>
              <a:ea typeface="Arial" panose="020B0604020202020204" pitchFamily="34" charset="0"/>
              <a:cs typeface="Times New Roman" panose="02020603050405020304" pitchFamily="18" charset="0"/>
            </a:endParaRPr>
          </a:p>
          <a:p>
            <a:pPr>
              <a:lnSpc>
                <a:spcPct val="107000"/>
              </a:lnSpc>
            </a:pPr>
            <a:r>
              <a:rPr lang="en-GB" sz="2000" dirty="0">
                <a:effectLst/>
                <a:latin typeface="Arial" panose="020B0604020202020204" pitchFamily="34" charset="0"/>
                <a:ea typeface="Arial" panose="020B0604020202020204" pitchFamily="34" charset="0"/>
                <a:cs typeface="Times New Roman" panose="02020603050405020304" pitchFamily="18" charset="0"/>
              </a:rPr>
              <a:t>They should have time to be a child and have all their rights.</a:t>
            </a:r>
          </a:p>
          <a:p>
            <a:pPr marL="342900" lvl="0" indent="-342900">
              <a:lnSpc>
                <a:spcPct val="107000"/>
              </a:lnSpc>
              <a:buFont typeface="Symbol" panose="05050102010706020507" pitchFamily="18" charset="2"/>
              <a:buChar char="·"/>
            </a:pPr>
            <a:r>
              <a:rPr lang="en-GB" sz="2000" dirty="0">
                <a:effectLst/>
                <a:latin typeface="Arial" panose="020B0604020202020204" pitchFamily="34" charset="0"/>
                <a:ea typeface="Arial" panose="020B0604020202020204" pitchFamily="34" charset="0"/>
                <a:cs typeface="Times New Roman" panose="02020603050405020304" pitchFamily="18" charset="0"/>
              </a:rPr>
              <a:t>They should have time to rest and play, and to develop their talents. </a:t>
            </a:r>
          </a:p>
          <a:p>
            <a:pPr marL="342900" indent="-342900">
              <a:lnSpc>
                <a:spcPct val="107000"/>
              </a:lnSpc>
              <a:buFont typeface="Symbol" panose="05050102010706020507" pitchFamily="18" charset="2"/>
              <a:buChar char=""/>
            </a:pPr>
            <a:endParaRPr lang="en-GB" sz="2000" dirty="0">
              <a:solidFill>
                <a:srgbClr val="000000"/>
              </a:solidFill>
              <a:cs typeface="Arial" panose="020B0604020202020204" pitchFamily="34" charset="0"/>
            </a:endParaRPr>
          </a:p>
        </p:txBody>
      </p:sp>
      <p:sp>
        <p:nvSpPr>
          <p:cNvPr id="5" name="TextBox 4">
            <a:extLst>
              <a:ext uri="{FF2B5EF4-FFF2-40B4-BE49-F238E27FC236}">
                <a16:creationId xmlns:a16="http://schemas.microsoft.com/office/drawing/2014/main" id="{CFF1ECFC-578F-C358-8BFE-68F0E93FB0B0}"/>
              </a:ext>
            </a:extLst>
          </p:cNvPr>
          <p:cNvSpPr txBox="1"/>
          <p:nvPr/>
        </p:nvSpPr>
        <p:spPr>
          <a:xfrm>
            <a:off x="7364276" y="5809672"/>
            <a:ext cx="3860800" cy="400110"/>
          </a:xfrm>
          <a:prstGeom prst="rect">
            <a:avLst/>
          </a:prstGeom>
          <a:noFill/>
        </p:spPr>
        <p:txBody>
          <a:bodyPr wrap="square" rtlCol="0">
            <a:spAutoFit/>
          </a:bodyPr>
          <a:lstStyle/>
          <a:p>
            <a:r>
              <a:rPr lang="en-IE" sz="2000" b="1" dirty="0">
                <a:solidFill>
                  <a:srgbClr val="00B0F0"/>
                </a:solidFill>
              </a:rPr>
              <a:t>What else did you think of? </a:t>
            </a:r>
          </a:p>
        </p:txBody>
      </p:sp>
    </p:spTree>
    <p:extLst>
      <p:ext uri="{BB962C8B-B14F-4D97-AF65-F5344CB8AC3E}">
        <p14:creationId xmlns:p14="http://schemas.microsoft.com/office/powerpoint/2010/main" val="246359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115747" y="4312372"/>
            <a:ext cx="4618767" cy="2413029"/>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5017560" y="4340115"/>
            <a:ext cx="6997244" cy="2413029"/>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100" dirty="0">
              <a:solidFill>
                <a:schemeClr val="tx1"/>
              </a:solidFill>
              <a:cs typeface="Arial" panose="020B0604020202020204" pitchFamily="34" charset="0"/>
            </a:endParaRPr>
          </a:p>
        </p:txBody>
      </p:sp>
      <p:sp>
        <p:nvSpPr>
          <p:cNvPr id="11" name="Rectangle 10">
            <a:extLst>
              <a:ext uri="{FF2B5EF4-FFF2-40B4-BE49-F238E27FC236}">
                <a16:creationId xmlns:a16="http://schemas.microsoft.com/office/drawing/2014/main" id="{EA0C9D92-CA60-4F9B-AD40-3BB42220F3B5}"/>
              </a:ext>
            </a:extLst>
          </p:cNvPr>
          <p:cNvSpPr/>
          <p:nvPr/>
        </p:nvSpPr>
        <p:spPr>
          <a:xfrm>
            <a:off x="6662070" y="1698588"/>
            <a:ext cx="5265212" cy="2497122"/>
          </a:xfrm>
          <a:prstGeom prst="rect">
            <a:avLst/>
          </a:prstGeom>
          <a:solidFill>
            <a:srgbClr val="00AC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800" b="0">
                <a:effectLst/>
                <a:latin typeface="Arial" panose="020B0604020202020204" pitchFamily="34" charset="0"/>
                <a:cs typeface="Arial" panose="020B0604020202020204" pitchFamily="34" charset="0"/>
              </a:rPr>
              <a:t>Ask your family, grandparents or older friends if they had a job when they were children.  What work did they do? How did their work impact on their rights?</a:t>
            </a:r>
            <a:endParaRPr lang="en-GB" b="0" i="0" dirty="0">
              <a:solidFill>
                <a:schemeClr val="bg1"/>
              </a:solidFill>
              <a:effectLst/>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2" name="TextBox 1">
            <a:extLst>
              <a:ext uri="{FF2B5EF4-FFF2-40B4-BE49-F238E27FC236}">
                <a16:creationId xmlns:a16="http://schemas.microsoft.com/office/drawing/2014/main" id="{8F943CDD-9592-C75A-7CB5-A020391DF3B2}"/>
              </a:ext>
            </a:extLst>
          </p:cNvPr>
          <p:cNvSpPr txBox="1"/>
          <p:nvPr/>
        </p:nvSpPr>
        <p:spPr>
          <a:xfrm>
            <a:off x="752993" y="4780222"/>
            <a:ext cx="3344273" cy="1477328"/>
          </a:xfrm>
          <a:prstGeom prst="rect">
            <a:avLst/>
          </a:prstGeom>
          <a:noFill/>
        </p:spPr>
        <p:txBody>
          <a:bodyPr wrap="square" rtlCol="0">
            <a:spAutoFit/>
          </a:bodyPr>
          <a:lstStyle/>
          <a:p>
            <a:pPr algn="ctr"/>
            <a:r>
              <a:rPr lang="en-GB" b="0" i="0" dirty="0">
                <a:effectLst/>
                <a:latin typeface="Arial" panose="020B0604020202020204" pitchFamily="34" charset="0"/>
              </a:rPr>
              <a:t>Explore how children ‘help out’ with ‘jobs’ at home and in school. What would it be like to do these all the time and have no time for play or learning?</a:t>
            </a:r>
            <a:endParaRPr lang="en-GB" sz="1600" dirty="0">
              <a:latin typeface="Arial" panose="020B0604020202020204" pitchFamily="34" charset="0"/>
              <a:cs typeface="Arial" panose="020B0604020202020204" pitchFamily="34" charset="0"/>
            </a:endParaRPr>
          </a:p>
        </p:txBody>
      </p:sp>
      <p:sp>
        <p:nvSpPr>
          <p:cNvPr id="4" name="Text Placeholder 2">
            <a:extLst>
              <a:ext uri="{FF2B5EF4-FFF2-40B4-BE49-F238E27FC236}">
                <a16:creationId xmlns:a16="http://schemas.microsoft.com/office/drawing/2014/main" id="{430F0AB2-D7A0-4AB6-3ADE-7FD2C6BD6181}"/>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18" name="TextBox 17">
            <a:extLst>
              <a:ext uri="{FF2B5EF4-FFF2-40B4-BE49-F238E27FC236}">
                <a16:creationId xmlns:a16="http://schemas.microsoft.com/office/drawing/2014/main" id="{30E3F5B4-5648-0297-6B22-B03EEE07BDAC}"/>
              </a:ext>
            </a:extLst>
          </p:cNvPr>
          <p:cNvSpPr txBox="1"/>
          <p:nvPr/>
        </p:nvSpPr>
        <p:spPr>
          <a:xfrm>
            <a:off x="5017560" y="4454585"/>
            <a:ext cx="3459957" cy="2403415"/>
          </a:xfrm>
          <a:prstGeom prst="rect">
            <a:avLst/>
          </a:prstGeom>
          <a:noFill/>
        </p:spPr>
        <p:txBody>
          <a:bodyPr wrap="square" rtlCol="0">
            <a:spAutoFit/>
          </a:bodyPr>
          <a:lstStyle/>
          <a:p>
            <a:pPr algn="ctr">
              <a:lnSpc>
                <a:spcPct val="107000"/>
              </a:lnSpc>
              <a:spcAft>
                <a:spcPts val="800"/>
              </a:spcAft>
            </a:pPr>
            <a:r>
              <a:rPr lang="en-GB" sz="1600" dirty="0">
                <a:effectLst/>
                <a:latin typeface="Arial"/>
                <a:ea typeface="Arial" panose="020B0604020202020204" pitchFamily="34" charset="0"/>
                <a:cs typeface="Times New Roman"/>
              </a:rPr>
              <a:t>As a class, listen to a </a:t>
            </a:r>
            <a:r>
              <a:rPr lang="en-GB" sz="1600" dirty="0">
                <a:effectLst/>
                <a:latin typeface="Arial"/>
                <a:ea typeface="Arial" panose="020B0604020202020204" pitchFamily="34" charset="0"/>
                <a:cs typeface="Times New Roman"/>
                <a:hlinkClick r:id="rId6"/>
              </a:rPr>
              <a:t>short retelling </a:t>
            </a:r>
            <a:r>
              <a:rPr lang="en-GB" sz="1600" dirty="0">
                <a:effectLst/>
                <a:latin typeface="Arial"/>
                <a:ea typeface="Arial" panose="020B0604020202020204" pitchFamily="34" charset="0"/>
                <a:cs typeface="Times New Roman"/>
              </a:rPr>
              <a:t>of Cinderella. In circle time</a:t>
            </a:r>
            <a:r>
              <a:rPr lang="en-GB" sz="1600" dirty="0">
                <a:latin typeface="Arial"/>
                <a:ea typeface="Arial" panose="020B0604020202020204" pitchFamily="34" charset="0"/>
                <a:cs typeface="Times New Roman"/>
              </a:rPr>
              <a:t>,</a:t>
            </a:r>
            <a:r>
              <a:rPr lang="en-GB" sz="1600" dirty="0">
                <a:effectLst/>
                <a:latin typeface="Arial"/>
                <a:ea typeface="Arial" panose="020B0604020202020204" pitchFamily="34" charset="0"/>
                <a:cs typeface="Times New Roman"/>
              </a:rPr>
              <a:t> discuss how she was treated by her stepmother and stepsisters.</a:t>
            </a:r>
            <a:r>
              <a:rPr lang="en-GB" sz="1600" dirty="0">
                <a:latin typeface="Arial"/>
                <a:ea typeface="Arial" panose="020B0604020202020204" pitchFamily="34" charset="0"/>
                <a:cs typeface="Times New Roman"/>
              </a:rPr>
              <a:t> </a:t>
            </a:r>
            <a:endParaRPr lang="en-GB" sz="1600" dirty="0">
              <a:effectLst/>
              <a:latin typeface="Arial"/>
              <a:ea typeface="Arial" panose="020B0604020202020204" pitchFamily="34" charset="0"/>
              <a:cs typeface="Times New Roman" panose="02020603050405020304" pitchFamily="18" charset="0"/>
            </a:endParaRPr>
          </a:p>
          <a:p>
            <a:pPr lvl="0" algn="ctr">
              <a:lnSpc>
                <a:spcPct val="107000"/>
              </a:lnSpc>
              <a:spcAft>
                <a:spcPts val="800"/>
              </a:spcAft>
            </a:pPr>
            <a:r>
              <a:rPr lang="en-GB" sz="1600" dirty="0">
                <a:effectLst/>
                <a:latin typeface="Arial" panose="020B0604020202020204" pitchFamily="34" charset="0"/>
                <a:ea typeface="Arial" panose="020B0604020202020204" pitchFamily="34" charset="0"/>
                <a:cs typeface="Times New Roman" panose="02020603050405020304" pitchFamily="18" charset="0"/>
              </a:rPr>
              <a:t>How should her life have been different?  Can you talk about the </a:t>
            </a:r>
            <a:r>
              <a:rPr lang="en-GB" sz="1600" dirty="0">
                <a:effectLst/>
                <a:latin typeface="Arial" panose="020B0604020202020204" pitchFamily="34" charset="0"/>
                <a:ea typeface="Arial" panose="020B0604020202020204" pitchFamily="34" charset="0"/>
                <a:cs typeface="Times New Roman" panose="02020603050405020304" pitchFamily="18" charset="0"/>
                <a:hlinkClick r:id="rId7"/>
              </a:rPr>
              <a:t>rights</a:t>
            </a:r>
            <a:r>
              <a:rPr lang="en-GB" sz="1600" dirty="0">
                <a:effectLst/>
                <a:latin typeface="Arial" panose="020B0604020202020204" pitchFamily="34" charset="0"/>
                <a:ea typeface="Arial" panose="020B0604020202020204" pitchFamily="34" charset="0"/>
                <a:cs typeface="Times New Roman" panose="02020603050405020304" pitchFamily="18" charset="0"/>
              </a:rPr>
              <a:t> she should have enjoyed?</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sz="1700" dirty="0"/>
          </a:p>
        </p:txBody>
      </p:sp>
      <p:sp>
        <p:nvSpPr>
          <p:cNvPr id="6" name="TextBox 5">
            <a:extLst>
              <a:ext uri="{FF2B5EF4-FFF2-40B4-BE49-F238E27FC236}">
                <a16:creationId xmlns:a16="http://schemas.microsoft.com/office/drawing/2014/main" id="{FD931FD5-4F01-5843-DD93-62CA5F768EFE}"/>
              </a:ext>
            </a:extLst>
          </p:cNvPr>
          <p:cNvSpPr txBox="1"/>
          <p:nvPr/>
        </p:nvSpPr>
        <p:spPr>
          <a:xfrm>
            <a:off x="67396" y="1701343"/>
            <a:ext cx="6408818" cy="2497122"/>
          </a:xfrm>
          <a:prstGeom prst="rect">
            <a:avLst/>
          </a:prstGeom>
          <a:solidFill>
            <a:srgbClr val="002060"/>
          </a:solidFill>
        </p:spPr>
        <p:txBody>
          <a:bodyPr wrap="square" rtlCol="0">
            <a:spAutoFit/>
          </a:bodyPr>
          <a:lstStyle/>
          <a:p>
            <a:endParaRPr lang="en-IE" dirty="0"/>
          </a:p>
        </p:txBody>
      </p:sp>
      <p:sp>
        <p:nvSpPr>
          <p:cNvPr id="7" name="TextBox 6">
            <a:extLst>
              <a:ext uri="{FF2B5EF4-FFF2-40B4-BE49-F238E27FC236}">
                <a16:creationId xmlns:a16="http://schemas.microsoft.com/office/drawing/2014/main" id="{4AE331D1-A6F5-FCBD-CDA5-51DE851EA440}"/>
              </a:ext>
            </a:extLst>
          </p:cNvPr>
          <p:cNvSpPr txBox="1"/>
          <p:nvPr/>
        </p:nvSpPr>
        <p:spPr>
          <a:xfrm>
            <a:off x="274386" y="1908883"/>
            <a:ext cx="2835226" cy="2077492"/>
          </a:xfrm>
          <a:prstGeom prst="rect">
            <a:avLst/>
          </a:prstGeom>
          <a:noFill/>
        </p:spPr>
        <p:txBody>
          <a:bodyPr wrap="square" rtlCol="0">
            <a:spAutoFit/>
          </a:bodyPr>
          <a:lstStyle/>
          <a:p>
            <a:r>
              <a:rPr lang="en-GB" sz="1600" b="0" i="0" dirty="0">
                <a:solidFill>
                  <a:schemeClr val="bg1"/>
                </a:solidFill>
                <a:effectLst/>
                <a:latin typeface="Arial" panose="020B0604020202020204" pitchFamily="34" charset="0"/>
              </a:rPr>
              <a:t>Talk about the jobs you would like to do when you </a:t>
            </a:r>
            <a:r>
              <a:rPr lang="en-GB" sz="1600" dirty="0">
                <a:solidFill>
                  <a:schemeClr val="bg1"/>
                </a:solidFill>
                <a:latin typeface="Arial" panose="020B0604020202020204" pitchFamily="34" charset="0"/>
              </a:rPr>
              <a:t>grow up</a:t>
            </a:r>
            <a:r>
              <a:rPr lang="en-GB" sz="1600" b="0" i="0" dirty="0">
                <a:solidFill>
                  <a:schemeClr val="bg1"/>
                </a:solidFill>
                <a:effectLst/>
                <a:latin typeface="Arial" panose="020B0604020202020204" pitchFamily="34" charset="0"/>
              </a:rPr>
              <a:t>. Draw a picture of yourself doing that job or </a:t>
            </a:r>
            <a:r>
              <a:rPr lang="en-GB" sz="1600" dirty="0">
                <a:solidFill>
                  <a:schemeClr val="bg1"/>
                </a:solidFill>
                <a:latin typeface="Arial" panose="020B0604020202020204" pitchFamily="34" charset="0"/>
              </a:rPr>
              <a:t>pick a day to dress up as that role!</a:t>
            </a:r>
            <a:r>
              <a:rPr lang="en-GB" sz="1600" b="0" i="0" dirty="0">
                <a:solidFill>
                  <a:schemeClr val="bg1"/>
                </a:solidFill>
                <a:effectLst/>
                <a:latin typeface="Arial" panose="020B0604020202020204" pitchFamily="34" charset="0"/>
              </a:rPr>
              <a:t> Discuss why children should not have to work.</a:t>
            </a:r>
            <a:endParaRPr lang="en-GB" sz="1600" b="0" i="0" dirty="0">
              <a:solidFill>
                <a:srgbClr val="000000"/>
              </a:solidFill>
              <a:effectLst/>
              <a:latin typeface="Arial" panose="020B0604020202020204" pitchFamily="34" charset="0"/>
            </a:endParaRPr>
          </a:p>
          <a:p>
            <a:endParaRPr lang="en-IE" sz="1700" dirty="0">
              <a:solidFill>
                <a:schemeClr val="bg1"/>
              </a:solidFill>
              <a:latin typeface="Arial" panose="020B0604020202020204" pitchFamily="34" charset="0"/>
              <a:cs typeface="Arial" panose="020B0604020202020204" pitchFamily="34" charset="0"/>
            </a:endParaRPr>
          </a:p>
        </p:txBody>
      </p:sp>
      <p:pic>
        <p:nvPicPr>
          <p:cNvPr id="3" name="Online Media 2" title="Cinderella: A Read-Along Storybook">
            <a:hlinkClick r:id="" action="ppaction://media"/>
            <a:extLst>
              <a:ext uri="{FF2B5EF4-FFF2-40B4-BE49-F238E27FC236}">
                <a16:creationId xmlns:a16="http://schemas.microsoft.com/office/drawing/2014/main" id="{B554C5D3-C77E-7628-1B6D-DA3CD977834E}"/>
              </a:ext>
            </a:extLst>
          </p:cNvPr>
          <p:cNvPicPr>
            <a:picLocks noRot="1" noChangeAspect="1"/>
          </p:cNvPicPr>
          <p:nvPr>
            <a:videoFile r:link="rId1"/>
          </p:nvPr>
        </p:nvPicPr>
        <p:blipFill>
          <a:blip r:embed="rId8"/>
          <a:stretch>
            <a:fillRect/>
          </a:stretch>
        </p:blipFill>
        <p:spPr>
          <a:xfrm>
            <a:off x="8671566" y="4399057"/>
            <a:ext cx="3060192" cy="2295144"/>
          </a:xfrm>
          <a:prstGeom prst="rect">
            <a:avLst/>
          </a:prstGeom>
        </p:spPr>
      </p:pic>
      <p:pic>
        <p:nvPicPr>
          <p:cNvPr id="5" name="Online Media 4" title="Little Voices: What would you like to be when you grow up?">
            <a:hlinkClick r:id="" action="ppaction://media"/>
            <a:extLst>
              <a:ext uri="{FF2B5EF4-FFF2-40B4-BE49-F238E27FC236}">
                <a16:creationId xmlns:a16="http://schemas.microsoft.com/office/drawing/2014/main" id="{B343F38E-812C-C9DD-9F9B-A5D1B8C3032E}"/>
              </a:ext>
            </a:extLst>
          </p:cNvPr>
          <p:cNvPicPr>
            <a:picLocks noRot="1" noChangeAspect="1"/>
          </p:cNvPicPr>
          <p:nvPr>
            <a:videoFile r:link="rId2"/>
          </p:nvPr>
        </p:nvPicPr>
        <p:blipFill>
          <a:blip r:embed="rId9"/>
          <a:stretch>
            <a:fillRect/>
          </a:stretch>
        </p:blipFill>
        <p:spPr>
          <a:xfrm>
            <a:off x="3295468" y="2066055"/>
            <a:ext cx="2952176" cy="1667983"/>
          </a:xfrm>
          <a:prstGeom prst="rect">
            <a:avLst/>
          </a:prstGeom>
        </p:spPr>
      </p:pic>
    </p:spTree>
    <p:extLst>
      <p:ext uri="{BB962C8B-B14F-4D97-AF65-F5344CB8AC3E}">
        <p14:creationId xmlns:p14="http://schemas.microsoft.com/office/powerpoint/2010/main" val="43002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FE6CB-9549-435F-808B-9DF9FF0075B2}"/>
              </a:ext>
            </a:extLst>
          </p:cNvPr>
          <p:cNvSpPr/>
          <p:nvPr/>
        </p:nvSpPr>
        <p:spPr>
          <a:xfrm>
            <a:off x="5329382" y="4379457"/>
            <a:ext cx="6606882" cy="2385493"/>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cs typeface="Arial" panose="020B0604020202020204"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67397" y="1724737"/>
            <a:ext cx="6515250"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8" name="TextBox 7">
            <a:extLst>
              <a:ext uri="{FF2B5EF4-FFF2-40B4-BE49-F238E27FC236}">
                <a16:creationId xmlns:a16="http://schemas.microsoft.com/office/drawing/2014/main" id="{26A29D04-C16C-3CC7-FE02-37609D1C45FB}"/>
              </a:ext>
            </a:extLst>
          </p:cNvPr>
          <p:cNvSpPr txBox="1"/>
          <p:nvPr/>
        </p:nvSpPr>
        <p:spPr>
          <a:xfrm>
            <a:off x="246757" y="2186400"/>
            <a:ext cx="3372366" cy="1661993"/>
          </a:xfrm>
          <a:prstGeom prst="rect">
            <a:avLst/>
          </a:prstGeom>
          <a:noFill/>
        </p:spPr>
        <p:txBody>
          <a:bodyPr wrap="square" rtlCol="0">
            <a:spAutoFit/>
          </a:bodyPr>
          <a:lstStyle/>
          <a:p>
            <a:r>
              <a:rPr lang="en-IE" sz="1700" dirty="0">
                <a:solidFill>
                  <a:schemeClr val="bg1"/>
                </a:solidFill>
                <a:latin typeface="Arial" panose="020B0604020202020204" pitchFamily="34" charset="0"/>
                <a:cs typeface="Arial" panose="020B0604020202020204" pitchFamily="34" charset="0"/>
              </a:rPr>
              <a:t>Watch this video on Goal 8 of the Sustainable Development Goals, which includes ending child labour. Explore the rest of the SDGs and discuss which Goals connect with Rights 32 and 35! </a:t>
            </a:r>
          </a:p>
        </p:txBody>
      </p:sp>
      <p:sp>
        <p:nvSpPr>
          <p:cNvPr id="12" name="TextBox 11">
            <a:extLst>
              <a:ext uri="{FF2B5EF4-FFF2-40B4-BE49-F238E27FC236}">
                <a16:creationId xmlns:a16="http://schemas.microsoft.com/office/drawing/2014/main" id="{FD39E62A-905C-7B47-6380-7D9758FEA0C1}"/>
              </a:ext>
            </a:extLst>
          </p:cNvPr>
          <p:cNvSpPr txBox="1"/>
          <p:nvPr/>
        </p:nvSpPr>
        <p:spPr>
          <a:xfrm>
            <a:off x="5583256" y="4519083"/>
            <a:ext cx="3095383" cy="2185214"/>
          </a:xfrm>
          <a:prstGeom prst="rect">
            <a:avLst/>
          </a:prstGeom>
          <a:noFill/>
        </p:spPr>
        <p:txBody>
          <a:bodyPr wrap="square" rtlCol="0">
            <a:spAutoFit/>
          </a:bodyPr>
          <a:lstStyle/>
          <a:p>
            <a:pPr algn="ctr"/>
            <a:r>
              <a:rPr lang="en-GB" sz="1700" i="0" dirty="0">
                <a:effectLst/>
                <a:latin typeface="Arial" panose="020B0604020202020204" pitchFamily="34" charset="0"/>
                <a:hlinkClick r:id="rId6"/>
              </a:rPr>
              <a:t>Listen to Anas </a:t>
            </a:r>
            <a:r>
              <a:rPr lang="en-GB" sz="1700" i="0" dirty="0">
                <a:effectLst/>
                <a:latin typeface="Arial" panose="020B0604020202020204" pitchFamily="34" charset="0"/>
              </a:rPr>
              <a:t>describe how his childhood has changed since he became the breadwinner for his family. Create a poem or a piece of art, drama or music to explore some of the feelings involved in what you have seen</a:t>
            </a:r>
            <a:endParaRPr lang="en-GB" sz="1700" b="1" dirty="0">
              <a:solidFill>
                <a:srgbClr val="0070C0"/>
              </a:solidFill>
              <a:cs typeface="Arial" panose="020B0604020202020204" pitchFamily="34" charset="0"/>
            </a:endParaRPr>
          </a:p>
        </p:txBody>
      </p:sp>
      <p:sp>
        <p:nvSpPr>
          <p:cNvPr id="16" name="TextBox 15">
            <a:extLst>
              <a:ext uri="{FF2B5EF4-FFF2-40B4-BE49-F238E27FC236}">
                <a16:creationId xmlns:a16="http://schemas.microsoft.com/office/drawing/2014/main" id="{73639E71-775A-7EE6-4BDE-1DEDC54DAFD0}"/>
              </a:ext>
            </a:extLst>
          </p:cNvPr>
          <p:cNvSpPr txBox="1"/>
          <p:nvPr/>
        </p:nvSpPr>
        <p:spPr>
          <a:xfrm>
            <a:off x="115749" y="4379457"/>
            <a:ext cx="5061543" cy="2388099"/>
          </a:xfrm>
          <a:prstGeom prst="rect">
            <a:avLst/>
          </a:prstGeom>
          <a:solidFill>
            <a:srgbClr val="002060"/>
          </a:solidFill>
        </p:spPr>
        <p:txBody>
          <a:bodyPr wrap="square" rtlCol="0">
            <a:spAutoFit/>
          </a:bodyPr>
          <a:lstStyle/>
          <a:p>
            <a:endParaRPr lang="en-IE" dirty="0"/>
          </a:p>
        </p:txBody>
      </p:sp>
      <p:sp>
        <p:nvSpPr>
          <p:cNvPr id="15" name="TextBox 14">
            <a:extLst>
              <a:ext uri="{FF2B5EF4-FFF2-40B4-BE49-F238E27FC236}">
                <a16:creationId xmlns:a16="http://schemas.microsoft.com/office/drawing/2014/main" id="{E4106570-2CB7-981D-3AA1-8EC77B730918}"/>
              </a:ext>
            </a:extLst>
          </p:cNvPr>
          <p:cNvSpPr txBox="1"/>
          <p:nvPr/>
        </p:nvSpPr>
        <p:spPr>
          <a:xfrm>
            <a:off x="255736" y="4574818"/>
            <a:ext cx="4603381" cy="2200602"/>
          </a:xfrm>
          <a:prstGeom prst="rect">
            <a:avLst/>
          </a:prstGeom>
          <a:noFill/>
        </p:spPr>
        <p:txBody>
          <a:bodyPr wrap="square" rtlCol="0">
            <a:spAutoFit/>
          </a:bodyPr>
          <a:lstStyle/>
          <a:p>
            <a:pPr algn="ctr"/>
            <a:r>
              <a:rPr lang="en-GB" sz="1700" b="0" i="0" dirty="0">
                <a:solidFill>
                  <a:schemeClr val="bg1"/>
                </a:solidFill>
                <a:effectLst/>
                <a:latin typeface="Arial" panose="020B0604020202020204" pitchFamily="34" charset="0"/>
              </a:rPr>
              <a:t>Draw a large clock on a piece of paper and divide it up into 12 equal segments. In each segment write or draw what you are doing on a normal day. Are you at school, sleeping, playing or watching TV? Now imagine you have to fit a job into your day too. What would you have to stop doing to be able to work?   </a:t>
            </a:r>
            <a:endParaRPr lang="en-GB" sz="1700" dirty="0">
              <a:solidFill>
                <a:schemeClr val="bg1"/>
              </a:solidFill>
              <a:latin typeface="Arial" panose="020B0604020202020204" pitchFamily="34" charset="0"/>
              <a:cs typeface="Arial" panose="020B0604020202020204" pitchFamily="34" charset="0"/>
            </a:endParaRPr>
          </a:p>
          <a:p>
            <a:endParaRPr lang="en-IE" dirty="0"/>
          </a:p>
        </p:txBody>
      </p:sp>
      <p:pic>
        <p:nvPicPr>
          <p:cNvPr id="4" name="Online Media 3" title="Child Labor Robs Children of Their Future">
            <a:hlinkClick r:id="" action="ppaction://media"/>
            <a:extLst>
              <a:ext uri="{FF2B5EF4-FFF2-40B4-BE49-F238E27FC236}">
                <a16:creationId xmlns:a16="http://schemas.microsoft.com/office/drawing/2014/main" id="{FF486E45-8027-C3D8-3F41-A8830545A3E0}"/>
              </a:ext>
            </a:extLst>
          </p:cNvPr>
          <p:cNvPicPr>
            <a:picLocks noRot="1" noChangeAspect="1"/>
          </p:cNvPicPr>
          <p:nvPr>
            <a:videoFile r:link="rId1"/>
          </p:nvPr>
        </p:nvPicPr>
        <p:blipFill>
          <a:blip r:embed="rId7"/>
          <a:stretch>
            <a:fillRect/>
          </a:stretch>
        </p:blipFill>
        <p:spPr>
          <a:xfrm>
            <a:off x="8714918" y="4715234"/>
            <a:ext cx="3069256" cy="1734134"/>
          </a:xfrm>
          <a:prstGeom prst="rect">
            <a:avLst/>
          </a:prstGeom>
        </p:spPr>
      </p:pic>
      <p:sp>
        <p:nvSpPr>
          <p:cNvPr id="3" name="TextBox 2">
            <a:extLst>
              <a:ext uri="{FF2B5EF4-FFF2-40B4-BE49-F238E27FC236}">
                <a16:creationId xmlns:a16="http://schemas.microsoft.com/office/drawing/2014/main" id="{FE21B0AA-5A8C-BDEE-96C0-C091CB2CA711}"/>
              </a:ext>
            </a:extLst>
          </p:cNvPr>
          <p:cNvSpPr txBox="1"/>
          <p:nvPr/>
        </p:nvSpPr>
        <p:spPr>
          <a:xfrm>
            <a:off x="6762007" y="1724737"/>
            <a:ext cx="5183236" cy="2594067"/>
          </a:xfrm>
          <a:prstGeom prst="rect">
            <a:avLst/>
          </a:prstGeom>
          <a:solidFill>
            <a:schemeClr val="accent2"/>
          </a:solidFill>
        </p:spPr>
        <p:txBody>
          <a:bodyPr wrap="square" rtlCol="0">
            <a:spAutoFit/>
          </a:bodyPr>
          <a:lstStyle/>
          <a:p>
            <a:endParaRPr lang="en-IE" dirty="0"/>
          </a:p>
        </p:txBody>
      </p:sp>
      <p:sp>
        <p:nvSpPr>
          <p:cNvPr id="5" name="TextBox 4">
            <a:extLst>
              <a:ext uri="{FF2B5EF4-FFF2-40B4-BE49-F238E27FC236}">
                <a16:creationId xmlns:a16="http://schemas.microsoft.com/office/drawing/2014/main" id="{C3FDDCD8-00E9-1C7B-754E-D131A2A43B6D}"/>
              </a:ext>
            </a:extLst>
          </p:cNvPr>
          <p:cNvSpPr txBox="1"/>
          <p:nvPr/>
        </p:nvSpPr>
        <p:spPr>
          <a:xfrm>
            <a:off x="7370905" y="2252441"/>
            <a:ext cx="3965439" cy="1738938"/>
          </a:xfrm>
          <a:prstGeom prst="rect">
            <a:avLst/>
          </a:prstGeom>
          <a:noFill/>
        </p:spPr>
        <p:txBody>
          <a:bodyPr wrap="square" rtlCol="0">
            <a:spAutoFit/>
          </a:bodyPr>
          <a:lstStyle/>
          <a:p>
            <a:pPr algn="ctr"/>
            <a:r>
              <a:rPr lang="en-GB" b="0" i="0" dirty="0">
                <a:solidFill>
                  <a:schemeClr val="bg1"/>
                </a:solidFill>
                <a:effectLst/>
                <a:latin typeface="Arial" panose="020B0604020202020204" pitchFamily="34" charset="0"/>
                <a:hlinkClick r:id="rId8"/>
              </a:rPr>
              <a:t>Find out about Fairtrade </a:t>
            </a:r>
            <a:r>
              <a:rPr lang="en-GB" b="0" i="0" dirty="0">
                <a:solidFill>
                  <a:schemeClr val="bg1"/>
                </a:solidFill>
                <a:effectLst/>
                <a:latin typeface="Arial" panose="020B0604020202020204" pitchFamily="34" charset="0"/>
              </a:rPr>
              <a:t>and discuss how it helps to protect children’s rights, particularly Article 32. How could your school community support the Fairtrade movement?  </a:t>
            </a:r>
            <a:endParaRPr lang="en-GB" dirty="0">
              <a:solidFill>
                <a:schemeClr val="bg1"/>
              </a:solidFill>
              <a:latin typeface="Arial" panose="020B0604020202020204" pitchFamily="34" charset="0"/>
              <a:cs typeface="Arial" panose="020B0604020202020204" pitchFamily="34" charset="0"/>
            </a:endParaRPr>
          </a:p>
          <a:p>
            <a:endParaRPr lang="en-IE" sz="1700" dirty="0">
              <a:solidFill>
                <a:schemeClr val="bg1"/>
              </a:solidFill>
              <a:latin typeface="Arial" panose="020B0604020202020204" pitchFamily="34" charset="0"/>
              <a:cs typeface="Arial" panose="020B0604020202020204" pitchFamily="34" charset="0"/>
            </a:endParaRPr>
          </a:p>
        </p:txBody>
      </p:sp>
      <p:pic>
        <p:nvPicPr>
          <p:cNvPr id="6" name="Online Media 5" title="Decent Work and Economic Growth 📈 SDG 8 💼 Sustainable Development Goals for Kids">
            <a:hlinkClick r:id="" action="ppaction://media"/>
            <a:extLst>
              <a:ext uri="{FF2B5EF4-FFF2-40B4-BE49-F238E27FC236}">
                <a16:creationId xmlns:a16="http://schemas.microsoft.com/office/drawing/2014/main" id="{EA900D36-0D9B-1DF8-8619-334D22800FD8}"/>
              </a:ext>
            </a:extLst>
          </p:cNvPr>
          <p:cNvPicPr>
            <a:picLocks noRot="1" noChangeAspect="1"/>
          </p:cNvPicPr>
          <p:nvPr>
            <a:videoFile r:link="rId2"/>
          </p:nvPr>
        </p:nvPicPr>
        <p:blipFill>
          <a:blip r:embed="rId9"/>
          <a:stretch>
            <a:fillRect/>
          </a:stretch>
        </p:blipFill>
        <p:spPr>
          <a:xfrm>
            <a:off x="3685309" y="2290618"/>
            <a:ext cx="2806437" cy="1585640"/>
          </a:xfrm>
          <a:prstGeom prst="rect">
            <a:avLst/>
          </a:prstGeom>
        </p:spPr>
      </p:pic>
    </p:spTree>
    <p:extLst>
      <p:ext uri="{BB962C8B-B14F-4D97-AF65-F5344CB8AC3E}">
        <p14:creationId xmlns:p14="http://schemas.microsoft.com/office/powerpoint/2010/main" val="136667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6"/>
                </p:tgtEl>
              </p:cMediaNode>
            </p:video>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hlinkClick r:id="rId4"/>
            <a:extLst>
              <a:ext uri="{FF2B5EF4-FFF2-40B4-BE49-F238E27FC236}">
                <a16:creationId xmlns:a16="http://schemas.microsoft.com/office/drawing/2014/main" id="{361FE6CB-9549-435F-808B-9DF9FF0075B2}"/>
              </a:ext>
            </a:extLst>
          </p:cNvPr>
          <p:cNvSpPr/>
          <p:nvPr/>
        </p:nvSpPr>
        <p:spPr>
          <a:xfrm>
            <a:off x="363903" y="1604278"/>
            <a:ext cx="6718860" cy="259461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cs typeface="Arial" panose="020B0604020202020204" pitchFamily="34" charset="0"/>
            </a:endParaRPr>
          </a:p>
        </p:txBody>
      </p:sp>
      <p:sp>
        <p:nvSpPr>
          <p:cNvPr id="12" name="Rectangle 11">
            <a:extLst>
              <a:ext uri="{FF2B5EF4-FFF2-40B4-BE49-F238E27FC236}">
                <a16:creationId xmlns:a16="http://schemas.microsoft.com/office/drawing/2014/main" id="{38646CFD-7AFE-4314-A098-F18797AF2239}"/>
              </a:ext>
            </a:extLst>
          </p:cNvPr>
          <p:cNvSpPr/>
          <p:nvPr/>
        </p:nvSpPr>
        <p:spPr>
          <a:xfrm>
            <a:off x="4525818" y="4322992"/>
            <a:ext cx="7427480" cy="23478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E" dirty="0">
              <a:latin typeface="Univers Next Pro Condensed" panose="020B0906030202020203" pitchFamily="34" charset="0"/>
            </a:endParaRPr>
          </a:p>
        </p:txBody>
      </p:sp>
      <p:sp>
        <p:nvSpPr>
          <p:cNvPr id="9" name="Rectangle 8">
            <a:extLst>
              <a:ext uri="{FF2B5EF4-FFF2-40B4-BE49-F238E27FC236}">
                <a16:creationId xmlns:a16="http://schemas.microsoft.com/office/drawing/2014/main" id="{D0F42084-DD8B-4AB1-B443-89FEB44709AE}"/>
              </a:ext>
            </a:extLst>
          </p:cNvPr>
          <p:cNvSpPr/>
          <p:nvPr/>
        </p:nvSpPr>
        <p:spPr>
          <a:xfrm>
            <a:off x="6582647" y="0"/>
            <a:ext cx="5370653" cy="1250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extBox 9">
            <a:extLst>
              <a:ext uri="{FF2B5EF4-FFF2-40B4-BE49-F238E27FC236}">
                <a16:creationId xmlns:a16="http://schemas.microsoft.com/office/drawing/2014/main" id="{76676B77-5CF1-4370-825E-3DB615F94933}"/>
              </a:ext>
            </a:extLst>
          </p:cNvPr>
          <p:cNvSpPr txBox="1"/>
          <p:nvPr/>
        </p:nvSpPr>
        <p:spPr>
          <a:xfrm>
            <a:off x="115748" y="246506"/>
            <a:ext cx="8565408" cy="646331"/>
          </a:xfrm>
          <a:prstGeom prst="rect">
            <a:avLst/>
          </a:prstGeom>
          <a:noFill/>
        </p:spPr>
        <p:txBody>
          <a:bodyPr wrap="square" rtlCol="0">
            <a:spAutoFit/>
          </a:bodyPr>
          <a:lstStyle/>
          <a:p>
            <a:pPr algn="l"/>
            <a:r>
              <a:rPr lang="en-IE" sz="3600" dirty="0">
                <a:latin typeface="Arial" panose="020B0604020202020204" pitchFamily="34" charset="0"/>
                <a:cs typeface="Arial" panose="020B0604020202020204" pitchFamily="34" charset="0"/>
              </a:rPr>
              <a:t>ACTIVITIES FOR THE CLASSROOM</a:t>
            </a:r>
          </a:p>
        </p:txBody>
      </p:sp>
      <p:pic>
        <p:nvPicPr>
          <p:cNvPr id="14" name="Picture 13" descr="Graphical user interface, text&#10;&#10;Description automatically generated">
            <a:extLst>
              <a:ext uri="{FF2B5EF4-FFF2-40B4-BE49-F238E27FC236}">
                <a16:creationId xmlns:a16="http://schemas.microsoft.com/office/drawing/2014/main" id="{4ADD929D-CE7E-4FF5-8BCF-151519AA21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4676" y="0"/>
            <a:ext cx="2897324" cy="1111170"/>
          </a:xfrm>
          <a:prstGeom prst="rect">
            <a:avLst/>
          </a:prstGeom>
        </p:spPr>
      </p:pic>
      <p:sp>
        <p:nvSpPr>
          <p:cNvPr id="4" name="TextBox 3">
            <a:extLst>
              <a:ext uri="{FF2B5EF4-FFF2-40B4-BE49-F238E27FC236}">
                <a16:creationId xmlns:a16="http://schemas.microsoft.com/office/drawing/2014/main" id="{671CD3D1-915B-CA39-07AC-D80343215ABD}"/>
              </a:ext>
            </a:extLst>
          </p:cNvPr>
          <p:cNvSpPr txBox="1"/>
          <p:nvPr/>
        </p:nvSpPr>
        <p:spPr>
          <a:xfrm>
            <a:off x="363902" y="4343186"/>
            <a:ext cx="4094976" cy="2327649"/>
          </a:xfrm>
          <a:prstGeom prst="rect">
            <a:avLst/>
          </a:prstGeom>
          <a:solidFill>
            <a:srgbClr val="002060"/>
          </a:solidFill>
        </p:spPr>
        <p:txBody>
          <a:bodyPr wrap="square" rtlCol="0">
            <a:spAutoFit/>
          </a:bodyPr>
          <a:lstStyle/>
          <a:p>
            <a:pPr algn="l"/>
            <a:endParaRPr lang="en-IE" sz="3600" dirty="0">
              <a:solidFill>
                <a:schemeClr val="bg1"/>
              </a:solidFill>
              <a:latin typeface="Univers Next Pro Condensed" panose="020B0906030202020203" pitchFamily="34" charset="0"/>
            </a:endParaRPr>
          </a:p>
        </p:txBody>
      </p:sp>
      <p:sp>
        <p:nvSpPr>
          <p:cNvPr id="7" name="Text Placeholder 2">
            <a:extLst>
              <a:ext uri="{FF2B5EF4-FFF2-40B4-BE49-F238E27FC236}">
                <a16:creationId xmlns:a16="http://schemas.microsoft.com/office/drawing/2014/main" id="{5655CCF2-F1CC-7C56-D082-7324D8AE4F12}"/>
              </a:ext>
            </a:extLst>
          </p:cNvPr>
          <p:cNvSpPr txBox="1">
            <a:spLocks/>
          </p:cNvSpPr>
          <p:nvPr/>
        </p:nvSpPr>
        <p:spPr>
          <a:xfrm>
            <a:off x="67397" y="935271"/>
            <a:ext cx="6824580" cy="5247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cs typeface="Arial" panose="020B0604020202020204" pitchFamily="34" charset="0"/>
              </a:rPr>
              <a:t>You do not need to complete every activity but if you have time, you can try to complete more than one.</a:t>
            </a:r>
          </a:p>
          <a:p>
            <a:endParaRPr lang="en-US" dirty="0"/>
          </a:p>
        </p:txBody>
      </p:sp>
      <p:sp>
        <p:nvSpPr>
          <p:cNvPr id="2" name="TextBox 1">
            <a:extLst>
              <a:ext uri="{FF2B5EF4-FFF2-40B4-BE49-F238E27FC236}">
                <a16:creationId xmlns:a16="http://schemas.microsoft.com/office/drawing/2014/main" id="{A805339F-88A1-BFD4-D97C-074F6554FACD}"/>
              </a:ext>
            </a:extLst>
          </p:cNvPr>
          <p:cNvSpPr txBox="1"/>
          <p:nvPr/>
        </p:nvSpPr>
        <p:spPr>
          <a:xfrm>
            <a:off x="7107810" y="1613565"/>
            <a:ext cx="4845490" cy="2585323"/>
          </a:xfrm>
          <a:prstGeom prst="rect">
            <a:avLst/>
          </a:prstGeom>
          <a:solidFill>
            <a:srgbClr val="00B0F0"/>
          </a:solidFill>
        </p:spPr>
        <p:txBody>
          <a:bodyPr wrap="square" rtlCol="0">
            <a:spAutoFit/>
          </a:bodyPr>
          <a:lstStyle/>
          <a:p>
            <a:pPr algn="ctr"/>
            <a:endParaRPr lang="en-GB" b="0" i="0" dirty="0">
              <a:solidFill>
                <a:srgbClr val="000000"/>
              </a:solidFill>
              <a:effectLst/>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r>
              <a:rPr lang="en-GB" dirty="0">
                <a:solidFill>
                  <a:srgbClr val="000000"/>
                </a:solidFill>
              </a:rPr>
              <a:t> </a:t>
            </a: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a:p>
            <a:pPr algn="ctr"/>
            <a:endParaRPr lang="en-GB" dirty="0">
              <a:solidFill>
                <a:srgbClr val="000000"/>
              </a:solidFill>
            </a:endParaRPr>
          </a:p>
        </p:txBody>
      </p:sp>
      <p:sp>
        <p:nvSpPr>
          <p:cNvPr id="11" name="TextBox 10">
            <a:extLst>
              <a:ext uri="{FF2B5EF4-FFF2-40B4-BE49-F238E27FC236}">
                <a16:creationId xmlns:a16="http://schemas.microsoft.com/office/drawing/2014/main" id="{4663C014-CF43-DAA2-C21C-E6F791F4D34C}"/>
              </a:ext>
            </a:extLst>
          </p:cNvPr>
          <p:cNvSpPr txBox="1"/>
          <p:nvPr/>
        </p:nvSpPr>
        <p:spPr>
          <a:xfrm>
            <a:off x="4552448" y="4330995"/>
            <a:ext cx="4443769" cy="2308324"/>
          </a:xfrm>
          <a:prstGeom prst="rect">
            <a:avLst/>
          </a:prstGeom>
          <a:noFill/>
        </p:spPr>
        <p:txBody>
          <a:bodyPr wrap="square" rtlCol="0">
            <a:spAutoFit/>
          </a:bodyPr>
          <a:lstStyle/>
          <a:p>
            <a:r>
              <a:rPr lang="en-GB" sz="1600" b="0" i="0" dirty="0">
                <a:solidFill>
                  <a:schemeClr val="bg1"/>
                </a:solidFill>
                <a:effectLst/>
                <a:latin typeface="Arial"/>
                <a:cs typeface="Arial"/>
              </a:rPr>
              <a:t>Child labour often involves children being sold or moved illegally. This links to Article 35</a:t>
            </a:r>
            <a:r>
              <a:rPr lang="en-GB" sz="1600" dirty="0">
                <a:solidFill>
                  <a:schemeClr val="bg1"/>
                </a:solidFill>
                <a:latin typeface="Arial"/>
                <a:cs typeface="Arial"/>
              </a:rPr>
              <a:t> and</a:t>
            </a:r>
            <a:r>
              <a:rPr lang="en-GB" sz="1600" b="0" i="0" dirty="0">
                <a:solidFill>
                  <a:schemeClr val="bg1"/>
                </a:solidFill>
                <a:effectLst/>
                <a:latin typeface="Arial"/>
                <a:cs typeface="Arial"/>
              </a:rPr>
              <a:t> is sometimes called trafficking. Watch </a:t>
            </a:r>
            <a:r>
              <a:rPr lang="en-GB" sz="1600" b="0" i="0" dirty="0">
                <a:solidFill>
                  <a:schemeClr val="bg1"/>
                </a:solidFill>
                <a:effectLst/>
                <a:latin typeface="Arial"/>
                <a:cs typeface="Arial"/>
                <a:hlinkClick r:id="rId6">
                  <a:extLst>
                    <a:ext uri="{A12FA001-AC4F-418D-AE19-62706E023703}">
                      <ahyp:hlinkClr xmlns:ahyp="http://schemas.microsoft.com/office/drawing/2018/hyperlinkcolor" val="tx"/>
                    </a:ext>
                  </a:extLst>
                </a:hlinkClick>
              </a:rPr>
              <a:t>this short clip </a:t>
            </a:r>
            <a:r>
              <a:rPr lang="en-GB" sz="1600" b="0" i="0" dirty="0">
                <a:solidFill>
                  <a:schemeClr val="bg1"/>
                </a:solidFill>
                <a:effectLst/>
                <a:latin typeface="Arial"/>
                <a:cs typeface="Arial"/>
              </a:rPr>
              <a:t>about Sir Mo Farah.</a:t>
            </a:r>
            <a:r>
              <a:rPr lang="en-GB" sz="1600" dirty="0">
                <a:solidFill>
                  <a:schemeClr val="bg1"/>
                </a:solidFill>
                <a:latin typeface="Arial"/>
                <a:cs typeface="Arial"/>
              </a:rPr>
              <a:t> </a:t>
            </a:r>
            <a:r>
              <a:rPr lang="en-GB" sz="1600" b="0" i="0" dirty="0">
                <a:solidFill>
                  <a:schemeClr val="bg1"/>
                </a:solidFill>
                <a:effectLst/>
                <a:latin typeface="Arial"/>
                <a:cs typeface="Arial"/>
              </a:rPr>
              <a:t> He was trafficked to the UK to work as a domestic servant before growing up to become an Olympic gold medallist. In February 2024 Mo Farah became the International Organisation for Migration’s first Global Goodwill Ambassador</a:t>
            </a:r>
            <a:endParaRPr lang="en-IE" sz="1700"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A3305B38-9C8F-9536-53B3-D65E6AB310F4}"/>
              </a:ext>
            </a:extLst>
          </p:cNvPr>
          <p:cNvSpPr txBox="1"/>
          <p:nvPr/>
        </p:nvSpPr>
        <p:spPr>
          <a:xfrm>
            <a:off x="7220489" y="2005839"/>
            <a:ext cx="4620131" cy="1754326"/>
          </a:xfrm>
          <a:prstGeom prst="rect">
            <a:avLst/>
          </a:prstGeom>
          <a:noFill/>
        </p:spPr>
        <p:txBody>
          <a:bodyPr wrap="square" rtlCol="0">
            <a:spAutoFit/>
          </a:bodyPr>
          <a:lstStyle/>
          <a:p>
            <a:pPr algn="ctr"/>
            <a:r>
              <a:rPr lang="en-GB" sz="1800" b="0" i="0" dirty="0">
                <a:solidFill>
                  <a:schemeClr val="bg1"/>
                </a:solidFill>
                <a:effectLst/>
                <a:latin typeface="Arial" panose="020B0604020202020204" pitchFamily="34" charset="0"/>
              </a:rPr>
              <a:t>How does the government protect children in Ireland who work? Use the </a:t>
            </a:r>
            <a:r>
              <a:rPr lang="en-GB" sz="1800" b="0" i="0" dirty="0">
                <a:solidFill>
                  <a:schemeClr val="bg1"/>
                </a:solidFill>
                <a:effectLst/>
                <a:latin typeface="Arial" panose="020B0604020202020204" pitchFamily="34" charset="0"/>
                <a:hlinkClick r:id="rId7"/>
              </a:rPr>
              <a:t>Ombudsman for Children’s Officer explainer </a:t>
            </a:r>
            <a:r>
              <a:rPr lang="en-GB" sz="1800" b="0" i="0" dirty="0">
                <a:solidFill>
                  <a:schemeClr val="bg1"/>
                </a:solidFill>
                <a:effectLst/>
                <a:latin typeface="Arial" panose="020B0604020202020204" pitchFamily="34" charset="0"/>
              </a:rPr>
              <a:t>and </a:t>
            </a:r>
            <a:r>
              <a:rPr lang="en-GB" sz="1800" b="0" i="0" dirty="0">
                <a:solidFill>
                  <a:schemeClr val="bg1"/>
                </a:solidFill>
                <a:effectLst/>
                <a:latin typeface="Arial" panose="020B0604020202020204" pitchFamily="34" charset="0"/>
                <a:hlinkClick r:id="rId8">
                  <a:extLst>
                    <a:ext uri="{A12FA001-AC4F-418D-AE19-62706E023703}">
                      <ahyp:hlinkClr xmlns:ahyp="http://schemas.microsoft.com/office/drawing/2018/hyperlinkcolor" val="tx"/>
                    </a:ext>
                  </a:extLst>
                </a:hlinkClick>
              </a:rPr>
              <a:t>this website </a:t>
            </a:r>
            <a:r>
              <a:rPr lang="en-GB" sz="1800" b="0" i="0" dirty="0">
                <a:solidFill>
                  <a:schemeClr val="bg1"/>
                </a:solidFill>
                <a:effectLst/>
                <a:latin typeface="Arial" panose="020B0604020202020204" pitchFamily="34" charset="0"/>
              </a:rPr>
              <a:t>to help you. Create a poster to make sure everyone in your school knows the facts about working in Ireland.</a:t>
            </a:r>
            <a:endParaRPr lang="en-IE" dirty="0">
              <a:solidFill>
                <a:schemeClr val="bg1"/>
              </a:solidFill>
            </a:endParaRPr>
          </a:p>
        </p:txBody>
      </p:sp>
      <p:sp>
        <p:nvSpPr>
          <p:cNvPr id="5" name="TextBox 4">
            <a:extLst>
              <a:ext uri="{FF2B5EF4-FFF2-40B4-BE49-F238E27FC236}">
                <a16:creationId xmlns:a16="http://schemas.microsoft.com/office/drawing/2014/main" id="{870EE9CA-C9D0-BCAD-9A7F-E6D53618AD92}"/>
              </a:ext>
            </a:extLst>
          </p:cNvPr>
          <p:cNvSpPr txBox="1"/>
          <p:nvPr/>
        </p:nvSpPr>
        <p:spPr>
          <a:xfrm>
            <a:off x="385554" y="1604277"/>
            <a:ext cx="3385168" cy="2569934"/>
          </a:xfrm>
          <a:prstGeom prst="rect">
            <a:avLst/>
          </a:prstGeom>
          <a:noFill/>
        </p:spPr>
        <p:txBody>
          <a:bodyPr wrap="square" rtlCol="0">
            <a:spAutoFit/>
          </a:bodyPr>
          <a:lstStyle/>
          <a:p>
            <a:r>
              <a:rPr lang="en-IE" sz="1600" dirty="0">
                <a:latin typeface="Arial" panose="020B0604020202020204" pitchFamily="34" charset="0"/>
                <a:cs typeface="Arial" panose="020B0604020202020204" pitchFamily="34" charset="0"/>
              </a:rPr>
              <a:t>This week the </a:t>
            </a:r>
            <a:r>
              <a:rPr lang="en-IE" sz="1600" dirty="0">
                <a:latin typeface="Arial" panose="020B0604020202020204" pitchFamily="34" charset="0"/>
                <a:cs typeface="Arial" panose="020B0604020202020204" pitchFamily="34" charset="0"/>
                <a:hlinkClick r:id="rId9"/>
              </a:rPr>
              <a:t>European Parliament voted</a:t>
            </a:r>
            <a:r>
              <a:rPr lang="en-IE" sz="1600" dirty="0">
                <a:latin typeface="Arial" panose="020B0604020202020204" pitchFamily="34" charset="0"/>
                <a:cs typeface="Arial" panose="020B0604020202020204" pitchFamily="34" charset="0"/>
              </a:rPr>
              <a:t> to ban the sale, import and export of goods using forced labour; however there is much more to be done! </a:t>
            </a:r>
            <a:r>
              <a:rPr lang="en-IE" sz="1600" dirty="0">
                <a:latin typeface="Arial" panose="020B0604020202020204" pitchFamily="34" charset="0"/>
                <a:cs typeface="Arial" panose="020B0604020202020204" pitchFamily="34" charset="0"/>
                <a:hlinkClick r:id="rId10"/>
              </a:rPr>
              <a:t>Research</a:t>
            </a:r>
            <a:r>
              <a:rPr lang="en-IE" sz="1600" dirty="0">
                <a:latin typeface="Arial" panose="020B0604020202020204" pitchFamily="34" charset="0"/>
                <a:cs typeface="Arial" panose="020B0604020202020204" pitchFamily="34" charset="0"/>
              </a:rPr>
              <a:t> what measures politicians in Ireland and in Europe can take to end child labour, and send a letter to those running for election in your area</a:t>
            </a:r>
            <a:r>
              <a:rPr lang="en-IE" sz="1700" dirty="0">
                <a:latin typeface="Arial" panose="020B0604020202020204" pitchFamily="34" charset="0"/>
                <a:cs typeface="Arial" panose="020B0604020202020204" pitchFamily="34" charset="0"/>
              </a:rPr>
              <a:t>! </a:t>
            </a:r>
          </a:p>
        </p:txBody>
      </p:sp>
      <p:sp>
        <p:nvSpPr>
          <p:cNvPr id="17" name="TextBox 16">
            <a:extLst>
              <a:ext uri="{FF2B5EF4-FFF2-40B4-BE49-F238E27FC236}">
                <a16:creationId xmlns:a16="http://schemas.microsoft.com/office/drawing/2014/main" id="{AB2E0CEC-3ACC-1A29-478F-107957C0B1E0}"/>
              </a:ext>
            </a:extLst>
          </p:cNvPr>
          <p:cNvSpPr txBox="1"/>
          <p:nvPr/>
        </p:nvSpPr>
        <p:spPr>
          <a:xfrm>
            <a:off x="375496" y="4404307"/>
            <a:ext cx="4088908" cy="2185214"/>
          </a:xfrm>
          <a:prstGeom prst="rect">
            <a:avLst/>
          </a:prstGeom>
          <a:noFill/>
        </p:spPr>
        <p:txBody>
          <a:bodyPr wrap="square" rtlCol="0">
            <a:spAutoFit/>
          </a:bodyPr>
          <a:lstStyle/>
          <a:p>
            <a:r>
              <a:rPr lang="en-IE" sz="1700" dirty="0">
                <a:solidFill>
                  <a:schemeClr val="bg1"/>
                </a:solidFill>
                <a:latin typeface="Arial" panose="020B0604020202020204" pitchFamily="34" charset="0"/>
                <a:cs typeface="Arial" panose="020B0604020202020204" pitchFamily="34" charset="0"/>
              </a:rPr>
              <a:t>What could you do if you felt one of your friends was involved in harmful work? As a class discuss steps that you could take and who would need to be involved – remember that adults who work for the state (like teachers, gardaí, doctors) are </a:t>
            </a:r>
            <a:r>
              <a:rPr lang="en-IE" sz="1700" dirty="0">
                <a:solidFill>
                  <a:srgbClr val="FFFF00"/>
                </a:solidFill>
                <a:latin typeface="Arial" panose="020B0604020202020204" pitchFamily="34" charset="0"/>
                <a:cs typeface="Arial" panose="020B0604020202020204" pitchFamily="34" charset="0"/>
              </a:rPr>
              <a:t>duty bearers</a:t>
            </a:r>
            <a:r>
              <a:rPr lang="en-IE" sz="1700" dirty="0">
                <a:solidFill>
                  <a:schemeClr val="bg1"/>
                </a:solidFill>
                <a:latin typeface="Arial" panose="020B0604020202020204" pitchFamily="34" charset="0"/>
                <a:cs typeface="Arial" panose="020B0604020202020204" pitchFamily="34" charset="0"/>
              </a:rPr>
              <a:t>, and have an obligation to uphold children’s rights! </a:t>
            </a:r>
          </a:p>
        </p:txBody>
      </p:sp>
      <p:pic>
        <p:nvPicPr>
          <p:cNvPr id="3" name="Online Media 2" title="Sir Mo Farah reveals he was trafficked to the UK as a child - BBC News">
            <a:hlinkClick r:id="" action="ppaction://media"/>
            <a:extLst>
              <a:ext uri="{FF2B5EF4-FFF2-40B4-BE49-F238E27FC236}">
                <a16:creationId xmlns:a16="http://schemas.microsoft.com/office/drawing/2014/main" id="{2629AABA-6BDF-533C-9CFC-6447DC98C8B2}"/>
              </a:ext>
            </a:extLst>
          </p:cNvPr>
          <p:cNvPicPr>
            <a:picLocks noRot="1" noChangeAspect="1"/>
          </p:cNvPicPr>
          <p:nvPr>
            <a:videoFile r:link="rId1"/>
          </p:nvPr>
        </p:nvPicPr>
        <p:blipFill>
          <a:blip r:embed="rId11"/>
          <a:stretch>
            <a:fillRect/>
          </a:stretch>
        </p:blipFill>
        <p:spPr>
          <a:xfrm>
            <a:off x="8947014" y="4673600"/>
            <a:ext cx="2995232" cy="1692310"/>
          </a:xfrm>
          <a:prstGeom prst="rect">
            <a:avLst/>
          </a:prstGeom>
        </p:spPr>
      </p:pic>
      <p:pic>
        <p:nvPicPr>
          <p:cNvPr id="8" name="Picture 7" descr="A group of people in a conference room&#10;&#10;Description automatically generated">
            <a:hlinkClick r:id="rId9"/>
            <a:extLst>
              <a:ext uri="{FF2B5EF4-FFF2-40B4-BE49-F238E27FC236}">
                <a16:creationId xmlns:a16="http://schemas.microsoft.com/office/drawing/2014/main" id="{ADD79B11-8A5B-D154-116E-D430FCD11F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92373" y="1958614"/>
            <a:ext cx="3202757" cy="1801551"/>
          </a:xfrm>
          <a:prstGeom prst="rect">
            <a:avLst/>
          </a:prstGeom>
        </p:spPr>
      </p:pic>
      <p:sp>
        <p:nvSpPr>
          <p:cNvPr id="15" name="TextBox 14">
            <a:extLst>
              <a:ext uri="{FF2B5EF4-FFF2-40B4-BE49-F238E27FC236}">
                <a16:creationId xmlns:a16="http://schemas.microsoft.com/office/drawing/2014/main" id="{75502121-69AF-C247-6C79-CBDC7BF91149}"/>
              </a:ext>
            </a:extLst>
          </p:cNvPr>
          <p:cNvSpPr txBox="1"/>
          <p:nvPr/>
        </p:nvSpPr>
        <p:spPr>
          <a:xfrm>
            <a:off x="6489058" y="3706801"/>
            <a:ext cx="650045" cy="230832"/>
          </a:xfrm>
          <a:prstGeom prst="rect">
            <a:avLst/>
          </a:prstGeom>
          <a:noFill/>
        </p:spPr>
        <p:txBody>
          <a:bodyPr wrap="square" rtlCol="0">
            <a:spAutoFit/>
          </a:bodyPr>
          <a:lstStyle/>
          <a:p>
            <a:r>
              <a:rPr lang="en-IE" sz="900" dirty="0"/>
              <a:t>@RTE</a:t>
            </a:r>
          </a:p>
        </p:txBody>
      </p:sp>
    </p:spTree>
    <p:extLst>
      <p:ext uri="{BB962C8B-B14F-4D97-AF65-F5344CB8AC3E}">
        <p14:creationId xmlns:p14="http://schemas.microsoft.com/office/powerpoint/2010/main" val="262506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10979</TotalTime>
  <Words>1417</Words>
  <Application>Microsoft Office PowerPoint</Application>
  <PresentationFormat>Widescreen</PresentationFormat>
  <Paragraphs>117</Paragraphs>
  <Slides>12</Slides>
  <Notes>11</Notes>
  <HiddenSlides>0</HiddenSlides>
  <MMClips>5</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12</vt:i4>
      </vt:variant>
    </vt:vector>
  </HeadingPairs>
  <TitlesOfParts>
    <vt:vector size="22" baseType="lpstr">
      <vt:lpstr>Aptos</vt:lpstr>
      <vt:lpstr>Aptos Display</vt:lpstr>
      <vt:lpstr>Arial</vt:lpstr>
      <vt:lpstr>Calibri</vt:lpstr>
      <vt:lpstr>Symbol</vt:lpstr>
      <vt:lpstr>Univers LT Std 45 Light</vt:lpstr>
      <vt:lpstr>Univers Next Pro Condensed</vt:lpstr>
      <vt:lpstr>UniversLTStd-Cn</vt:lpstr>
      <vt:lpstr>Wingdings</vt:lpstr>
      <vt:lpstr>Office Theme</vt:lpstr>
      <vt:lpstr>PowerPoint Presentation</vt:lpstr>
      <vt:lpstr>PowerPoint Presentation</vt:lpstr>
      <vt:lpstr>GUESS THE ARTICLE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Aibhlin O'Leary</dc:creator>
  <cp:lastModifiedBy>Aibhlin O'Leary</cp:lastModifiedBy>
  <cp:revision>5</cp:revision>
  <dcterms:created xsi:type="dcterms:W3CDTF">2024-03-21T09:10:56Z</dcterms:created>
  <dcterms:modified xsi:type="dcterms:W3CDTF">2024-04-23T16:28:25Z</dcterms:modified>
</cp:coreProperties>
</file>