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Arimo Bold"/>
      <p:regular r:id="rId31"/>
    </p:embeddedFont>
    <p:embeddedFont>
      <p:font typeface="Montserrat" panose="00000500000000000000" pitchFamily="2" charset="0"/>
      <p:regular r:id="rId32"/>
      <p:bold r:id="rId33"/>
      <p:italic r:id="rId34"/>
      <p:boldItalic r:id="rId35"/>
    </p:embeddedFont>
    <p:embeddedFont>
      <p:font typeface="Montserrat Bold"/>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58547" autoAdjust="0"/>
  </p:normalViewPr>
  <p:slideViewPr>
    <p:cSldViewPr>
      <p:cViewPr varScale="1">
        <p:scale>
          <a:sx n="25" d="100"/>
          <a:sy n="25" d="100"/>
        </p:scale>
        <p:origin x="1740"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you get to think about how you can help create a hopeful future. We’ll be</a:t>
            </a:r>
          </a:p>
          <a:p>
            <a:r>
              <a:rPr lang="en-US"/>
              <a:t>sharing how we will create hope for the future by finishing the sentence: ‘I will</a:t>
            </a:r>
          </a:p>
          <a:p>
            <a:r>
              <a:rPr lang="en-US"/>
              <a:t>create hope for the future by…’”</a:t>
            </a:r>
          </a:p>
          <a:p>
            <a:endParaRPr lang="en-US"/>
          </a:p>
          <a:p>
            <a:r>
              <a:rPr lang="en-US"/>
              <a:t>Step 1: Imagine the World in the Future</a:t>
            </a:r>
          </a:p>
          <a:p>
            <a:endParaRPr lang="en-US"/>
          </a:p>
          <a:p>
            <a:r>
              <a:rPr lang="en-US"/>
              <a:t>-Ask the students: Close your eyes and think about the future. What would the</a:t>
            </a:r>
          </a:p>
          <a:p>
            <a:r>
              <a:rPr lang="en-US"/>
              <a:t>world look like if everything was perfect? How would life be for all children in the world?</a:t>
            </a:r>
          </a:p>
          <a:p>
            <a:endParaRPr lang="en-US"/>
          </a:p>
          <a:p>
            <a:r>
              <a:rPr lang="en-US"/>
              <a:t>Prompt students with questions like:</a:t>
            </a:r>
          </a:p>
          <a:p>
            <a:endParaRPr lang="en-US"/>
          </a:p>
          <a:p>
            <a:r>
              <a:rPr lang="en-US"/>
              <a:t>-"What will schools look like? Will they be different?"</a:t>
            </a:r>
          </a:p>
          <a:p>
            <a:r>
              <a:rPr lang="en-US"/>
              <a:t>-''How would children be treated?''</a:t>
            </a:r>
          </a:p>
          <a:p>
            <a:r>
              <a:rPr lang="en-US"/>
              <a:t>- "How will we treat our planet?"</a:t>
            </a:r>
          </a:p>
          <a:p>
            <a:r>
              <a:rPr lang="en-US"/>
              <a:t>-"What cool things can we do with technology?"</a:t>
            </a:r>
          </a:p>
          <a:p>
            <a:endParaRPr lang="en-US"/>
          </a:p>
          <a:p>
            <a:r>
              <a:rPr lang="en-US"/>
              <a:t>Step 2: Draw or Describe the Future</a:t>
            </a:r>
          </a:p>
          <a:p>
            <a:endParaRPr lang="en-US"/>
          </a:p>
          <a:p>
            <a:r>
              <a:rPr lang="en-US"/>
              <a:t>-Give the students a few minutes to either draw or describe what they think a future full of hope looks like.</a:t>
            </a:r>
          </a:p>
          <a:p>
            <a:r>
              <a:rPr lang="en-US"/>
              <a:t>-Encourage them to be creative and think big!</a:t>
            </a:r>
          </a:p>
          <a:p>
            <a:endParaRPr lang="en-US"/>
          </a:p>
          <a:p>
            <a:r>
              <a:rPr lang="en-US"/>
              <a:t>Step 3: I hope to...</a:t>
            </a:r>
          </a:p>
          <a:p>
            <a:endParaRPr lang="en-US"/>
          </a:p>
          <a:p>
            <a:r>
              <a:rPr lang="en-US"/>
              <a:t>Tell the students that now that you’ve imagined a hopeful future, what do we need to do to make that happen? What can you do to help? Guide students with simple prompts:</a:t>
            </a:r>
          </a:p>
          <a:p>
            <a:r>
              <a:rPr lang="en-US"/>
              <a:t>■ "Maybe you want to plant trees to help the Earth."</a:t>
            </a:r>
          </a:p>
          <a:p>
            <a:r>
              <a:rPr lang="en-US"/>
              <a:t>■ "Or maybe you want to help people learn new things or stand up for</a:t>
            </a:r>
          </a:p>
          <a:p>
            <a:r>
              <a:rPr lang="en-US"/>
              <a:t>fairness."</a:t>
            </a:r>
          </a:p>
          <a:p>
            <a:endParaRPr lang="en-US"/>
          </a:p>
          <a:p>
            <a:r>
              <a:rPr lang="en-US"/>
              <a:t>Ask each student to complete the sentence: "I will create hope for the future</a:t>
            </a:r>
          </a:p>
          <a:p>
            <a:r>
              <a:rPr lang="en-US"/>
              <a:t>by…"</a:t>
            </a:r>
          </a:p>
          <a:p>
            <a:endParaRPr lang="en-US"/>
          </a:p>
          <a:p>
            <a:r>
              <a:rPr lang="en-US"/>
              <a:t>Examples for this age group:</a:t>
            </a:r>
          </a:p>
          <a:p>
            <a:r>
              <a:rPr lang="en-US"/>
              <a:t>■ "I will create hope for the future by planting flowers to help bees."</a:t>
            </a:r>
          </a:p>
          <a:p>
            <a:r>
              <a:rPr lang="en-US"/>
              <a:t>■ "I will create hope for the future by helping my friends when they need it."</a:t>
            </a:r>
          </a:p>
          <a:p>
            <a:endParaRPr lang="en-US"/>
          </a:p>
          <a:p>
            <a:r>
              <a:rPr lang="en-US"/>
              <a:t>Reflection and Discussion: Have students share their "I will create hope" statements with the class. Give them the option to share drawings they made earlier or explain them.</a:t>
            </a:r>
          </a:p>
          <a:p>
            <a:endParaRPr lang="en-US"/>
          </a:p>
          <a:p>
            <a:r>
              <a:rPr lang="en-US"/>
              <a:t>Summarize the activity and emphasize that their ideas matter. "Remember, you are part of building a better world. Your actions, no matter how small, create hope!"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Link to The Tree of Hope: https://worldslargestlesson.globalgoals.org/wp-content/uploads/2020/08/The-Tree-of-Hope.pdf</a:t>
            </a:r>
          </a:p>
          <a:p>
            <a:endParaRPr lang="en-US"/>
          </a:p>
          <a:p>
            <a:r>
              <a:rPr lang="en-US"/>
              <a:t>Copy the link to your browser and you will be prompted to save as a PDF on your computer. You can then read using PDF.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Ayushi and Ankita, both 8 years old, study in the same class in Uttar Pradesh, India. They play a game of Ludo on Ankita’s mobile phone.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Diba (16), student of SMAN 112 Jakarta, West Jakarta,  browses on her mobile phone in front of her classroom.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Explain to students that now they have a greater understanding of some of the challenges children face, </a:t>
            </a:r>
          </a:p>
          <a:p>
            <a:r>
              <a:rPr lang="en-US" dirty="0"/>
              <a:t>they are going to create their own vision of a future of childhood where all children have their rights respected. </a:t>
            </a:r>
          </a:p>
          <a:p>
            <a:r>
              <a:rPr lang="en-US" dirty="0"/>
              <a:t>Allow students the choice in how they would like to express their future of childhood. Some ideas include:</a:t>
            </a:r>
          </a:p>
          <a:p>
            <a:r>
              <a:rPr lang="en-US" dirty="0"/>
              <a:t>• Writing a newspaper article about the challenges children face in enjoying their rights, or an imaginative “Future News”</a:t>
            </a:r>
          </a:p>
          <a:p>
            <a:r>
              <a:rPr lang="en-US" dirty="0"/>
              <a:t>headline and article dated 30 years from now when all children have equal access to all their rights all over the world,</a:t>
            </a:r>
          </a:p>
          <a:p>
            <a:r>
              <a:rPr lang="en-US" dirty="0"/>
              <a:t>and how this was achieved.</a:t>
            </a:r>
          </a:p>
          <a:p>
            <a:r>
              <a:rPr lang="en-US" dirty="0"/>
              <a:t>• Creating a poem on their own vision of a future of childhood.</a:t>
            </a:r>
          </a:p>
          <a:p>
            <a:r>
              <a:rPr lang="en-US" dirty="0"/>
              <a:t>• Drawing/painting a picture of the world where all children have the opportunity to experience a rights respecting</a:t>
            </a:r>
          </a:p>
          <a:p>
            <a:r>
              <a:rPr lang="en-US" dirty="0"/>
              <a:t>childhood - you may want to refer to the illustrations in Appendices 1, 2, 3 &amp; 4.</a:t>
            </a:r>
          </a:p>
          <a:p>
            <a:r>
              <a:rPr lang="en-US" dirty="0"/>
              <a:t>• Writing a rap or song that describes a student’s vision of the future of childhood.</a:t>
            </a:r>
          </a:p>
          <a:p>
            <a:r>
              <a:rPr lang="en-US" dirty="0"/>
              <a:t>• Write a short chapter/paragraph on their vision of the future of childhood, which could then be compiled together to</a:t>
            </a:r>
          </a:p>
          <a:p>
            <a:r>
              <a:rPr lang="en-US" dirty="0"/>
              <a:t>make a class book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Activity: Expect students to express ideas like ‘love’, ‘safety’, ‘education’, ‘friends’, ’food’ etc.</a:t>
            </a:r>
          </a:p>
          <a:p>
            <a:endParaRPr lang="en-US" dirty="0"/>
          </a:p>
          <a:p>
            <a:r>
              <a:rPr lang="en-US" dirty="0"/>
              <a:t>Clarifying the Difference between Human Rights VS Human Needs</a:t>
            </a:r>
          </a:p>
          <a:p>
            <a:endParaRPr lang="en-US" dirty="0"/>
          </a:p>
          <a:p>
            <a:r>
              <a:rPr lang="en-US" dirty="0"/>
              <a:t>Ask if anyone has anyone heard of human rights. “What are they?” Refer to the list of needs generated in </a:t>
            </a:r>
          </a:p>
          <a:p>
            <a:r>
              <a:rPr lang="en-US" dirty="0"/>
              <a:t>Step 2 and ask whether any of them are rights too? </a:t>
            </a:r>
          </a:p>
          <a:p>
            <a:endParaRPr lang="en-US" dirty="0"/>
          </a:p>
          <a:p>
            <a:r>
              <a:rPr lang="en-US" dirty="0"/>
              <a:t>Encourage feedback and examples. Test understanding by suggesting some rights and needs and asking which they are, or if they are both. You could set these up on a board or screen in advance or call them out. They should be relevant to your country and setting. Add in some that are neither rights or needs but simply “wants” such as games and toys. </a:t>
            </a:r>
          </a:p>
          <a:p>
            <a:endParaRPr lang="en-US" dirty="0"/>
          </a:p>
          <a:p>
            <a:r>
              <a:rPr lang="en-US" dirty="0"/>
              <a:t>Use these examples to prompt if necessary: </a:t>
            </a:r>
          </a:p>
          <a:p>
            <a:endParaRPr lang="en-US" dirty="0"/>
          </a:p>
          <a:p>
            <a:r>
              <a:rPr lang="en-US" dirty="0"/>
              <a:t>Mobile phone</a:t>
            </a:r>
          </a:p>
          <a:p>
            <a:r>
              <a:rPr lang="en-US" dirty="0"/>
              <a:t>Games and toys</a:t>
            </a:r>
          </a:p>
          <a:p>
            <a:r>
              <a:rPr lang="en-US" dirty="0"/>
              <a:t>A name </a:t>
            </a:r>
          </a:p>
          <a:p>
            <a:r>
              <a:rPr lang="en-US" dirty="0"/>
              <a:t>To give an opinion </a:t>
            </a:r>
          </a:p>
          <a:p>
            <a:r>
              <a:rPr lang="en-US" dirty="0"/>
              <a:t>Privacy </a:t>
            </a:r>
          </a:p>
          <a:p>
            <a:r>
              <a:rPr lang="en-US" dirty="0"/>
              <a:t>Healthcare </a:t>
            </a:r>
          </a:p>
          <a:p>
            <a:r>
              <a:rPr lang="en-US" dirty="0"/>
              <a:t>Food </a:t>
            </a:r>
          </a:p>
          <a:p>
            <a:r>
              <a:rPr lang="en-US" dirty="0"/>
              <a:t>Water </a:t>
            </a:r>
          </a:p>
          <a:p>
            <a:r>
              <a:rPr lang="en-US" dirty="0"/>
              <a:t>A safe environment </a:t>
            </a:r>
          </a:p>
          <a:p>
            <a:r>
              <a:rPr lang="en-US" dirty="0"/>
              <a:t>Education </a:t>
            </a:r>
          </a:p>
          <a:p>
            <a:r>
              <a:rPr lang="en-US" dirty="0"/>
              <a:t>Books </a:t>
            </a:r>
          </a:p>
          <a:p>
            <a:r>
              <a:rPr lang="en-US" dirty="0"/>
              <a:t>Friends </a:t>
            </a:r>
          </a:p>
          <a:p>
            <a:r>
              <a:rPr lang="en-US" dirty="0"/>
              <a:t>To play </a:t>
            </a:r>
          </a:p>
          <a:p>
            <a:r>
              <a:rPr lang="en-US" dirty="0"/>
              <a:t>Free music streaming </a:t>
            </a:r>
          </a:p>
          <a:p>
            <a:r>
              <a:rPr lang="en-US" dirty="0"/>
              <a:t>Comics </a:t>
            </a:r>
          </a:p>
          <a:p>
            <a:r>
              <a:rPr lang="en-US" dirty="0"/>
              <a:t>Clothes </a:t>
            </a:r>
          </a:p>
          <a:p>
            <a:r>
              <a:rPr lang="en-US" dirty="0"/>
              <a:t>A social life </a:t>
            </a:r>
          </a:p>
          <a:p>
            <a:r>
              <a:rPr lang="en-US" dirty="0"/>
              <a:t>Religious freedom </a:t>
            </a:r>
          </a:p>
          <a:p>
            <a:r>
              <a:rPr lang="en-US" dirty="0"/>
              <a:t>TV </a:t>
            </a:r>
          </a:p>
          <a:p>
            <a:r>
              <a:rPr lang="en-US" dirty="0"/>
              <a:t>Protection from harmful drugs </a:t>
            </a:r>
          </a:p>
          <a:p>
            <a:r>
              <a:rPr lang="en-US" dirty="0"/>
              <a:t>Protection from exploitation </a:t>
            </a:r>
          </a:p>
          <a:p>
            <a:r>
              <a:rPr lang="en-US" dirty="0"/>
              <a:t>Fair treatment </a:t>
            </a:r>
          </a:p>
          <a:p>
            <a:r>
              <a:rPr lang="en-US" dirty="0"/>
              <a:t>To know your rights </a:t>
            </a:r>
          </a:p>
          <a:p>
            <a:endParaRPr lang="en-US" dirty="0"/>
          </a:p>
          <a:p>
            <a:r>
              <a:rPr lang="en-US" dirty="0"/>
              <a:t>Explain that rights are more sustainable, fair and dignified. All human beings have human rights simply because they are human. It doesn’t matter how old you are, what </a:t>
            </a:r>
            <a:r>
              <a:rPr lang="en-US" dirty="0" err="1"/>
              <a:t>colour</a:t>
            </a:r>
            <a:r>
              <a:rPr lang="en-US" dirty="0"/>
              <a:t>, sex, nationality, religion or anything else. We’re all human and we all have human rights. </a:t>
            </a:r>
          </a:p>
          <a:p>
            <a:endParaRPr lang="en-US" dirty="0"/>
          </a:p>
          <a:p>
            <a:r>
              <a:rPr lang="en-US" dirty="0"/>
              <a:t>We should understand our own rights and respect the rights of others. Children (anyone under 18) are in a special period of development and so they have some special human rights called children’s rights.</a:t>
            </a:r>
          </a:p>
          <a:p>
            <a:endParaRPr lang="en-US" dirty="0"/>
          </a:p>
          <a:p>
            <a:r>
              <a:rPr lang="en-US" dirty="0"/>
              <a:t>Finish this step by encouraging students to think about and speak up for children’s rights. </a:t>
            </a:r>
          </a:p>
          <a:p>
            <a:r>
              <a:rPr lang="en-US" dirty="0"/>
              <a:t>Ask them to choose one thing that every young person in the world should have and describe it as a right e.g. </a:t>
            </a:r>
          </a:p>
          <a:p>
            <a:r>
              <a:rPr lang="en-US" dirty="0"/>
              <a:t>“The right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friends in a child friendly space at a temporary accommodation shelter in Hatay, after two devastating earthquakes hit south-east Türkiye on 6 February 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and student in classroom in Turkey, 2018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 rights defender is someone who speaks up for themselves or others when they see injustice. In spite of hardship and obstacles, they persevere in pursuit of change. Rights defenders speak up on different issues that they are passionate about - children's rights, human rights, animal rights, indigenous rights, environmental rights, land rights... There are many important causes to defend.</a:t>
            </a:r>
          </a:p>
          <a:p>
            <a:endParaRPr lang="en-US" dirty="0"/>
          </a:p>
          <a:p>
            <a:r>
              <a:rPr lang="en-US" dirty="0"/>
              <a:t>Anyone can be a rights defender! No matter how old you are, your abilities, background, language, gender or any other attribute - anyone can speak up for rights. Many rights defenders use their talents to advocate for rights, this could be through music, stories, art, sport or any other skill.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Children attending classes at inclusive primary school Despot Stefan Lazarevic in Belgrade, Serbia.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“What’s the date today? (20th November) Why is today special? Is it anyone’s birthday today? Why else is today</a:t>
            </a:r>
          </a:p>
          <a:p>
            <a:r>
              <a:rPr lang="en-US"/>
              <a:t>special? Today is World Children’s Day! But what does that mean?</a:t>
            </a:r>
          </a:p>
          <a:p>
            <a:endParaRPr lang="en-US"/>
          </a:p>
          <a:p>
            <a:r>
              <a:rPr lang="en-US"/>
              <a:t>Image: A Rohingya refugee boy raises his hand at a UNICEF learning centre. Over 866,000 Rohingya refugees are living in Cox’s Bazar, 54.2 % of whom are children.  UNICEF is implementing the Myanmar formal education curriculum in the camps. Education offers Rohingya children stability and structure to help them cope with trauma and gives them a sense of hope. It also protects them from child marriage, child labour, sexual exploitation and other social ills.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Note to educators: </a:t>
            </a:r>
          </a:p>
          <a:p>
            <a:r>
              <a:rPr lang="en-US" dirty="0"/>
              <a:t>This first step is a discussion with students about what childhood means to them. It could be a short starter to your lesson, or you may wish to have a longer discussion referring to all the questions suggested below. </a:t>
            </a:r>
          </a:p>
          <a:p>
            <a:endParaRPr lang="en-US" dirty="0"/>
          </a:p>
          <a:p>
            <a:r>
              <a:rPr lang="en-US" dirty="0"/>
              <a:t>Ask students: What does the word childhood mean to you?</a:t>
            </a:r>
          </a:p>
          <a:p>
            <a:endParaRPr lang="en-US" dirty="0"/>
          </a:p>
          <a:p>
            <a:r>
              <a:rPr lang="en-US" dirty="0"/>
              <a:t>Oxford Dictionary definition: The state or period of being a child.</a:t>
            </a:r>
          </a:p>
          <a:p>
            <a:endParaRPr lang="en-US" dirty="0"/>
          </a:p>
          <a:p>
            <a:r>
              <a:rPr lang="en-US" dirty="0"/>
              <a:t>Ask students to note down some ideas on a piece of paper. They do not need to share these with anyone else in the </a:t>
            </a:r>
          </a:p>
          <a:p>
            <a:r>
              <a:rPr lang="en-US" dirty="0"/>
              <a:t>class if they do not want to. </a:t>
            </a:r>
          </a:p>
          <a:p>
            <a:endParaRPr lang="en-US" dirty="0"/>
          </a:p>
          <a:p>
            <a:r>
              <a:rPr lang="en-US" dirty="0"/>
              <a:t>Have a class discussion and take feedback and ideas from different members of the class. </a:t>
            </a:r>
          </a:p>
          <a:p>
            <a:endParaRPr lang="en-US" dirty="0"/>
          </a:p>
          <a:p>
            <a:r>
              <a:rPr lang="en-US" dirty="0"/>
              <a:t>Next show the illustrations. </a:t>
            </a:r>
          </a:p>
          <a:p>
            <a:endParaRPr lang="en-US" dirty="0"/>
          </a:p>
          <a:p>
            <a:r>
              <a:rPr lang="en-US" dirty="0"/>
              <a:t>Image: Child in the playground of her school in Niamey. Niger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 of different perspectives of childhood from different artists around  the world. Ask students:</a:t>
            </a:r>
          </a:p>
          <a:p>
            <a:r>
              <a:rPr lang="en-US"/>
              <a:t>- Are these all images of childhood? </a:t>
            </a:r>
          </a:p>
          <a:p>
            <a:r>
              <a:rPr lang="en-US"/>
              <a:t>-What similarities do you see between your childhood </a:t>
            </a:r>
          </a:p>
          <a:p>
            <a:r>
              <a:rPr lang="en-US"/>
              <a:t>and the artist’s depiction? </a:t>
            </a:r>
          </a:p>
          <a:p>
            <a:r>
              <a:rPr lang="en-US"/>
              <a:t>-What differences do you see?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teachers: After a class discussion, ask students to refer to their ideas on childhood that they wrote at the beginning of the lesson.</a:t>
            </a:r>
          </a:p>
          <a:p>
            <a:endParaRPr lang="en-US"/>
          </a:p>
          <a:p>
            <a:r>
              <a:rPr lang="en-US"/>
              <a:t>Have any of their ideas on childhood changed? Is there anything else they would like to add? Did any of the class </a:t>
            </a:r>
          </a:p>
          <a:p>
            <a:r>
              <a:rPr lang="en-US"/>
              <a:t>discussions prompt a new idea in their head?</a:t>
            </a:r>
          </a:p>
          <a:p>
            <a:endParaRPr lang="en-US"/>
          </a:p>
          <a:p>
            <a:r>
              <a:rPr lang="en-US"/>
              <a:t>Identify some key themes that everyone in the class believes are important to childhood.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Explain to students that they are not the only ones who have been thinking about childhood and what it means to be a child. Thirty years ago, the United Nations (nearly all the governments in the world) agreed on a legally binding document called the Convention on the Rights of the Child. This includes 54 articles that set out children’s rights and how governments should work together to make </a:t>
            </a:r>
          </a:p>
          <a:p>
            <a:r>
              <a:rPr lang="en-US" dirty="0"/>
              <a:t>them available to all children. </a:t>
            </a:r>
          </a:p>
          <a:p>
            <a:endParaRPr lang="en-US" dirty="0"/>
          </a:p>
          <a:p>
            <a:r>
              <a:rPr lang="en-US" dirty="0"/>
              <a:t>Ask students to refer to their initial ideas about childhood from the beginning of the lesson. Can they see where their initial discussions on childhood link into the Convention on the Rights of the Child?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2.png"/><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41.svg"/><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5.svg"/><Relationship Id="rId9" Type="http://schemas.openxmlformats.org/officeDocument/2006/relationships/image" Target="../media/image39.svg"/><Relationship Id="rId14" Type="http://schemas.openxmlformats.org/officeDocument/2006/relationships/hyperlink" Target="https://www.canva.com/design/DAGVsqXur4o/I03XC6JfnjsNwXzL5O0lHQ/view?utm_content=DAGVsqXur4o&amp;utm_campaign=designshare&amp;utm_medium=link&amp;utm_source=editor"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6.png"/><Relationship Id="rId5" Type="http://schemas.openxmlformats.org/officeDocument/2006/relationships/image" Target="../media/image6.png"/><Relationship Id="rId10" Type="http://schemas.openxmlformats.org/officeDocument/2006/relationships/image" Target="../media/image45.svg"/><Relationship Id="rId4" Type="http://schemas.openxmlformats.org/officeDocument/2006/relationships/image" Target="../media/image18.svg"/><Relationship Id="rId9" Type="http://schemas.openxmlformats.org/officeDocument/2006/relationships/image" Target="../media/image10.pn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https://www.youtube.com/embed/fWBvVtXdTJk?feature=oembed" TargetMode="External"/><Relationship Id="rId6" Type="http://schemas.openxmlformats.org/officeDocument/2006/relationships/image" Target="../media/image44.svg"/><Relationship Id="rId5" Type="http://schemas.openxmlformats.org/officeDocument/2006/relationships/image" Target="../media/image6.png"/><Relationship Id="rId10" Type="http://schemas.openxmlformats.org/officeDocument/2006/relationships/image" Target="../media/image47.jpeg"/><Relationship Id="rId4" Type="http://schemas.openxmlformats.org/officeDocument/2006/relationships/image" Target="../media/image18.sv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2.png"/><Relationship Id="rId12" Type="http://schemas.openxmlformats.org/officeDocument/2006/relationships/image" Target="../media/image5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49.png"/><Relationship Id="rId5" Type="http://schemas.openxmlformats.org/officeDocument/2006/relationships/image" Target="../media/image6.png"/><Relationship Id="rId10" Type="http://schemas.openxmlformats.org/officeDocument/2006/relationships/image" Target="../media/image48.png"/><Relationship Id="rId4" Type="http://schemas.openxmlformats.org/officeDocument/2006/relationships/image" Target="../media/image5.sv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2.sv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21.svg"/><Relationship Id="rId4" Type="http://schemas.openxmlformats.org/officeDocument/2006/relationships/image" Target="../media/image44.svg"/><Relationship Id="rId9" Type="http://schemas.openxmlformats.org/officeDocument/2006/relationships/image" Target="../media/image12.pn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5.sv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21.svg"/><Relationship Id="rId4" Type="http://schemas.openxmlformats.org/officeDocument/2006/relationships/image" Target="../media/image44.svg"/><Relationship Id="rId9" Type="http://schemas.openxmlformats.org/officeDocument/2006/relationships/image" Target="../media/image12.png"/><Relationship Id="rId1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45.svg"/><Relationship Id="rId4" Type="http://schemas.openxmlformats.org/officeDocument/2006/relationships/image" Target="../media/image18.svg"/><Relationship Id="rId9" Type="http://schemas.openxmlformats.org/officeDocument/2006/relationships/image" Target="../media/image10.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wk_feG7c6xA?feature=oembed" TargetMode="External"/><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1.sv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60.png"/><Relationship Id="rId2" Type="http://schemas.openxmlformats.org/officeDocument/2006/relationships/notesSlide" Target="../notesSlides/notesSlide17.xml"/><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63.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8.svg"/><Relationship Id="rId3" Type="http://schemas.openxmlformats.org/officeDocument/2006/relationships/image" Target="../media/image4.png"/><Relationship Id="rId7" Type="http://schemas.openxmlformats.org/officeDocument/2006/relationships/image" Target="../media/image2.png"/><Relationship Id="rId12"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66.svg"/><Relationship Id="rId5" Type="http://schemas.openxmlformats.org/officeDocument/2006/relationships/image" Target="../media/image6.pn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svg"/><Relationship Id="rId9" Type="http://schemas.openxmlformats.org/officeDocument/2006/relationships/image" Target="../media/image39.sv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72.sv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71.png"/><Relationship Id="rId2" Type="http://schemas.openxmlformats.org/officeDocument/2006/relationships/notesSlide" Target="../notesSlides/notesSlide19.xml"/><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73.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44.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75.png"/><Relationship Id="rId4" Type="http://schemas.openxmlformats.org/officeDocument/2006/relationships/image" Target="../media/image18.sv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https://www.youtube.com/embed/9RU4awGTPWo?feature=oembed" TargetMode="External"/><Relationship Id="rId6" Type="http://schemas.openxmlformats.org/officeDocument/2006/relationships/image" Target="../media/image44.svg"/><Relationship Id="rId5" Type="http://schemas.openxmlformats.org/officeDocument/2006/relationships/image" Target="../media/image6.png"/><Relationship Id="rId10" Type="http://schemas.openxmlformats.org/officeDocument/2006/relationships/image" Target="../media/image76.jpeg"/><Relationship Id="rId4" Type="http://schemas.openxmlformats.org/officeDocument/2006/relationships/image" Target="../media/image18.sv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78.svg"/><Relationship Id="rId5" Type="http://schemas.openxmlformats.org/officeDocument/2006/relationships/image" Target="../media/image6.png"/><Relationship Id="rId10" Type="http://schemas.openxmlformats.org/officeDocument/2006/relationships/image" Target="../media/image77.png"/><Relationship Id="rId4" Type="http://schemas.openxmlformats.org/officeDocument/2006/relationships/image" Target="../media/image5.sv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80.svg"/><Relationship Id="rId18" Type="http://schemas.openxmlformats.org/officeDocument/2006/relationships/image" Target="../media/image83.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79.png"/><Relationship Id="rId17" Type="http://schemas.openxmlformats.org/officeDocument/2006/relationships/image" Target="../media/image82.png"/><Relationship Id="rId2" Type="http://schemas.openxmlformats.org/officeDocument/2006/relationships/notesSlide" Target="../notesSlides/notesSlide22.xml"/><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23.svg"/><Relationship Id="rId10" Type="http://schemas.openxmlformats.org/officeDocument/2006/relationships/image" Target="../media/image13.svg"/><Relationship Id="rId19" Type="http://schemas.openxmlformats.org/officeDocument/2006/relationships/image" Target="../media/image8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6.png"/><Relationship Id="rId7" Type="http://schemas.openxmlformats.org/officeDocument/2006/relationships/image" Target="../media/image2.pn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notesSlide" Target="../notesSlides/notesSlide23.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88.svg"/><Relationship Id="rId5" Type="http://schemas.openxmlformats.org/officeDocument/2006/relationships/image" Target="../media/image8.pn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7.svg"/><Relationship Id="rId9" Type="http://schemas.openxmlformats.org/officeDocument/2006/relationships/image" Target="../media/image86.svg"/><Relationship Id="rId1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10.png"/><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8" Type="http://schemas.openxmlformats.org/officeDocument/2006/relationships/hyperlink" Target="https://www.unicef.ie/child-rights-education/primary/crs/learn/" TargetMode="External"/><Relationship Id="rId3" Type="http://schemas.openxmlformats.org/officeDocument/2006/relationships/image" Target="../media/image21.svg"/><Relationship Id="rId7" Type="http://schemas.openxmlformats.org/officeDocument/2006/relationships/image" Target="../media/image9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hyperlink" Target="https://www.unicef.ie/child-rights-education/primary/resource-librar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hyperlink" Target="https://www.unicef.org/child-rights-conventio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3.sv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sv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2.png"/><Relationship Id="rId10" Type="http://schemas.openxmlformats.org/officeDocument/2006/relationships/image" Target="../media/image31.jpeg"/><Relationship Id="rId4" Type="http://schemas.openxmlformats.org/officeDocument/2006/relationships/image" Target="../media/image20.sv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2.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10" Type="http://schemas.openxmlformats.org/officeDocument/2006/relationships/image" Target="../media/image36.svg"/><Relationship Id="rId4" Type="http://schemas.openxmlformats.org/officeDocument/2006/relationships/image" Target="../media/image21.sv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GB"/>
            </a:p>
          </p:txBody>
        </p:sp>
      </p:grpSp>
      <p:grpSp>
        <p:nvGrpSpPr>
          <p:cNvPr id="4" name="Group 4"/>
          <p:cNvGrpSpPr/>
          <p:nvPr/>
        </p:nvGrpSpPr>
        <p:grpSpPr>
          <a:xfrm>
            <a:off x="13921679" y="8611395"/>
            <a:ext cx="4373145" cy="1675605"/>
            <a:chOff x="0" y="0"/>
            <a:chExt cx="5830860" cy="2234140"/>
          </a:xfrm>
        </p:grpSpPr>
        <p:sp>
          <p:nvSpPr>
            <p:cNvPr id="5" name="Freeform 5"/>
            <p:cNvSpPr/>
            <p:nvPr/>
          </p:nvSpPr>
          <p:spPr>
            <a:xfrm>
              <a:off x="0" y="0"/>
              <a:ext cx="5830824" cy="2234184"/>
            </a:xfrm>
            <a:custGeom>
              <a:avLst/>
              <a:gdLst/>
              <a:ahLst/>
              <a:cxnLst/>
              <a:rect l="l" t="t" r="r" b="b"/>
              <a:pathLst>
                <a:path w="5830824" h="2234184">
                  <a:moveTo>
                    <a:pt x="0" y="0"/>
                  </a:moveTo>
                  <a:lnTo>
                    <a:pt x="5830824" y="0"/>
                  </a:lnTo>
                  <a:lnTo>
                    <a:pt x="5830824" y="2234184"/>
                  </a:lnTo>
                  <a:lnTo>
                    <a:pt x="0" y="2234184"/>
                  </a:lnTo>
                  <a:lnTo>
                    <a:pt x="0" y="0"/>
                  </a:lnTo>
                  <a:close/>
                </a:path>
              </a:pathLst>
            </a:custGeom>
            <a:blipFill>
              <a:blip r:embed="rId4"/>
              <a:stretch>
                <a:fillRect b="1"/>
              </a:stretch>
            </a:blipFill>
          </p:spPr>
          <p:txBody>
            <a:bodyPr/>
            <a:lstStyle/>
            <a:p>
              <a:endParaRPr lang="en-GB"/>
            </a:p>
          </p:txBody>
        </p:sp>
      </p:grpSp>
      <p:grpSp>
        <p:nvGrpSpPr>
          <p:cNvPr id="6" name="Group 6"/>
          <p:cNvGrpSpPr/>
          <p:nvPr/>
        </p:nvGrpSpPr>
        <p:grpSpPr>
          <a:xfrm>
            <a:off x="4654465" y="6545733"/>
            <a:ext cx="9875075" cy="1415725"/>
            <a:chOff x="0" y="0"/>
            <a:chExt cx="13166766" cy="1887633"/>
          </a:xfrm>
        </p:grpSpPr>
        <p:sp>
          <p:nvSpPr>
            <p:cNvPr id="7" name="Freeform 7"/>
            <p:cNvSpPr/>
            <p:nvPr/>
          </p:nvSpPr>
          <p:spPr>
            <a:xfrm>
              <a:off x="0" y="0"/>
              <a:ext cx="13166781" cy="1887621"/>
            </a:xfrm>
            <a:custGeom>
              <a:avLst/>
              <a:gdLst/>
              <a:ahLst/>
              <a:cxnLst/>
              <a:rect l="l" t="t" r="r" b="b"/>
              <a:pathLst>
                <a:path w="13166781" h="1887621">
                  <a:moveTo>
                    <a:pt x="0" y="0"/>
                  </a:moveTo>
                  <a:lnTo>
                    <a:pt x="13166781" y="0"/>
                  </a:lnTo>
                  <a:lnTo>
                    <a:pt x="13166781" y="1887621"/>
                  </a:lnTo>
                  <a:lnTo>
                    <a:pt x="0" y="1887621"/>
                  </a:lnTo>
                  <a:close/>
                </a:path>
              </a:pathLst>
            </a:custGeom>
            <a:solidFill>
              <a:srgbClr val="FFFFFF"/>
            </a:solidFill>
          </p:spPr>
          <p:txBody>
            <a:bodyPr/>
            <a:lstStyle/>
            <a:p>
              <a:endParaRPr lang="en-GB"/>
            </a:p>
          </p:txBody>
        </p:sp>
      </p:grpSp>
      <p:sp>
        <p:nvSpPr>
          <p:cNvPr id="8" name="TextBox 8"/>
          <p:cNvSpPr txBox="1"/>
          <p:nvPr/>
        </p:nvSpPr>
        <p:spPr>
          <a:xfrm>
            <a:off x="2034690" y="6716190"/>
            <a:ext cx="14739677" cy="903732"/>
          </a:xfrm>
          <a:prstGeom prst="rect">
            <a:avLst/>
          </a:prstGeom>
        </p:spPr>
        <p:txBody>
          <a:bodyPr lIns="0" tIns="0" rIns="0" bIns="0" rtlCol="0" anchor="t">
            <a:spAutoFit/>
          </a:bodyPr>
          <a:lstStyle/>
          <a:p>
            <a:pPr algn="ctr">
              <a:lnSpc>
                <a:spcPts val="7839"/>
              </a:lnSpc>
            </a:pPr>
            <a:r>
              <a:rPr lang="en-US" sz="4400" b="1" dirty="0">
                <a:solidFill>
                  <a:srgbClr val="0099FF"/>
                </a:solidFill>
                <a:latin typeface="Montserrat" panose="00000500000000000000" pitchFamily="2" charset="0"/>
                <a:ea typeface="Montserrat Bold"/>
                <a:cs typeface="Montserrat Bold"/>
                <a:sym typeface="Montserrat Bold"/>
              </a:rPr>
              <a:t>WORLD CHILDREN’S DAY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7539853" y="-533543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4440929" y="8781803"/>
            <a:ext cx="4137997" cy="1585506"/>
            <a:chOff x="0" y="0"/>
            <a:chExt cx="5517329" cy="2114008"/>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r="1" b="1"/>
              </a:stretch>
            </a:blipFill>
          </p:spPr>
          <p:txBody>
            <a:bodyPr/>
            <a:lstStyle/>
            <a:p>
              <a:endParaRPr lang="en-GB"/>
            </a:p>
          </p:txBody>
        </p:sp>
      </p:grpSp>
      <p:sp>
        <p:nvSpPr>
          <p:cNvPr id="8" name="Freeform 8"/>
          <p:cNvSpPr/>
          <p:nvPr/>
        </p:nvSpPr>
        <p:spPr>
          <a:xfrm>
            <a:off x="89047" y="122159"/>
            <a:ext cx="5927450" cy="5927450"/>
          </a:xfrm>
          <a:custGeom>
            <a:avLst/>
            <a:gdLst/>
            <a:ahLst/>
            <a:cxnLst/>
            <a:rect l="l" t="t" r="r" b="b"/>
            <a:pathLst>
              <a:path w="5927450" h="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9" name="Group 9"/>
          <p:cNvGrpSpPr/>
          <p:nvPr/>
        </p:nvGrpSpPr>
        <p:grpSpPr>
          <a:xfrm>
            <a:off x="6157086" y="1028700"/>
            <a:ext cx="10631190" cy="1561947"/>
            <a:chOff x="0" y="0"/>
            <a:chExt cx="14174920" cy="2082596"/>
          </a:xfrm>
        </p:grpSpPr>
        <p:sp>
          <p:nvSpPr>
            <p:cNvPr id="10" name="Freeform 10"/>
            <p:cNvSpPr/>
            <p:nvPr/>
          </p:nvSpPr>
          <p:spPr>
            <a:xfrm>
              <a:off x="0" y="0"/>
              <a:ext cx="14174978" cy="2082576"/>
            </a:xfrm>
            <a:custGeom>
              <a:avLst/>
              <a:gdLst/>
              <a:ahLst/>
              <a:cxnLst/>
              <a:rect l="l" t="t" r="r" b="b"/>
              <a:pathLst>
                <a:path w="14174978" h="2082576">
                  <a:moveTo>
                    <a:pt x="0" y="0"/>
                  </a:moveTo>
                  <a:lnTo>
                    <a:pt x="14174978" y="0"/>
                  </a:lnTo>
                  <a:lnTo>
                    <a:pt x="14174978" y="2082576"/>
                  </a:lnTo>
                  <a:lnTo>
                    <a:pt x="0" y="2082576"/>
                  </a:lnTo>
                  <a:close/>
                </a:path>
              </a:pathLst>
            </a:custGeom>
            <a:solidFill>
              <a:srgbClr val="0099FF"/>
            </a:solidFill>
          </p:spPr>
          <p:txBody>
            <a:bodyPr/>
            <a:lstStyle/>
            <a:p>
              <a:endParaRPr lang="en-GB"/>
            </a:p>
          </p:txBody>
        </p:sp>
      </p:grpSp>
      <p:sp>
        <p:nvSpPr>
          <p:cNvPr id="11" name="Freeform 11"/>
          <p:cNvSpPr/>
          <p:nvPr/>
        </p:nvSpPr>
        <p:spPr>
          <a:xfrm>
            <a:off x="3549919" y="1028700"/>
            <a:ext cx="2195905" cy="3737711"/>
          </a:xfrm>
          <a:custGeom>
            <a:avLst/>
            <a:gdLst/>
            <a:ahLst/>
            <a:cxnLst/>
            <a:rect l="l" t="t" r="r" b="b"/>
            <a:pathLst>
              <a:path w="2195905" h="3737711">
                <a:moveTo>
                  <a:pt x="0" y="0"/>
                </a:moveTo>
                <a:lnTo>
                  <a:pt x="2195905" y="0"/>
                </a:lnTo>
                <a:lnTo>
                  <a:pt x="2195905" y="3737711"/>
                </a:lnTo>
                <a:lnTo>
                  <a:pt x="0" y="37377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rot="-613316">
            <a:off x="276360" y="2231150"/>
            <a:ext cx="3328565" cy="1639318"/>
          </a:xfrm>
          <a:custGeom>
            <a:avLst/>
            <a:gdLst/>
            <a:ahLst/>
            <a:cxnLst/>
            <a:rect l="l" t="t" r="r" b="b"/>
            <a:pathLst>
              <a:path w="3328565" h="1639318">
                <a:moveTo>
                  <a:pt x="0" y="0"/>
                </a:moveTo>
                <a:lnTo>
                  <a:pt x="3328565" y="0"/>
                </a:lnTo>
                <a:lnTo>
                  <a:pt x="3328565" y="1639318"/>
                </a:lnTo>
                <a:lnTo>
                  <a:pt x="0" y="16393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TextBox 13"/>
          <p:cNvSpPr txBox="1"/>
          <p:nvPr/>
        </p:nvSpPr>
        <p:spPr>
          <a:xfrm>
            <a:off x="6258685" y="1326769"/>
            <a:ext cx="10529590" cy="870560"/>
          </a:xfrm>
          <a:prstGeom prst="rect">
            <a:avLst/>
          </a:prstGeom>
        </p:spPr>
        <p:txBody>
          <a:bodyPr lIns="0" tIns="0" rIns="0" bIns="0" rtlCol="0" anchor="t">
            <a:spAutoFit/>
          </a:bodyPr>
          <a:lstStyle/>
          <a:p>
            <a:pPr algn="ctr">
              <a:lnSpc>
                <a:spcPts val="7138"/>
              </a:lnSpc>
            </a:pPr>
            <a:r>
              <a:rPr lang="en-US" sz="5098" b="1" dirty="0">
                <a:solidFill>
                  <a:srgbClr val="FFFFFF"/>
                </a:solidFill>
                <a:latin typeface="Montserrat" panose="00000500000000000000" pitchFamily="2" charset="0"/>
                <a:ea typeface="Montserrat Bold"/>
                <a:cs typeface="Montserrat Bold"/>
                <a:sym typeface="Montserrat Bold"/>
              </a:rPr>
              <a:t>WHOLE-SCHOOL ACTIVITIES</a:t>
            </a:r>
          </a:p>
        </p:txBody>
      </p:sp>
      <p:sp>
        <p:nvSpPr>
          <p:cNvPr id="14" name="TextBox 14"/>
          <p:cNvSpPr txBox="1"/>
          <p:nvPr/>
        </p:nvSpPr>
        <p:spPr>
          <a:xfrm>
            <a:off x="6157086" y="2984134"/>
            <a:ext cx="12130914" cy="5266185"/>
          </a:xfrm>
          <a:prstGeom prst="rect">
            <a:avLst/>
          </a:prstGeom>
        </p:spPr>
        <p:txBody>
          <a:bodyPr lIns="0" tIns="0" rIns="0" bIns="0" rtlCol="0" anchor="t">
            <a:spAutoFit/>
          </a:bodyPr>
          <a:lstStyle/>
          <a:p>
            <a:pPr algn="l">
              <a:lnSpc>
                <a:spcPts val="4618"/>
              </a:lnSpc>
              <a:spcBef>
                <a:spcPct val="0"/>
              </a:spcBef>
            </a:pPr>
            <a:r>
              <a:rPr lang="en-US" sz="3299" dirty="0">
                <a:solidFill>
                  <a:srgbClr val="0099FF"/>
                </a:solidFill>
                <a:latin typeface="Montserrat"/>
                <a:ea typeface="Montserrat"/>
                <a:cs typeface="Montserrat"/>
                <a:sym typeface="Montserrat"/>
              </a:rPr>
              <a:t>Take a look at this document for activities to complete throughout the week with your entire school. This includes activities like the #KidsTakeover, Turning the World Blue, and other activities that encourage children to lead and take action!</a:t>
            </a:r>
          </a:p>
          <a:p>
            <a:pPr algn="l">
              <a:lnSpc>
                <a:spcPts val="4618"/>
              </a:lnSpc>
              <a:spcBef>
                <a:spcPct val="0"/>
              </a:spcBef>
            </a:pPr>
            <a:endParaRPr lang="en-US" sz="3299" dirty="0">
              <a:solidFill>
                <a:srgbClr val="0099FF"/>
              </a:solidFill>
              <a:latin typeface="Montserrat"/>
              <a:ea typeface="Montserrat"/>
              <a:cs typeface="Montserrat"/>
              <a:sym typeface="Montserrat"/>
            </a:endParaRPr>
          </a:p>
          <a:p>
            <a:pPr algn="l">
              <a:lnSpc>
                <a:spcPts val="4618"/>
              </a:lnSpc>
              <a:spcBef>
                <a:spcPct val="0"/>
              </a:spcBef>
            </a:pPr>
            <a:r>
              <a:rPr lang="en-GB" sz="3299" b="1" dirty="0">
                <a:latin typeface="Montserrat"/>
                <a:ea typeface="Montserrat"/>
                <a:cs typeface="Montserrat"/>
                <a:sym typeface="Montserrat"/>
                <a:hlinkClick r:id="rId14">
                  <a:extLst>
                    <a:ext uri="{A12FA001-AC4F-418D-AE19-62706E023703}">
                      <ahyp:hlinkClr xmlns:ahyp="http://schemas.microsoft.com/office/drawing/2018/hyperlinkcolor" val="tx"/>
                    </a:ext>
                  </a:extLst>
                </a:hlinkClick>
              </a:rPr>
              <a:t>World Children's Day- Activity Ideas</a:t>
            </a:r>
            <a:endParaRPr lang="en-US" sz="3299" b="1" dirty="0">
              <a:latin typeface="Montserrat"/>
              <a:ea typeface="Montserrat"/>
              <a:cs typeface="Montserrat"/>
              <a:sym typeface="Montserrat"/>
            </a:endParaRPr>
          </a:p>
          <a:p>
            <a:pPr algn="l">
              <a:lnSpc>
                <a:spcPts val="4618"/>
              </a:lnSpc>
              <a:spcBef>
                <a:spcPct val="0"/>
              </a:spcBef>
            </a:pPr>
            <a:endParaRPr lang="en-US" sz="3299" dirty="0">
              <a:solidFill>
                <a:srgbClr val="0099FF"/>
              </a:solidFill>
              <a:latin typeface="Montserrat"/>
              <a:ea typeface="Montserrat"/>
              <a:cs typeface="Montserrat"/>
              <a:sym typeface="Montserrat"/>
            </a:endParaRPr>
          </a:p>
          <a:p>
            <a:pPr algn="l">
              <a:lnSpc>
                <a:spcPts val="4618"/>
              </a:lnSpc>
              <a:spcBef>
                <a:spcPct val="0"/>
              </a:spcBef>
            </a:pPr>
            <a:endParaRPr lang="en-US" sz="3299" dirty="0">
              <a:solidFill>
                <a:srgbClr val="0099FF"/>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2088636" y="529920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7" name="Freeform 7"/>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t="-331" b="-331"/>
            </a:stretch>
          </a:blipFill>
        </p:spPr>
        <p:txBody>
          <a:bodyPr/>
          <a:lstStyle/>
          <a:p>
            <a:endParaRPr lang="en-GB"/>
          </a:p>
        </p:txBody>
      </p:sp>
      <p:grpSp>
        <p:nvGrpSpPr>
          <p:cNvPr id="8" name="Group 8"/>
          <p:cNvGrpSpPr/>
          <p:nvPr/>
        </p:nvGrpSpPr>
        <p:grpSpPr>
          <a:xfrm>
            <a:off x="12088636" y="759584"/>
            <a:ext cx="4981898" cy="6191394"/>
            <a:chOff x="0" y="0"/>
            <a:chExt cx="6642531" cy="8255192"/>
          </a:xfrm>
        </p:grpSpPr>
        <p:sp>
          <p:nvSpPr>
            <p:cNvPr id="9" name="Freeform 9"/>
            <p:cNvSpPr/>
            <p:nvPr/>
          </p:nvSpPr>
          <p:spPr>
            <a:xfrm>
              <a:off x="0" y="0"/>
              <a:ext cx="6642481" cy="8255254"/>
            </a:xfrm>
            <a:custGeom>
              <a:avLst/>
              <a:gdLst/>
              <a:ahLst/>
              <a:cxnLst/>
              <a:rect l="l" t="t" r="r" b="b"/>
              <a:pathLst>
                <a:path w="6642481" h="8255254">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1"/>
              <a:stretch>
                <a:fillRect l="-2745" r="-2745"/>
              </a:stretch>
            </a:blipFill>
          </p:spPr>
          <p:txBody>
            <a:bodyPr/>
            <a:lstStyle/>
            <a:p>
              <a:endParaRPr lang="en-GB"/>
            </a:p>
          </p:txBody>
        </p:sp>
      </p:grpSp>
      <p:sp>
        <p:nvSpPr>
          <p:cNvPr id="10" name="Freeform 10"/>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1" name="Group 11"/>
          <p:cNvGrpSpPr/>
          <p:nvPr/>
        </p:nvGrpSpPr>
        <p:grpSpPr>
          <a:xfrm>
            <a:off x="14635345" y="8918683"/>
            <a:ext cx="3690687" cy="1365512"/>
            <a:chOff x="0" y="0"/>
            <a:chExt cx="4920916" cy="1820683"/>
          </a:xfrm>
        </p:grpSpPr>
        <p:sp>
          <p:nvSpPr>
            <p:cNvPr id="12" name="Freeform 12"/>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4"/>
              <a:stretch>
                <a:fillRect t="-1779" b="-1780"/>
              </a:stretch>
            </a:blipFill>
          </p:spPr>
          <p:txBody>
            <a:bodyPr/>
            <a:lstStyle/>
            <a:p>
              <a:endParaRPr lang="en-GB"/>
            </a:p>
          </p:txBody>
        </p:sp>
      </p:grpSp>
      <p:sp>
        <p:nvSpPr>
          <p:cNvPr id="13" name="TextBox 13"/>
          <p:cNvSpPr txBox="1"/>
          <p:nvPr/>
        </p:nvSpPr>
        <p:spPr>
          <a:xfrm>
            <a:off x="680843" y="3855304"/>
            <a:ext cx="10902577" cy="830097"/>
          </a:xfrm>
          <a:prstGeom prst="rect">
            <a:avLst/>
          </a:prstGeom>
        </p:spPr>
        <p:txBody>
          <a:bodyPr lIns="0" tIns="0" rIns="0" bIns="0" rtlCol="0" anchor="t">
            <a:spAutoFit/>
          </a:bodyPr>
          <a:lstStyle/>
          <a:p>
            <a:pPr algn="ctr">
              <a:lnSpc>
                <a:spcPts val="6373"/>
              </a:lnSpc>
            </a:pPr>
            <a:r>
              <a:rPr lang="en-US" sz="6070" b="1" dirty="0">
                <a:solidFill>
                  <a:srgbClr val="0099FF"/>
                </a:solidFill>
                <a:latin typeface="Montserrat" panose="00000500000000000000" pitchFamily="2" charset="0"/>
                <a:ea typeface="Montserrat Bold"/>
                <a:cs typeface="Montserrat Bold"/>
                <a:sym typeface="Montserrat Bold"/>
              </a:rPr>
              <a:t>ACTIVITES FOR AGES 4-6</a:t>
            </a:r>
          </a:p>
        </p:txBody>
      </p:sp>
      <p:sp>
        <p:nvSpPr>
          <p:cNvPr id="14" name="TextBox 14"/>
          <p:cNvSpPr txBox="1"/>
          <p:nvPr/>
        </p:nvSpPr>
        <p:spPr>
          <a:xfrm>
            <a:off x="13422098" y="6586017"/>
            <a:ext cx="2426494" cy="467995"/>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UNICEF/UNI372155/Zimmermann</a:t>
            </a:r>
          </a:p>
          <a:p>
            <a:pPr algn="ctr">
              <a:lnSpc>
                <a:spcPts val="2000"/>
              </a:lnSpc>
            </a:pPr>
            <a:endParaRPr lang="en-US" sz="800">
              <a:solidFill>
                <a:srgbClr val="FFFFFF"/>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6" name="Freeform 6"/>
          <p:cNvSpPr/>
          <p:nvPr/>
        </p:nvSpPr>
        <p:spPr>
          <a:xfrm>
            <a:off x="8135170" y="8783007"/>
            <a:ext cx="1901174" cy="475293"/>
          </a:xfrm>
          <a:custGeom>
            <a:avLst/>
            <a:gdLst/>
            <a:ahLst/>
            <a:cxnLst/>
            <a:rect l="l" t="t" r="r" b="b"/>
            <a:pathLst>
              <a:path w="1901174" h="475293">
                <a:moveTo>
                  <a:pt x="0" y="0"/>
                </a:moveTo>
                <a:lnTo>
                  <a:pt x="1901174" y="0"/>
                </a:lnTo>
                <a:lnTo>
                  <a:pt x="1901174" y="475293"/>
                </a:lnTo>
                <a:lnTo>
                  <a:pt x="0" y="475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7" name="Group 7"/>
          <p:cNvGrpSpPr/>
          <p:nvPr/>
        </p:nvGrpSpPr>
        <p:grpSpPr>
          <a:xfrm>
            <a:off x="14440929" y="8781803"/>
            <a:ext cx="4137997" cy="1585506"/>
            <a:chOff x="0" y="0"/>
            <a:chExt cx="5517329" cy="2114008"/>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9"/>
              <a:stretch>
                <a:fillRect r="1" b="1"/>
              </a:stretch>
            </a:blipFill>
          </p:spPr>
          <p:txBody>
            <a:bodyPr/>
            <a:lstStyle/>
            <a:p>
              <a:endParaRPr lang="en-GB"/>
            </a:p>
          </p:txBody>
        </p:sp>
      </p:grpSp>
      <p:pic>
        <p:nvPicPr>
          <p:cNvPr id="10" name="Online Media 9" title="Happy Children’s Day | 🎈World Children's Day Song | You Are Special ✨ | Happy Song | JunyTony">
            <a:hlinkClick r:id="" action="ppaction://media"/>
            <a:extLst>
              <a:ext uri="{FF2B5EF4-FFF2-40B4-BE49-F238E27FC236}">
                <a16:creationId xmlns:a16="http://schemas.microsoft.com/office/drawing/2014/main" id="{5D3BE74A-1365-82D3-74AF-2D3A4D9F36BF}"/>
              </a:ext>
            </a:extLst>
          </p:cNvPr>
          <p:cNvPicPr>
            <a:picLocks noRot="1" noChangeAspect="1"/>
          </p:cNvPicPr>
          <p:nvPr>
            <a:videoFile r:link="rId1"/>
          </p:nvPr>
        </p:nvPicPr>
        <p:blipFill>
          <a:blip r:embed="rId10"/>
          <a:stretch>
            <a:fillRect/>
          </a:stretch>
        </p:blipFill>
        <p:spPr>
          <a:xfrm>
            <a:off x="4064000" y="2309837"/>
            <a:ext cx="10160000" cy="5740400"/>
          </a:xfrm>
          <a:prstGeom prst="rect">
            <a:avLst/>
          </a:prstGeom>
        </p:spPr>
      </p:pic>
      <p:grpSp>
        <p:nvGrpSpPr>
          <p:cNvPr id="11" name="Group 9">
            <a:extLst>
              <a:ext uri="{FF2B5EF4-FFF2-40B4-BE49-F238E27FC236}">
                <a16:creationId xmlns:a16="http://schemas.microsoft.com/office/drawing/2014/main" id="{C0C0C56B-B6A6-3277-1C24-AE4D61D3CE40}"/>
              </a:ext>
            </a:extLst>
          </p:cNvPr>
          <p:cNvGrpSpPr/>
          <p:nvPr/>
        </p:nvGrpSpPr>
        <p:grpSpPr>
          <a:xfrm>
            <a:off x="3893314" y="381505"/>
            <a:ext cx="10631190" cy="1561947"/>
            <a:chOff x="0" y="0"/>
            <a:chExt cx="14174920" cy="2082596"/>
          </a:xfrm>
        </p:grpSpPr>
        <p:sp>
          <p:nvSpPr>
            <p:cNvPr id="12" name="Freeform 10">
              <a:extLst>
                <a:ext uri="{FF2B5EF4-FFF2-40B4-BE49-F238E27FC236}">
                  <a16:creationId xmlns:a16="http://schemas.microsoft.com/office/drawing/2014/main" id="{6794C4C3-4D6D-187E-6B7B-181374671577}"/>
                </a:ext>
              </a:extLst>
            </p:cNvPr>
            <p:cNvSpPr/>
            <p:nvPr/>
          </p:nvSpPr>
          <p:spPr>
            <a:xfrm>
              <a:off x="0" y="0"/>
              <a:ext cx="14174978" cy="2082576"/>
            </a:xfrm>
            <a:custGeom>
              <a:avLst/>
              <a:gdLst/>
              <a:ahLst/>
              <a:cxnLst/>
              <a:rect l="l" t="t" r="r" b="b"/>
              <a:pathLst>
                <a:path w="14174978" h="2082576">
                  <a:moveTo>
                    <a:pt x="0" y="0"/>
                  </a:moveTo>
                  <a:lnTo>
                    <a:pt x="14174978" y="0"/>
                  </a:lnTo>
                  <a:lnTo>
                    <a:pt x="14174978" y="2082576"/>
                  </a:lnTo>
                  <a:lnTo>
                    <a:pt x="0" y="2082576"/>
                  </a:lnTo>
                  <a:close/>
                </a:path>
              </a:pathLst>
            </a:custGeom>
            <a:solidFill>
              <a:srgbClr val="0099FF"/>
            </a:solidFill>
          </p:spPr>
          <p:txBody>
            <a:bodyPr/>
            <a:lstStyle/>
            <a:p>
              <a:pPr algn="ctr"/>
              <a:endParaRPr lang="en-IE" sz="4000" b="1" dirty="0">
                <a:solidFill>
                  <a:schemeClr val="bg1"/>
                </a:solidFill>
                <a:latin typeface="Montserrat" panose="00000500000000000000" pitchFamily="2" charset="0"/>
              </a:endParaRPr>
            </a:p>
          </p:txBody>
        </p:sp>
      </p:grpSp>
      <p:sp>
        <p:nvSpPr>
          <p:cNvPr id="13" name="TextBox 12">
            <a:extLst>
              <a:ext uri="{FF2B5EF4-FFF2-40B4-BE49-F238E27FC236}">
                <a16:creationId xmlns:a16="http://schemas.microsoft.com/office/drawing/2014/main" id="{E5A01E45-DC88-AFEC-9766-63BE6FF51425}"/>
              </a:ext>
            </a:extLst>
          </p:cNvPr>
          <p:cNvSpPr txBox="1"/>
          <p:nvPr/>
        </p:nvSpPr>
        <p:spPr>
          <a:xfrm>
            <a:off x="4894757" y="832495"/>
            <a:ext cx="8382000" cy="984885"/>
          </a:xfrm>
          <a:prstGeom prst="rect">
            <a:avLst/>
          </a:prstGeom>
          <a:noFill/>
        </p:spPr>
        <p:txBody>
          <a:bodyPr wrap="square" rtlCol="0">
            <a:spAutoFit/>
          </a:bodyPr>
          <a:lstStyle/>
          <a:p>
            <a:pPr algn="ctr"/>
            <a:r>
              <a:rPr lang="en-IE" sz="4000" b="1" dirty="0">
                <a:solidFill>
                  <a:schemeClr val="bg1"/>
                </a:solidFill>
                <a:latin typeface="Montserrat" panose="00000500000000000000" pitchFamily="2" charset="0"/>
              </a:rPr>
              <a:t>World Children’s Day Song</a:t>
            </a:r>
            <a:endParaRPr lang="en-GB" sz="4000" dirty="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7539853" y="-533543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4440929" y="8781803"/>
            <a:ext cx="4137997" cy="1585506"/>
            <a:chOff x="0" y="0"/>
            <a:chExt cx="5517329" cy="2114008"/>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r="1" b="1"/>
              </a:stretch>
            </a:blipFill>
          </p:spPr>
          <p:txBody>
            <a:bodyPr/>
            <a:lstStyle/>
            <a:p>
              <a:endParaRPr lang="en-GB"/>
            </a:p>
          </p:txBody>
        </p:sp>
      </p:grpSp>
      <p:sp>
        <p:nvSpPr>
          <p:cNvPr id="8" name="Freeform 8"/>
          <p:cNvSpPr/>
          <p:nvPr/>
        </p:nvSpPr>
        <p:spPr>
          <a:xfrm>
            <a:off x="89047" y="122159"/>
            <a:ext cx="5927450" cy="5927450"/>
          </a:xfrm>
          <a:custGeom>
            <a:avLst/>
            <a:gdLst/>
            <a:ahLst/>
            <a:cxnLst/>
            <a:rect l="l" t="t" r="r" b="b"/>
            <a:pathLst>
              <a:path w="5927450" h="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9" name="Group 9"/>
          <p:cNvGrpSpPr/>
          <p:nvPr/>
        </p:nvGrpSpPr>
        <p:grpSpPr>
          <a:xfrm>
            <a:off x="6157086" y="1028700"/>
            <a:ext cx="10631190" cy="1561947"/>
            <a:chOff x="0" y="0"/>
            <a:chExt cx="14174920" cy="2082596"/>
          </a:xfrm>
        </p:grpSpPr>
        <p:sp>
          <p:nvSpPr>
            <p:cNvPr id="10" name="Freeform 10"/>
            <p:cNvSpPr/>
            <p:nvPr/>
          </p:nvSpPr>
          <p:spPr>
            <a:xfrm>
              <a:off x="0" y="0"/>
              <a:ext cx="14174978" cy="2082576"/>
            </a:xfrm>
            <a:custGeom>
              <a:avLst/>
              <a:gdLst/>
              <a:ahLst/>
              <a:cxnLst/>
              <a:rect l="l" t="t" r="r" b="b"/>
              <a:pathLst>
                <a:path w="14174978" h="2082576">
                  <a:moveTo>
                    <a:pt x="0" y="0"/>
                  </a:moveTo>
                  <a:lnTo>
                    <a:pt x="14174978" y="0"/>
                  </a:lnTo>
                  <a:lnTo>
                    <a:pt x="14174978" y="2082576"/>
                  </a:lnTo>
                  <a:lnTo>
                    <a:pt x="0" y="2082576"/>
                  </a:lnTo>
                  <a:close/>
                </a:path>
              </a:pathLst>
            </a:custGeom>
            <a:solidFill>
              <a:srgbClr val="0099FF"/>
            </a:solidFill>
          </p:spPr>
          <p:txBody>
            <a:bodyPr/>
            <a:lstStyle/>
            <a:p>
              <a:endParaRPr lang="en-GB"/>
            </a:p>
          </p:txBody>
        </p:sp>
      </p:grpSp>
      <p:sp>
        <p:nvSpPr>
          <p:cNvPr id="11" name="Freeform 11"/>
          <p:cNvSpPr/>
          <p:nvPr/>
        </p:nvSpPr>
        <p:spPr>
          <a:xfrm rot="702706">
            <a:off x="15767040" y="205522"/>
            <a:ext cx="2286220" cy="2547320"/>
          </a:xfrm>
          <a:custGeom>
            <a:avLst/>
            <a:gdLst/>
            <a:ahLst/>
            <a:cxnLst/>
            <a:rect l="l" t="t" r="r" b="b"/>
            <a:pathLst>
              <a:path w="2286220" h="2547320">
                <a:moveTo>
                  <a:pt x="0" y="0"/>
                </a:moveTo>
                <a:lnTo>
                  <a:pt x="2286220" y="0"/>
                </a:lnTo>
                <a:lnTo>
                  <a:pt x="2286220" y="2547320"/>
                </a:lnTo>
                <a:lnTo>
                  <a:pt x="0" y="2547320"/>
                </a:lnTo>
                <a:lnTo>
                  <a:pt x="0" y="0"/>
                </a:lnTo>
                <a:close/>
              </a:path>
            </a:pathLst>
          </a:custGeom>
          <a:blipFill>
            <a:blip r:embed="rId10"/>
            <a:stretch>
              <a:fillRect/>
            </a:stretch>
          </a:blipFill>
        </p:spPr>
        <p:txBody>
          <a:bodyPr/>
          <a:lstStyle/>
          <a:p>
            <a:endParaRPr lang="en-GB"/>
          </a:p>
        </p:txBody>
      </p:sp>
      <p:sp>
        <p:nvSpPr>
          <p:cNvPr id="12" name="Freeform 12"/>
          <p:cNvSpPr/>
          <p:nvPr/>
        </p:nvSpPr>
        <p:spPr>
          <a:xfrm>
            <a:off x="677209" y="919069"/>
            <a:ext cx="4855221" cy="4114800"/>
          </a:xfrm>
          <a:custGeom>
            <a:avLst/>
            <a:gdLst/>
            <a:ahLst/>
            <a:cxnLst/>
            <a:rect l="l" t="t" r="r" b="b"/>
            <a:pathLst>
              <a:path w="4855221" h="4114800">
                <a:moveTo>
                  <a:pt x="0" y="0"/>
                </a:moveTo>
                <a:lnTo>
                  <a:pt x="4855221" y="0"/>
                </a:lnTo>
                <a:lnTo>
                  <a:pt x="485522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TextBox 13"/>
          <p:cNvSpPr txBox="1"/>
          <p:nvPr/>
        </p:nvSpPr>
        <p:spPr>
          <a:xfrm>
            <a:off x="6258685" y="1326769"/>
            <a:ext cx="10529590" cy="870560"/>
          </a:xfrm>
          <a:prstGeom prst="rect">
            <a:avLst/>
          </a:prstGeom>
        </p:spPr>
        <p:txBody>
          <a:bodyPr lIns="0" tIns="0" rIns="0" bIns="0" rtlCol="0" anchor="t">
            <a:spAutoFit/>
          </a:bodyPr>
          <a:lstStyle/>
          <a:p>
            <a:pPr algn="ctr">
              <a:lnSpc>
                <a:spcPts val="7138"/>
              </a:lnSpc>
            </a:pPr>
            <a:r>
              <a:rPr lang="en-US" sz="5098" b="1" dirty="0">
                <a:solidFill>
                  <a:srgbClr val="FFFFFF"/>
                </a:solidFill>
                <a:latin typeface="Montserrat" panose="00000500000000000000" pitchFamily="2" charset="0"/>
                <a:ea typeface="Montserrat Bold"/>
                <a:cs typeface="Montserrat Bold"/>
                <a:sym typeface="Montserrat Bold"/>
              </a:rPr>
              <a:t>HOPE FOR THE FUTURE</a:t>
            </a:r>
          </a:p>
        </p:txBody>
      </p:sp>
      <p:sp>
        <p:nvSpPr>
          <p:cNvPr id="14" name="TextBox 14"/>
          <p:cNvSpPr txBox="1"/>
          <p:nvPr/>
        </p:nvSpPr>
        <p:spPr>
          <a:xfrm>
            <a:off x="5840659" y="3003184"/>
            <a:ext cx="11699195" cy="5920115"/>
          </a:xfrm>
          <a:prstGeom prst="rect">
            <a:avLst/>
          </a:prstGeom>
        </p:spPr>
        <p:txBody>
          <a:bodyPr lIns="0" tIns="0" rIns="0" bIns="0" rtlCol="0" anchor="t">
            <a:spAutoFit/>
          </a:bodyPr>
          <a:lstStyle/>
          <a:p>
            <a:pPr algn="ctr">
              <a:lnSpc>
                <a:spcPts val="3918"/>
              </a:lnSpc>
              <a:spcBef>
                <a:spcPct val="0"/>
              </a:spcBef>
            </a:pPr>
            <a:r>
              <a:rPr lang="en-US" sz="2799" dirty="0">
                <a:solidFill>
                  <a:srgbClr val="0099FF"/>
                </a:solidFill>
                <a:latin typeface="Montserrat"/>
                <a:ea typeface="Montserrat"/>
                <a:cs typeface="Montserrat"/>
                <a:sym typeface="Montserrat"/>
              </a:rPr>
              <a:t>Close your eyes and think about the future. What would the world look like if everything was perfect? How would life be for all children in the world? Draw or describe what this future full of hope looks like. </a:t>
            </a:r>
          </a:p>
          <a:p>
            <a:pPr algn="ctr">
              <a:lnSpc>
                <a:spcPts val="3918"/>
              </a:lnSpc>
              <a:spcBef>
                <a:spcPct val="0"/>
              </a:spcBef>
            </a:pPr>
            <a:endParaRPr lang="en-US" sz="2799" dirty="0">
              <a:solidFill>
                <a:srgbClr val="0099FF"/>
              </a:solidFill>
              <a:latin typeface="Montserrat"/>
              <a:ea typeface="Montserrat"/>
              <a:cs typeface="Montserrat"/>
              <a:sym typeface="Montserrat"/>
            </a:endParaRPr>
          </a:p>
          <a:p>
            <a:pPr algn="ctr">
              <a:lnSpc>
                <a:spcPts val="3918"/>
              </a:lnSpc>
              <a:spcBef>
                <a:spcPct val="0"/>
              </a:spcBef>
            </a:pPr>
            <a:r>
              <a:rPr lang="en-US" sz="2799" dirty="0">
                <a:solidFill>
                  <a:srgbClr val="0099FF"/>
                </a:solidFill>
                <a:latin typeface="Montserrat"/>
                <a:ea typeface="Montserrat"/>
                <a:cs typeface="Montserrat"/>
                <a:sym typeface="Montserrat"/>
              </a:rPr>
              <a:t>Now that you’ve imagined a hopeful future, what do we need to do to make that happen? What can you do to help? Complete the sentence: "I will create hope for the future</a:t>
            </a:r>
          </a:p>
          <a:p>
            <a:pPr algn="ctr">
              <a:lnSpc>
                <a:spcPts val="3918"/>
              </a:lnSpc>
              <a:spcBef>
                <a:spcPct val="0"/>
              </a:spcBef>
            </a:pPr>
            <a:r>
              <a:rPr lang="en-US" sz="2799" dirty="0">
                <a:solidFill>
                  <a:srgbClr val="0099FF"/>
                </a:solidFill>
                <a:latin typeface="Montserrat"/>
                <a:ea typeface="Montserrat"/>
                <a:cs typeface="Montserrat"/>
                <a:sym typeface="Montserrat"/>
              </a:rPr>
              <a:t>by…"</a:t>
            </a:r>
          </a:p>
          <a:p>
            <a:pPr algn="ctr">
              <a:lnSpc>
                <a:spcPts val="3918"/>
              </a:lnSpc>
              <a:spcBef>
                <a:spcPct val="0"/>
              </a:spcBef>
            </a:pPr>
            <a:endParaRPr lang="en-US" sz="2799" dirty="0">
              <a:solidFill>
                <a:srgbClr val="0099FF"/>
              </a:solidFill>
              <a:latin typeface="Montserrat" panose="00000500000000000000" pitchFamily="2" charset="0"/>
              <a:ea typeface="Montserrat"/>
              <a:cs typeface="Montserrat"/>
              <a:sym typeface="Montserrat"/>
            </a:endParaRPr>
          </a:p>
          <a:p>
            <a:pPr algn="ctr">
              <a:lnSpc>
                <a:spcPts val="3918"/>
              </a:lnSpc>
              <a:spcBef>
                <a:spcPct val="0"/>
              </a:spcBef>
            </a:pPr>
            <a:r>
              <a:rPr lang="en-US" sz="2799" b="1" dirty="0">
                <a:solidFill>
                  <a:srgbClr val="0099FF"/>
                </a:solidFill>
                <a:latin typeface="Montserrat" panose="00000500000000000000" pitchFamily="2" charset="0"/>
                <a:ea typeface="Montserrat Bold"/>
                <a:cs typeface="Montserrat Bold"/>
                <a:sym typeface="Montserrat Bold"/>
              </a:rPr>
              <a:t>Discussion: Share your statements and pictures with your peers.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2311390" y="4294469"/>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6" name="Freeform 6"/>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p:nvPr/>
        </p:nvGrpSpPr>
        <p:grpSpPr>
          <a:xfrm>
            <a:off x="14411691" y="8670017"/>
            <a:ext cx="4137997" cy="1585506"/>
            <a:chOff x="0" y="0"/>
            <a:chExt cx="5517329" cy="2114008"/>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11"/>
              <a:stretch>
                <a:fillRect r="1" b="1"/>
              </a:stretch>
            </a:blipFill>
          </p:spPr>
          <p:txBody>
            <a:bodyPr/>
            <a:lstStyle/>
            <a:p>
              <a:endParaRPr lang="en-GB"/>
            </a:p>
          </p:txBody>
        </p:sp>
      </p:grpSp>
      <p:grpSp>
        <p:nvGrpSpPr>
          <p:cNvPr id="9" name="Group 9"/>
          <p:cNvGrpSpPr/>
          <p:nvPr/>
        </p:nvGrpSpPr>
        <p:grpSpPr>
          <a:xfrm>
            <a:off x="634318" y="511134"/>
            <a:ext cx="11454318" cy="1386337"/>
            <a:chOff x="0" y="0"/>
            <a:chExt cx="15272424" cy="1848450"/>
          </a:xfrm>
        </p:grpSpPr>
        <p:sp>
          <p:nvSpPr>
            <p:cNvPr id="10" name="Freeform 10"/>
            <p:cNvSpPr/>
            <p:nvPr/>
          </p:nvSpPr>
          <p:spPr>
            <a:xfrm>
              <a:off x="0" y="0"/>
              <a:ext cx="15272386" cy="1848501"/>
            </a:xfrm>
            <a:custGeom>
              <a:avLst/>
              <a:gdLst/>
              <a:ahLst/>
              <a:cxnLst/>
              <a:rect l="l" t="t" r="r" b="b"/>
              <a:pathLst>
                <a:path w="15272386" h="1848501">
                  <a:moveTo>
                    <a:pt x="0" y="0"/>
                  </a:moveTo>
                  <a:lnTo>
                    <a:pt x="15272386" y="0"/>
                  </a:lnTo>
                  <a:lnTo>
                    <a:pt x="15272386" y="1848501"/>
                  </a:lnTo>
                  <a:lnTo>
                    <a:pt x="0" y="1848501"/>
                  </a:lnTo>
                  <a:close/>
                </a:path>
              </a:pathLst>
            </a:custGeom>
            <a:solidFill>
              <a:srgbClr val="0099FF"/>
            </a:solidFill>
          </p:spPr>
          <p:txBody>
            <a:bodyPr/>
            <a:lstStyle/>
            <a:p>
              <a:endParaRPr lang="en-GB"/>
            </a:p>
          </p:txBody>
        </p:sp>
      </p:grpSp>
      <p:sp>
        <p:nvSpPr>
          <p:cNvPr id="11" name="TextBox 11"/>
          <p:cNvSpPr txBox="1"/>
          <p:nvPr/>
        </p:nvSpPr>
        <p:spPr>
          <a:xfrm>
            <a:off x="685118" y="807912"/>
            <a:ext cx="11352718" cy="811505"/>
          </a:xfrm>
          <a:prstGeom prst="rect">
            <a:avLst/>
          </a:prstGeom>
        </p:spPr>
        <p:txBody>
          <a:bodyPr lIns="0" tIns="0" rIns="0" bIns="0" rtlCol="0" anchor="t">
            <a:spAutoFit/>
          </a:bodyPr>
          <a:lstStyle/>
          <a:p>
            <a:pPr algn="ctr">
              <a:lnSpc>
                <a:spcPts val="6719"/>
              </a:lnSpc>
            </a:pPr>
            <a:r>
              <a:rPr lang="en-US" sz="4798" b="1" dirty="0">
                <a:solidFill>
                  <a:srgbClr val="FFFFFF"/>
                </a:solidFill>
                <a:latin typeface="Montserrat" panose="00000500000000000000" pitchFamily="2" charset="0"/>
                <a:ea typeface="Montserrat Bold"/>
                <a:cs typeface="Montserrat Bold"/>
                <a:sym typeface="Montserrat Bold"/>
              </a:rPr>
              <a:t>READ ALOUD: THE TREE OF HOPE</a:t>
            </a:r>
          </a:p>
        </p:txBody>
      </p:sp>
      <p:sp>
        <p:nvSpPr>
          <p:cNvPr id="12" name="Freeform 12"/>
          <p:cNvSpPr/>
          <p:nvPr/>
        </p:nvSpPr>
        <p:spPr>
          <a:xfrm rot="479536">
            <a:off x="13080420" y="1700145"/>
            <a:ext cx="5015749" cy="3109764"/>
          </a:xfrm>
          <a:custGeom>
            <a:avLst/>
            <a:gdLst/>
            <a:ahLst/>
            <a:cxnLst/>
            <a:rect l="l" t="t" r="r" b="b"/>
            <a:pathLst>
              <a:path w="5015749" h="3109764">
                <a:moveTo>
                  <a:pt x="0" y="0"/>
                </a:moveTo>
                <a:lnTo>
                  <a:pt x="5015749" y="0"/>
                </a:lnTo>
                <a:lnTo>
                  <a:pt x="5015749" y="3109764"/>
                </a:lnTo>
                <a:lnTo>
                  <a:pt x="0" y="31097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Freeform 13"/>
          <p:cNvSpPr/>
          <p:nvPr/>
        </p:nvSpPr>
        <p:spPr>
          <a:xfrm>
            <a:off x="5163404" y="5484905"/>
            <a:ext cx="3234596" cy="3977865"/>
          </a:xfrm>
          <a:custGeom>
            <a:avLst/>
            <a:gdLst/>
            <a:ahLst/>
            <a:cxnLst/>
            <a:rect l="l" t="t" r="r" b="b"/>
            <a:pathLst>
              <a:path w="3234596" h="3977865">
                <a:moveTo>
                  <a:pt x="0" y="0"/>
                </a:moveTo>
                <a:lnTo>
                  <a:pt x="3234596" y="0"/>
                </a:lnTo>
                <a:lnTo>
                  <a:pt x="3234596" y="3977865"/>
                </a:lnTo>
                <a:lnTo>
                  <a:pt x="0" y="3977865"/>
                </a:lnTo>
                <a:lnTo>
                  <a:pt x="0" y="0"/>
                </a:lnTo>
                <a:close/>
              </a:path>
            </a:pathLst>
          </a:custGeom>
          <a:blipFill>
            <a:blip r:embed="rId14"/>
            <a:stretch>
              <a:fillRect/>
            </a:stretch>
          </a:blipFill>
        </p:spPr>
        <p:txBody>
          <a:bodyPr/>
          <a:lstStyle/>
          <a:p>
            <a:endParaRPr lang="en-GB"/>
          </a:p>
        </p:txBody>
      </p:sp>
      <p:sp>
        <p:nvSpPr>
          <p:cNvPr id="14" name="TextBox 14"/>
          <p:cNvSpPr txBox="1"/>
          <p:nvPr/>
        </p:nvSpPr>
        <p:spPr>
          <a:xfrm>
            <a:off x="411565" y="2301032"/>
            <a:ext cx="11899825" cy="2527935"/>
          </a:xfrm>
          <a:prstGeom prst="rect">
            <a:avLst/>
          </a:prstGeom>
        </p:spPr>
        <p:txBody>
          <a:bodyPr lIns="0" tIns="0" rIns="0" bIns="0" rtlCol="0" anchor="t">
            <a:spAutoFit/>
          </a:bodyPr>
          <a:lstStyle/>
          <a:p>
            <a:pPr algn="ctr">
              <a:lnSpc>
                <a:spcPts val="5040"/>
              </a:lnSpc>
            </a:pPr>
            <a:r>
              <a:rPr lang="en-US" sz="3600" dirty="0">
                <a:solidFill>
                  <a:srgbClr val="0099FF"/>
                </a:solidFill>
                <a:latin typeface="Montserrat"/>
                <a:ea typeface="Montserrat"/>
                <a:cs typeface="Montserrat"/>
                <a:sym typeface="Montserrat"/>
              </a:rPr>
              <a:t>Read about the story of a girl named Khadra who makes a difference, rising beyond conflict and drought, by planting and caring for trees, to benefit her whole community.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2755374" y="5416595"/>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202656" y="-224491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6" name="Freeform 6"/>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p:nvPr/>
        </p:nvGrpSpPr>
        <p:grpSpPr>
          <a:xfrm>
            <a:off x="14411691" y="8670017"/>
            <a:ext cx="4137997" cy="1585506"/>
            <a:chOff x="0" y="0"/>
            <a:chExt cx="5517329" cy="2114008"/>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11"/>
              <a:stretch>
                <a:fillRect r="1" b="1"/>
              </a:stretch>
            </a:blipFill>
          </p:spPr>
          <p:txBody>
            <a:bodyPr/>
            <a:lstStyle/>
            <a:p>
              <a:endParaRPr lang="en-GB"/>
            </a:p>
          </p:txBody>
        </p:sp>
      </p:grpSp>
      <p:grpSp>
        <p:nvGrpSpPr>
          <p:cNvPr id="9" name="Group 9"/>
          <p:cNvGrpSpPr/>
          <p:nvPr/>
        </p:nvGrpSpPr>
        <p:grpSpPr>
          <a:xfrm>
            <a:off x="634141" y="495300"/>
            <a:ext cx="11454318" cy="1622784"/>
            <a:chOff x="0" y="0"/>
            <a:chExt cx="15272424" cy="2163712"/>
          </a:xfrm>
        </p:grpSpPr>
        <p:sp>
          <p:nvSpPr>
            <p:cNvPr id="10" name="Freeform 10"/>
            <p:cNvSpPr/>
            <p:nvPr/>
          </p:nvSpPr>
          <p:spPr>
            <a:xfrm>
              <a:off x="0" y="0"/>
              <a:ext cx="15272386" cy="2163763"/>
            </a:xfrm>
            <a:custGeom>
              <a:avLst/>
              <a:gdLst/>
              <a:ahLst/>
              <a:cxnLst/>
              <a:rect l="l" t="t" r="r" b="b"/>
              <a:pathLst>
                <a:path w="15272386" h="2163763">
                  <a:moveTo>
                    <a:pt x="0" y="0"/>
                  </a:moveTo>
                  <a:lnTo>
                    <a:pt x="15272386" y="0"/>
                  </a:lnTo>
                  <a:lnTo>
                    <a:pt x="15272386" y="2163763"/>
                  </a:lnTo>
                  <a:lnTo>
                    <a:pt x="0" y="2163763"/>
                  </a:lnTo>
                  <a:close/>
                </a:path>
              </a:pathLst>
            </a:custGeom>
            <a:solidFill>
              <a:srgbClr val="0099FF"/>
            </a:solidFill>
          </p:spPr>
          <p:txBody>
            <a:bodyPr/>
            <a:lstStyle/>
            <a:p>
              <a:endParaRPr lang="en-GB"/>
            </a:p>
          </p:txBody>
        </p:sp>
      </p:grpSp>
      <p:sp>
        <p:nvSpPr>
          <p:cNvPr id="11" name="Freeform 11"/>
          <p:cNvSpPr/>
          <p:nvPr/>
        </p:nvSpPr>
        <p:spPr>
          <a:xfrm rot="542147">
            <a:off x="10669030" y="77226"/>
            <a:ext cx="3135376" cy="2787634"/>
          </a:xfrm>
          <a:custGeom>
            <a:avLst/>
            <a:gdLst/>
            <a:ahLst/>
            <a:cxnLst/>
            <a:rect l="l" t="t" r="r" b="b"/>
            <a:pathLst>
              <a:path w="3135376" h="2787634">
                <a:moveTo>
                  <a:pt x="0" y="0"/>
                </a:moveTo>
                <a:lnTo>
                  <a:pt x="3135376" y="0"/>
                </a:lnTo>
                <a:lnTo>
                  <a:pt x="3135376" y="2787634"/>
                </a:lnTo>
                <a:lnTo>
                  <a:pt x="0" y="27876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0" y="-78141"/>
            <a:ext cx="2728246" cy="2745405"/>
          </a:xfrm>
          <a:custGeom>
            <a:avLst/>
            <a:gdLst/>
            <a:ahLst/>
            <a:cxnLst/>
            <a:rect l="l" t="t" r="r" b="b"/>
            <a:pathLst>
              <a:path w="2728246" h="2745405">
                <a:moveTo>
                  <a:pt x="0" y="0"/>
                </a:moveTo>
                <a:lnTo>
                  <a:pt x="2728246" y="0"/>
                </a:lnTo>
                <a:lnTo>
                  <a:pt x="2728246" y="2745405"/>
                </a:lnTo>
                <a:lnTo>
                  <a:pt x="0" y="2745405"/>
                </a:lnTo>
                <a:lnTo>
                  <a:pt x="0" y="0"/>
                </a:lnTo>
                <a:close/>
              </a:path>
            </a:pathLst>
          </a:custGeom>
          <a:blipFill>
            <a:blip r:embed="rId14"/>
            <a:stretch>
              <a:fillRect/>
            </a:stretch>
          </a:blipFill>
        </p:spPr>
        <p:txBody>
          <a:bodyPr/>
          <a:lstStyle/>
          <a:p>
            <a:endParaRPr lang="en-GB"/>
          </a:p>
        </p:txBody>
      </p:sp>
      <p:sp>
        <p:nvSpPr>
          <p:cNvPr id="13" name="TextBox 13"/>
          <p:cNvSpPr txBox="1"/>
          <p:nvPr/>
        </p:nvSpPr>
        <p:spPr>
          <a:xfrm>
            <a:off x="2359888" y="4134252"/>
            <a:ext cx="9571388" cy="1522663"/>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4" name="TextBox 14"/>
          <p:cNvSpPr txBox="1"/>
          <p:nvPr/>
        </p:nvSpPr>
        <p:spPr>
          <a:xfrm>
            <a:off x="135273" y="2870852"/>
            <a:ext cx="12452408" cy="5595955"/>
          </a:xfrm>
          <a:prstGeom prst="rect">
            <a:avLst/>
          </a:prstGeom>
        </p:spPr>
        <p:txBody>
          <a:bodyPr lIns="0" tIns="0" rIns="0" bIns="0" rtlCol="0" anchor="t">
            <a:spAutoFit/>
          </a:bodyPr>
          <a:lstStyle/>
          <a:p>
            <a:pPr algn="ctr">
              <a:lnSpc>
                <a:spcPts val="6299"/>
              </a:lnSpc>
            </a:pPr>
            <a:r>
              <a:rPr lang="en-US" sz="4499" dirty="0">
                <a:solidFill>
                  <a:srgbClr val="0099FF"/>
                </a:solidFill>
                <a:latin typeface="Montserrat"/>
                <a:ea typeface="Montserrat"/>
                <a:cs typeface="Montserrat"/>
                <a:sym typeface="Montserrat"/>
              </a:rPr>
              <a:t>Choose a right from the Convention that is important to you. Create a drawing, poem, painting or write a story about this right!</a:t>
            </a:r>
          </a:p>
          <a:p>
            <a:pPr algn="ctr">
              <a:lnSpc>
                <a:spcPts val="6299"/>
              </a:lnSpc>
            </a:pPr>
            <a:endParaRPr lang="en-US" sz="4499" dirty="0">
              <a:solidFill>
                <a:srgbClr val="0099FF"/>
              </a:solidFill>
              <a:latin typeface="Montserrat" panose="00000500000000000000" pitchFamily="2" charset="0"/>
              <a:ea typeface="Montserrat"/>
              <a:cs typeface="Montserrat"/>
              <a:sym typeface="Montserrat"/>
            </a:endParaRPr>
          </a:p>
          <a:p>
            <a:pPr algn="ctr">
              <a:lnSpc>
                <a:spcPts val="6299"/>
              </a:lnSpc>
            </a:pPr>
            <a:r>
              <a:rPr lang="en-US" sz="4499" b="1" dirty="0">
                <a:solidFill>
                  <a:srgbClr val="0099FF"/>
                </a:solidFill>
                <a:latin typeface="Montserrat" panose="00000500000000000000" pitchFamily="2" charset="0"/>
                <a:ea typeface="Montserrat Bold"/>
                <a:cs typeface="Montserrat Bold"/>
                <a:sym typeface="Montserrat Bold"/>
              </a:rPr>
              <a:t>Discussion: Show your creative piece to the class and describe why you chose your right. </a:t>
            </a:r>
          </a:p>
        </p:txBody>
      </p:sp>
      <p:sp>
        <p:nvSpPr>
          <p:cNvPr id="15" name="TextBox 15"/>
          <p:cNvSpPr txBox="1"/>
          <p:nvPr/>
        </p:nvSpPr>
        <p:spPr>
          <a:xfrm>
            <a:off x="1028700" y="847378"/>
            <a:ext cx="11352718" cy="748475"/>
          </a:xfrm>
          <a:prstGeom prst="rect">
            <a:avLst/>
          </a:prstGeom>
        </p:spPr>
        <p:txBody>
          <a:bodyPr lIns="0" tIns="0" rIns="0" bIns="0" rtlCol="0" anchor="t">
            <a:spAutoFit/>
          </a:bodyPr>
          <a:lstStyle/>
          <a:p>
            <a:pPr algn="ctr">
              <a:lnSpc>
                <a:spcPts val="6298"/>
              </a:lnSpc>
            </a:pPr>
            <a:r>
              <a:rPr lang="en-US" sz="4498" b="1" dirty="0">
                <a:solidFill>
                  <a:srgbClr val="FFFFFF"/>
                </a:solidFill>
                <a:latin typeface="Montserrat" panose="00000500000000000000" pitchFamily="2" charset="0"/>
                <a:ea typeface="Arimo Bold"/>
                <a:cs typeface="Arimo Bold"/>
                <a:sym typeface="Arimo Bold"/>
              </a:rPr>
              <a:t>CHILD </a:t>
            </a:r>
            <a:r>
              <a:rPr lang="en-US" sz="4400" b="1" dirty="0">
                <a:solidFill>
                  <a:srgbClr val="FFFFFF"/>
                </a:solidFill>
                <a:latin typeface="Montserrat" panose="00000500000000000000" pitchFamily="2" charset="0"/>
                <a:ea typeface="Arimo Bold"/>
                <a:cs typeface="Arimo Bold"/>
                <a:sym typeface="Arimo Bold"/>
              </a:rPr>
              <a:t>RIGHTS</a:t>
            </a:r>
            <a:r>
              <a:rPr lang="en-US" sz="4498" b="1" dirty="0">
                <a:solidFill>
                  <a:srgbClr val="FFFFFF"/>
                </a:solidFill>
                <a:latin typeface="Montserrat" panose="00000500000000000000" pitchFamily="2" charset="0"/>
                <a:ea typeface="Arimo Bold"/>
                <a:cs typeface="Arimo Bold"/>
                <a:sym typeface="Arimo Bold"/>
              </a:rPr>
              <a:t> THROUGH ART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2088636" y="529920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7" name="Freeform 7"/>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t="-331" b="-331"/>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14635345" y="8918683"/>
            <a:ext cx="3690687" cy="1365512"/>
            <a:chOff x="0" y="0"/>
            <a:chExt cx="4920916" cy="1820683"/>
          </a:xfrm>
        </p:grpSpPr>
        <p:sp>
          <p:nvSpPr>
            <p:cNvPr id="10" name="Freeform 10"/>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3"/>
              <a:stretch>
                <a:fillRect t="-1779" b="-1780"/>
              </a:stretch>
            </a:blipFill>
          </p:spPr>
          <p:txBody>
            <a:bodyPr/>
            <a:lstStyle/>
            <a:p>
              <a:endParaRPr lang="en-GB"/>
            </a:p>
          </p:txBody>
        </p:sp>
      </p:grpSp>
      <p:sp>
        <p:nvSpPr>
          <p:cNvPr id="11" name="TextBox 11"/>
          <p:cNvSpPr txBox="1"/>
          <p:nvPr/>
        </p:nvSpPr>
        <p:spPr>
          <a:xfrm>
            <a:off x="13422098" y="6459710"/>
            <a:ext cx="2426494" cy="399471"/>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3</a:t>
            </a:r>
          </a:p>
        </p:txBody>
      </p:sp>
      <p:grpSp>
        <p:nvGrpSpPr>
          <p:cNvPr id="12" name="Group 12"/>
          <p:cNvGrpSpPr/>
          <p:nvPr/>
        </p:nvGrpSpPr>
        <p:grpSpPr>
          <a:xfrm>
            <a:off x="12516898" y="719311"/>
            <a:ext cx="4981898" cy="6191394"/>
            <a:chOff x="0" y="0"/>
            <a:chExt cx="6642531" cy="8255192"/>
          </a:xfrm>
        </p:grpSpPr>
        <p:sp>
          <p:nvSpPr>
            <p:cNvPr id="13" name="Freeform 13"/>
            <p:cNvSpPr/>
            <p:nvPr/>
          </p:nvSpPr>
          <p:spPr>
            <a:xfrm>
              <a:off x="0" y="0"/>
              <a:ext cx="6642481" cy="8255254"/>
            </a:xfrm>
            <a:custGeom>
              <a:avLst/>
              <a:gdLst/>
              <a:ahLst/>
              <a:cxnLst/>
              <a:rect l="l" t="t" r="r" b="b"/>
              <a:pathLst>
                <a:path w="6642481" h="8255254">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4"/>
              <a:stretch>
                <a:fillRect l="-58230" r="-28454"/>
              </a:stretch>
            </a:blipFill>
          </p:spPr>
          <p:txBody>
            <a:bodyPr/>
            <a:lstStyle/>
            <a:p>
              <a:endParaRPr lang="en-GB"/>
            </a:p>
          </p:txBody>
        </p:sp>
      </p:grpSp>
      <p:sp>
        <p:nvSpPr>
          <p:cNvPr id="14" name="TextBox 14"/>
          <p:cNvSpPr txBox="1"/>
          <p:nvPr/>
        </p:nvSpPr>
        <p:spPr>
          <a:xfrm>
            <a:off x="2359888" y="4134252"/>
            <a:ext cx="9571388" cy="1522663"/>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5" name="TextBox 15"/>
          <p:cNvSpPr txBox="1"/>
          <p:nvPr/>
        </p:nvSpPr>
        <p:spPr>
          <a:xfrm>
            <a:off x="762156" y="4041674"/>
            <a:ext cx="10902577" cy="830097"/>
          </a:xfrm>
          <a:prstGeom prst="rect">
            <a:avLst/>
          </a:prstGeom>
        </p:spPr>
        <p:txBody>
          <a:bodyPr lIns="0" tIns="0" rIns="0" bIns="0" rtlCol="0" anchor="t">
            <a:spAutoFit/>
          </a:bodyPr>
          <a:lstStyle/>
          <a:p>
            <a:pPr algn="ctr">
              <a:lnSpc>
                <a:spcPts val="6373"/>
              </a:lnSpc>
            </a:pPr>
            <a:r>
              <a:rPr lang="en-US" sz="6070" b="1" dirty="0">
                <a:solidFill>
                  <a:srgbClr val="0099FF"/>
                </a:solidFill>
                <a:latin typeface="Montserrat" panose="00000500000000000000" pitchFamily="2" charset="0"/>
                <a:ea typeface="Montserrat Bold"/>
                <a:cs typeface="Montserrat Bold"/>
                <a:sym typeface="Montserrat Bold"/>
              </a:rPr>
              <a:t>ACTIVITES FOR AGES 7-9 </a:t>
            </a:r>
          </a:p>
        </p:txBody>
      </p:sp>
      <p:sp>
        <p:nvSpPr>
          <p:cNvPr id="16" name="TextBox 16"/>
          <p:cNvSpPr txBox="1"/>
          <p:nvPr/>
        </p:nvSpPr>
        <p:spPr>
          <a:xfrm rot="5400000">
            <a:off x="16628644" y="3946444"/>
            <a:ext cx="1572029" cy="187325"/>
          </a:xfrm>
          <a:prstGeom prst="rect">
            <a:avLst/>
          </a:prstGeom>
        </p:spPr>
        <p:txBody>
          <a:bodyPr lIns="0" tIns="0" rIns="0" bIns="0" rtlCol="0" anchor="t">
            <a:spAutoFit/>
          </a:bodyPr>
          <a:lstStyle/>
          <a:p>
            <a:pPr algn="l">
              <a:lnSpc>
                <a:spcPts val="720"/>
              </a:lnSpc>
            </a:pPr>
            <a:r>
              <a:rPr lang="en-US" sz="600" spc="5">
                <a:solidFill>
                  <a:srgbClr val="FFFFFF"/>
                </a:solidFill>
                <a:latin typeface="Montserrat"/>
                <a:ea typeface="Montserrat"/>
                <a:cs typeface="Montserrat"/>
                <a:sym typeface="Montserrat"/>
              </a:rPr>
              <a:t>UNICEF/UN0657546</a:t>
            </a:r>
          </a:p>
          <a:p>
            <a:pPr algn="l">
              <a:lnSpc>
                <a:spcPts val="720"/>
              </a:lnSpc>
            </a:pPr>
            <a:endParaRPr lang="en-US" sz="600" spc="5">
              <a:solidFill>
                <a:srgbClr val="FFFFFF"/>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9922" y="593974"/>
            <a:ext cx="8510246" cy="1351096"/>
            <a:chOff x="0" y="0"/>
            <a:chExt cx="11346994" cy="1801461"/>
          </a:xfrm>
        </p:grpSpPr>
        <p:sp>
          <p:nvSpPr>
            <p:cNvPr id="3" name="Freeform 3"/>
            <p:cNvSpPr/>
            <p:nvPr/>
          </p:nvSpPr>
          <p:spPr>
            <a:xfrm>
              <a:off x="0" y="0"/>
              <a:ext cx="11346986" cy="1801503"/>
            </a:xfrm>
            <a:custGeom>
              <a:avLst/>
              <a:gdLst/>
              <a:ahLst/>
              <a:cxnLst/>
              <a:rect l="l" t="t" r="r" b="b"/>
              <a:pathLst>
                <a:path w="11346986" h="1801503">
                  <a:moveTo>
                    <a:pt x="0" y="0"/>
                  </a:moveTo>
                  <a:lnTo>
                    <a:pt x="11346986" y="0"/>
                  </a:lnTo>
                  <a:lnTo>
                    <a:pt x="11346986" y="1801503"/>
                  </a:lnTo>
                  <a:lnTo>
                    <a:pt x="0" y="1801503"/>
                  </a:lnTo>
                  <a:close/>
                </a:path>
              </a:pathLst>
            </a:custGeom>
            <a:solidFill>
              <a:srgbClr val="0099FF"/>
            </a:solidFill>
          </p:spPr>
          <p:txBody>
            <a:bodyPr/>
            <a:lstStyle/>
            <a:p>
              <a:endParaRPr lang="en-GB"/>
            </a:p>
          </p:txBody>
        </p:sp>
      </p:grpSp>
      <p:sp>
        <p:nvSpPr>
          <p:cNvPr id="4" name="TextBox 4"/>
          <p:cNvSpPr txBox="1"/>
          <p:nvPr/>
        </p:nvSpPr>
        <p:spPr>
          <a:xfrm>
            <a:off x="495174" y="901235"/>
            <a:ext cx="10053296" cy="669900"/>
          </a:xfrm>
          <a:prstGeom prst="rect">
            <a:avLst/>
          </a:prstGeom>
        </p:spPr>
        <p:txBody>
          <a:bodyPr lIns="0" tIns="0" rIns="0" bIns="0" rtlCol="0" anchor="t">
            <a:spAutoFit/>
          </a:bodyPr>
          <a:lstStyle/>
          <a:p>
            <a:pPr algn="ctr">
              <a:lnSpc>
                <a:spcPts val="5598"/>
              </a:lnSpc>
            </a:pPr>
            <a:r>
              <a:rPr lang="en-US" sz="3999" b="1" dirty="0">
                <a:solidFill>
                  <a:srgbClr val="FFFFFF"/>
                </a:solidFill>
                <a:latin typeface="Montserrat" panose="00000500000000000000" pitchFamily="2" charset="0"/>
                <a:ea typeface="Montserrat Bold"/>
                <a:cs typeface="Montserrat Bold"/>
                <a:sym typeface="Montserrat Bold"/>
              </a:rPr>
              <a:t>VIDEO</a:t>
            </a:r>
          </a:p>
        </p:txBody>
      </p:sp>
      <p:grpSp>
        <p:nvGrpSpPr>
          <p:cNvPr id="5" name="Group 5"/>
          <p:cNvGrpSpPr/>
          <p:nvPr/>
        </p:nvGrpSpPr>
        <p:grpSpPr>
          <a:xfrm>
            <a:off x="10748931" y="305643"/>
            <a:ext cx="9675714" cy="9675714"/>
            <a:chOff x="0" y="0"/>
            <a:chExt cx="12900952" cy="12900952"/>
          </a:xfrm>
        </p:grpSpPr>
        <p:sp>
          <p:nvSpPr>
            <p:cNvPr id="6" name="Freeform 6"/>
            <p:cNvSpPr/>
            <p:nvPr/>
          </p:nvSpPr>
          <p:spPr>
            <a:xfrm>
              <a:off x="0" y="0"/>
              <a:ext cx="12900914" cy="12900914"/>
            </a:xfrm>
            <a:custGeom>
              <a:avLst/>
              <a:gdLst/>
              <a:ahLst/>
              <a:cxnLst/>
              <a:rect l="l" t="t" r="r" b="b"/>
              <a:pathLst>
                <a:path w="12900914" h="12900914">
                  <a:moveTo>
                    <a:pt x="10320782" y="12900914"/>
                  </a:moveTo>
                  <a:lnTo>
                    <a:pt x="2580132" y="12900914"/>
                  </a:lnTo>
                  <a:cubicBezTo>
                    <a:pt x="1155954" y="12900914"/>
                    <a:pt x="0" y="11745087"/>
                    <a:pt x="0" y="10320782"/>
                  </a:cubicBezTo>
                  <a:lnTo>
                    <a:pt x="0" y="2580132"/>
                  </a:lnTo>
                  <a:cubicBezTo>
                    <a:pt x="0" y="1155954"/>
                    <a:pt x="1155954" y="0"/>
                    <a:pt x="2580132" y="0"/>
                  </a:cubicBezTo>
                  <a:lnTo>
                    <a:pt x="10320782" y="0"/>
                  </a:lnTo>
                  <a:cubicBezTo>
                    <a:pt x="11745087" y="0"/>
                    <a:pt x="12900914" y="1155954"/>
                    <a:pt x="12900914" y="2580132"/>
                  </a:cubicBezTo>
                  <a:lnTo>
                    <a:pt x="12900914" y="10320782"/>
                  </a:lnTo>
                  <a:cubicBezTo>
                    <a:pt x="12900914" y="11745087"/>
                    <a:pt x="11744960" y="12900914"/>
                    <a:pt x="10320782" y="12900914"/>
                  </a:cubicBezTo>
                  <a:close/>
                </a:path>
              </a:pathLst>
            </a:custGeom>
            <a:blipFill>
              <a:blip r:embed="rId4"/>
              <a:stretch>
                <a:fillRect l="-41134" r="-9138"/>
              </a:stretch>
            </a:blipFill>
          </p:spPr>
          <p:txBody>
            <a:bodyPr/>
            <a:lstStyle/>
            <a:p>
              <a:endParaRPr lang="en-GB"/>
            </a:p>
          </p:txBody>
        </p:sp>
      </p:grpSp>
      <p:pic>
        <p:nvPicPr>
          <p:cNvPr id="8" name="Online Media 7" title="World Children's Day: a global day of action for children, by children.">
            <a:hlinkClick r:id="" action="ppaction://media"/>
            <a:extLst>
              <a:ext uri="{FF2B5EF4-FFF2-40B4-BE49-F238E27FC236}">
                <a16:creationId xmlns:a16="http://schemas.microsoft.com/office/drawing/2014/main" id="{4F701CA1-FE1E-2F31-0F30-8314E6DCDCEF}"/>
              </a:ext>
            </a:extLst>
          </p:cNvPr>
          <p:cNvPicPr>
            <a:picLocks noRot="1" noChangeAspect="1"/>
          </p:cNvPicPr>
          <p:nvPr>
            <a:videoFile r:link="rId1"/>
          </p:nvPr>
        </p:nvPicPr>
        <p:blipFill>
          <a:blip r:embed="rId5"/>
          <a:stretch>
            <a:fillRect/>
          </a:stretch>
        </p:blipFill>
        <p:spPr>
          <a:xfrm>
            <a:off x="598861" y="3009900"/>
            <a:ext cx="9675686" cy="574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598402" y="9051097"/>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2755374" y="5416595"/>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202656" y="-224491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6" name="Freeform 6"/>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p:nvPr/>
        </p:nvGrpSpPr>
        <p:grpSpPr>
          <a:xfrm>
            <a:off x="14411691" y="8670017"/>
            <a:ext cx="4137997" cy="1585506"/>
            <a:chOff x="0" y="0"/>
            <a:chExt cx="5517329" cy="2114008"/>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11"/>
              <a:stretch>
                <a:fillRect r="1" b="1"/>
              </a:stretch>
            </a:blipFill>
          </p:spPr>
          <p:txBody>
            <a:bodyPr/>
            <a:lstStyle/>
            <a:p>
              <a:endParaRPr lang="en-GB"/>
            </a:p>
          </p:txBody>
        </p:sp>
      </p:grpSp>
      <p:grpSp>
        <p:nvGrpSpPr>
          <p:cNvPr id="9" name="Group 9"/>
          <p:cNvGrpSpPr/>
          <p:nvPr/>
        </p:nvGrpSpPr>
        <p:grpSpPr>
          <a:xfrm>
            <a:off x="634318" y="672374"/>
            <a:ext cx="11454318" cy="1225097"/>
            <a:chOff x="0" y="0"/>
            <a:chExt cx="15272424" cy="1633463"/>
          </a:xfrm>
        </p:grpSpPr>
        <p:sp>
          <p:nvSpPr>
            <p:cNvPr id="10" name="Freeform 10"/>
            <p:cNvSpPr/>
            <p:nvPr/>
          </p:nvSpPr>
          <p:spPr>
            <a:xfrm>
              <a:off x="0" y="0"/>
              <a:ext cx="15272386" cy="1633514"/>
            </a:xfrm>
            <a:custGeom>
              <a:avLst/>
              <a:gdLst/>
              <a:ahLst/>
              <a:cxnLst/>
              <a:rect l="l" t="t" r="r" b="b"/>
              <a:pathLst>
                <a:path w="15272386" h="1633514">
                  <a:moveTo>
                    <a:pt x="0" y="0"/>
                  </a:moveTo>
                  <a:lnTo>
                    <a:pt x="15272386" y="0"/>
                  </a:lnTo>
                  <a:lnTo>
                    <a:pt x="15272386" y="1633514"/>
                  </a:lnTo>
                  <a:lnTo>
                    <a:pt x="0" y="1633514"/>
                  </a:lnTo>
                  <a:close/>
                </a:path>
              </a:pathLst>
            </a:custGeom>
            <a:solidFill>
              <a:srgbClr val="0099FF"/>
            </a:solidFill>
          </p:spPr>
          <p:txBody>
            <a:bodyPr/>
            <a:lstStyle/>
            <a:p>
              <a:endParaRPr lang="en-GB"/>
            </a:p>
          </p:txBody>
        </p:sp>
      </p:grpSp>
      <p:sp>
        <p:nvSpPr>
          <p:cNvPr id="11" name="Freeform 11"/>
          <p:cNvSpPr/>
          <p:nvPr/>
        </p:nvSpPr>
        <p:spPr>
          <a:xfrm rot="600937">
            <a:off x="13048411" y="1966219"/>
            <a:ext cx="4394018" cy="3754888"/>
          </a:xfrm>
          <a:custGeom>
            <a:avLst/>
            <a:gdLst/>
            <a:ahLst/>
            <a:cxnLst/>
            <a:rect l="l" t="t" r="r" b="b"/>
            <a:pathLst>
              <a:path w="4394018" h="3754888">
                <a:moveTo>
                  <a:pt x="0" y="0"/>
                </a:moveTo>
                <a:lnTo>
                  <a:pt x="4394018" y="0"/>
                </a:lnTo>
                <a:lnTo>
                  <a:pt x="4394018" y="3754888"/>
                </a:lnTo>
                <a:lnTo>
                  <a:pt x="0" y="37548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15705974" y="417516"/>
            <a:ext cx="1780972" cy="1714185"/>
          </a:xfrm>
          <a:custGeom>
            <a:avLst/>
            <a:gdLst/>
            <a:ahLst/>
            <a:cxnLst/>
            <a:rect l="l" t="t" r="r" b="b"/>
            <a:pathLst>
              <a:path w="1780972" h="1714185">
                <a:moveTo>
                  <a:pt x="0" y="0"/>
                </a:moveTo>
                <a:lnTo>
                  <a:pt x="1780972" y="0"/>
                </a:lnTo>
                <a:lnTo>
                  <a:pt x="1780972" y="1714186"/>
                </a:lnTo>
                <a:lnTo>
                  <a:pt x="0" y="1714186"/>
                </a:lnTo>
                <a:lnTo>
                  <a:pt x="0" y="0"/>
                </a:lnTo>
                <a:close/>
              </a:path>
            </a:pathLst>
          </a:custGeom>
          <a:blipFill>
            <a:blip r:embed="rId14"/>
            <a:stretch>
              <a:fillRect/>
            </a:stretch>
          </a:blipFill>
        </p:spPr>
        <p:txBody>
          <a:bodyPr/>
          <a:lstStyle/>
          <a:p>
            <a:endParaRPr lang="en-GB"/>
          </a:p>
        </p:txBody>
      </p:sp>
      <p:sp>
        <p:nvSpPr>
          <p:cNvPr id="13" name="Freeform 13"/>
          <p:cNvSpPr/>
          <p:nvPr/>
        </p:nvSpPr>
        <p:spPr>
          <a:xfrm>
            <a:off x="13080722" y="5956623"/>
            <a:ext cx="1902478" cy="1774060"/>
          </a:xfrm>
          <a:custGeom>
            <a:avLst/>
            <a:gdLst/>
            <a:ahLst/>
            <a:cxnLst/>
            <a:rect l="l" t="t" r="r" b="b"/>
            <a:pathLst>
              <a:path w="1902478" h="1774060">
                <a:moveTo>
                  <a:pt x="0" y="0"/>
                </a:moveTo>
                <a:lnTo>
                  <a:pt x="1902478" y="0"/>
                </a:lnTo>
                <a:lnTo>
                  <a:pt x="1902478" y="1774060"/>
                </a:lnTo>
                <a:lnTo>
                  <a:pt x="0" y="17740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 name="TextBox 14"/>
          <p:cNvSpPr txBox="1"/>
          <p:nvPr/>
        </p:nvSpPr>
        <p:spPr>
          <a:xfrm>
            <a:off x="685118" y="831709"/>
            <a:ext cx="11352718" cy="748475"/>
          </a:xfrm>
          <a:prstGeom prst="rect">
            <a:avLst/>
          </a:prstGeom>
        </p:spPr>
        <p:txBody>
          <a:bodyPr lIns="0" tIns="0" rIns="0" bIns="0" rtlCol="0" anchor="t">
            <a:spAutoFit/>
          </a:bodyPr>
          <a:lstStyle/>
          <a:p>
            <a:pPr algn="ctr">
              <a:lnSpc>
                <a:spcPts val="6298"/>
              </a:lnSpc>
            </a:pPr>
            <a:r>
              <a:rPr lang="en-US" sz="4498" b="1" dirty="0">
                <a:solidFill>
                  <a:srgbClr val="FFFFFF"/>
                </a:solidFill>
                <a:latin typeface="Montserrat" panose="00000500000000000000" pitchFamily="2" charset="0"/>
                <a:ea typeface="Arimo Bold"/>
                <a:cs typeface="Arimo Bold"/>
                <a:sym typeface="Arimo Bold"/>
              </a:rPr>
              <a:t>THE FUTURE OF CHILDHOOD</a:t>
            </a:r>
          </a:p>
        </p:txBody>
      </p:sp>
      <p:sp>
        <p:nvSpPr>
          <p:cNvPr id="15" name="TextBox 15"/>
          <p:cNvSpPr txBox="1"/>
          <p:nvPr/>
        </p:nvSpPr>
        <p:spPr>
          <a:xfrm>
            <a:off x="2359888" y="4134252"/>
            <a:ext cx="9571388" cy="1522663"/>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483846" y="2265502"/>
            <a:ext cx="11755261" cy="7427290"/>
          </a:xfrm>
          <a:prstGeom prst="rect">
            <a:avLst/>
          </a:prstGeom>
        </p:spPr>
        <p:txBody>
          <a:bodyPr lIns="0" tIns="0" rIns="0" bIns="0" rtlCol="0" anchor="t">
            <a:spAutoFit/>
          </a:bodyPr>
          <a:lstStyle/>
          <a:p>
            <a:pPr algn="just">
              <a:lnSpc>
                <a:spcPts val="4199"/>
              </a:lnSpc>
              <a:spcBef>
                <a:spcPct val="0"/>
              </a:spcBef>
            </a:pPr>
            <a:r>
              <a:rPr lang="en-US" sz="2999" b="1" dirty="0">
                <a:solidFill>
                  <a:srgbClr val="0099FF"/>
                </a:solidFill>
                <a:latin typeface="Montserrat" panose="00000500000000000000" pitchFamily="2" charset="0"/>
                <a:ea typeface="Montserrat Bold"/>
                <a:cs typeface="Montserrat Bold"/>
                <a:sym typeface="Montserrat Bold"/>
              </a:rPr>
              <a:t>In groups,  work together to create your own vision of a future of childhood where all children have their rights respected. Choose from the following ideas:</a:t>
            </a:r>
          </a:p>
          <a:p>
            <a:pPr algn="just">
              <a:lnSpc>
                <a:spcPts val="3779"/>
              </a:lnSpc>
              <a:spcBef>
                <a:spcPct val="0"/>
              </a:spcBef>
            </a:pPr>
            <a:endParaRPr lang="en-US" sz="2999" b="1" dirty="0">
              <a:solidFill>
                <a:srgbClr val="0099FF"/>
              </a:solidFill>
              <a:latin typeface="Montserrat Bold"/>
              <a:ea typeface="Montserrat Bold"/>
              <a:cs typeface="Montserrat Bold"/>
              <a:sym typeface="Montserrat Bold"/>
            </a:endParaRPr>
          </a:p>
          <a:p>
            <a:pPr marL="582928" lvl="1" indent="-291464" algn="just">
              <a:lnSpc>
                <a:spcPts val="3779"/>
              </a:lnSpc>
              <a:spcBef>
                <a:spcPct val="0"/>
              </a:spcBef>
              <a:buFont typeface="Arial"/>
              <a:buChar char="•"/>
            </a:pPr>
            <a:r>
              <a:rPr lang="en-US" sz="2699" dirty="0">
                <a:solidFill>
                  <a:srgbClr val="0099FF"/>
                </a:solidFill>
                <a:latin typeface="Montserrat"/>
                <a:ea typeface="Montserrat"/>
                <a:cs typeface="Montserrat"/>
                <a:sym typeface="Montserrat"/>
              </a:rPr>
              <a:t>Write a newspaper article about the challenges children face in enjoying their rights, or an imaginative “Future News” headline and article dated 30 years from now when all children have equal access to all their rights all over the world and how this was achieved.</a:t>
            </a:r>
          </a:p>
          <a:p>
            <a:pPr marL="582928" lvl="1" indent="-291464" algn="just">
              <a:lnSpc>
                <a:spcPts val="3779"/>
              </a:lnSpc>
              <a:spcBef>
                <a:spcPct val="0"/>
              </a:spcBef>
              <a:buFont typeface="Arial"/>
              <a:buChar char="•"/>
            </a:pPr>
            <a:r>
              <a:rPr lang="en-US" sz="2699" dirty="0">
                <a:solidFill>
                  <a:srgbClr val="0099FF"/>
                </a:solidFill>
                <a:latin typeface="Montserrat"/>
                <a:ea typeface="Montserrat"/>
                <a:cs typeface="Montserrat"/>
                <a:sym typeface="Montserrat"/>
              </a:rPr>
              <a:t>Create a collective drawing/painting of the world where all children have the opportunity to experience a rights respecting childhood. </a:t>
            </a:r>
          </a:p>
          <a:p>
            <a:pPr marL="582928" lvl="1" indent="-291464" algn="just">
              <a:lnSpc>
                <a:spcPts val="3779"/>
              </a:lnSpc>
              <a:spcBef>
                <a:spcPct val="0"/>
              </a:spcBef>
              <a:buFont typeface="Arial"/>
              <a:buChar char="•"/>
            </a:pPr>
            <a:r>
              <a:rPr lang="en-US" sz="2699" dirty="0">
                <a:solidFill>
                  <a:srgbClr val="0099FF"/>
                </a:solidFill>
                <a:latin typeface="Montserrat"/>
                <a:ea typeface="Montserrat"/>
                <a:cs typeface="Montserrat"/>
                <a:sym typeface="Montserrat"/>
              </a:rPr>
              <a:t>Write a rap or song that describes a student’s vision of the future of childhood.</a:t>
            </a:r>
          </a:p>
          <a:p>
            <a:pPr algn="just">
              <a:lnSpc>
                <a:spcPts val="3780"/>
              </a:lnSpc>
            </a:pPr>
            <a:endParaRPr lang="en-US" sz="2699" dirty="0">
              <a:solidFill>
                <a:srgbClr val="0099FF"/>
              </a:solidFill>
              <a:latin typeface="Montserrat"/>
              <a:ea typeface="Montserrat"/>
              <a:cs typeface="Montserrat"/>
              <a:sym typeface="Montserrat"/>
            </a:endParaRPr>
          </a:p>
        </p:txBody>
      </p:sp>
      <p:sp>
        <p:nvSpPr>
          <p:cNvPr id="17" name="TextBox 17"/>
          <p:cNvSpPr txBox="1"/>
          <p:nvPr/>
        </p:nvSpPr>
        <p:spPr>
          <a:xfrm>
            <a:off x="4817323" y="9186034"/>
            <a:ext cx="3880644" cy="712472"/>
          </a:xfrm>
          <a:prstGeom prst="rect">
            <a:avLst/>
          </a:prstGeom>
        </p:spPr>
        <p:txBody>
          <a:bodyPr lIns="0" tIns="0" rIns="0" bIns="0" rtlCol="0" anchor="t">
            <a:spAutoFit/>
          </a:bodyPr>
          <a:lstStyle/>
          <a:p>
            <a:pPr algn="ctr">
              <a:lnSpc>
                <a:spcPts val="5879"/>
              </a:lnSpc>
            </a:pPr>
            <a:r>
              <a:rPr lang="en-US" sz="4199" b="1" dirty="0">
                <a:solidFill>
                  <a:srgbClr val="0099FF"/>
                </a:solidFill>
                <a:latin typeface="Montserrat" panose="00000500000000000000" pitchFamily="2" charset="0"/>
                <a:ea typeface="Montserrat Bold"/>
                <a:cs typeface="Montserrat Bold"/>
                <a:sym typeface="Montserrat Bold"/>
              </a:rPr>
              <a:t>BE CREATIVE!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509927"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4440929" y="8781803"/>
            <a:ext cx="4137997" cy="1585506"/>
            <a:chOff x="0" y="0"/>
            <a:chExt cx="5517329" cy="2114008"/>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r="1" b="1"/>
              </a:stretch>
            </a:blipFill>
          </p:spPr>
          <p:txBody>
            <a:bodyPr/>
            <a:lstStyle/>
            <a:p>
              <a:endParaRPr lang="en-GB"/>
            </a:p>
          </p:txBody>
        </p:sp>
      </p:grpSp>
      <p:sp>
        <p:nvSpPr>
          <p:cNvPr id="8" name="Freeform 8"/>
          <p:cNvSpPr/>
          <p:nvPr/>
        </p:nvSpPr>
        <p:spPr>
          <a:xfrm>
            <a:off x="89047" y="122159"/>
            <a:ext cx="5927450" cy="5927450"/>
          </a:xfrm>
          <a:custGeom>
            <a:avLst/>
            <a:gdLst/>
            <a:ahLst/>
            <a:cxnLst/>
            <a:rect l="l" t="t" r="r" b="b"/>
            <a:pathLst>
              <a:path w="5927450" h="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9" name="Group 9"/>
          <p:cNvGrpSpPr/>
          <p:nvPr/>
        </p:nvGrpSpPr>
        <p:grpSpPr>
          <a:xfrm>
            <a:off x="6207886" y="1088206"/>
            <a:ext cx="10631190" cy="1434285"/>
            <a:chOff x="0" y="0"/>
            <a:chExt cx="14174920" cy="1912381"/>
          </a:xfrm>
        </p:grpSpPr>
        <p:sp>
          <p:nvSpPr>
            <p:cNvPr id="10" name="Freeform 10"/>
            <p:cNvSpPr/>
            <p:nvPr/>
          </p:nvSpPr>
          <p:spPr>
            <a:xfrm>
              <a:off x="0" y="0"/>
              <a:ext cx="14174978" cy="1912432"/>
            </a:xfrm>
            <a:custGeom>
              <a:avLst/>
              <a:gdLst/>
              <a:ahLst/>
              <a:cxnLst/>
              <a:rect l="l" t="t" r="r" b="b"/>
              <a:pathLst>
                <a:path w="14174978" h="1912432">
                  <a:moveTo>
                    <a:pt x="0" y="0"/>
                  </a:moveTo>
                  <a:lnTo>
                    <a:pt x="14174978" y="0"/>
                  </a:lnTo>
                  <a:lnTo>
                    <a:pt x="14174978" y="1912432"/>
                  </a:lnTo>
                  <a:lnTo>
                    <a:pt x="0" y="1912432"/>
                  </a:lnTo>
                  <a:close/>
                </a:path>
              </a:pathLst>
            </a:custGeom>
            <a:solidFill>
              <a:srgbClr val="0099FF"/>
            </a:solidFill>
          </p:spPr>
          <p:txBody>
            <a:bodyPr/>
            <a:lstStyle/>
            <a:p>
              <a:endParaRPr lang="en-GB"/>
            </a:p>
          </p:txBody>
        </p:sp>
      </p:grpSp>
      <p:sp>
        <p:nvSpPr>
          <p:cNvPr id="11" name="Freeform 11"/>
          <p:cNvSpPr/>
          <p:nvPr/>
        </p:nvSpPr>
        <p:spPr>
          <a:xfrm>
            <a:off x="8650470" y="7439266"/>
            <a:ext cx="1896333" cy="2685073"/>
          </a:xfrm>
          <a:custGeom>
            <a:avLst/>
            <a:gdLst/>
            <a:ahLst/>
            <a:cxnLst/>
            <a:rect l="l" t="t" r="r" b="b"/>
            <a:pathLst>
              <a:path w="1896333" h="2685073">
                <a:moveTo>
                  <a:pt x="0" y="0"/>
                </a:moveTo>
                <a:lnTo>
                  <a:pt x="1896333" y="0"/>
                </a:lnTo>
                <a:lnTo>
                  <a:pt x="1896333" y="2685074"/>
                </a:lnTo>
                <a:lnTo>
                  <a:pt x="0" y="2685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12664807" y="7439266"/>
            <a:ext cx="1042768" cy="2744127"/>
          </a:xfrm>
          <a:custGeom>
            <a:avLst/>
            <a:gdLst/>
            <a:ahLst/>
            <a:cxnLst/>
            <a:rect l="l" t="t" r="r" b="b"/>
            <a:pathLst>
              <a:path w="1042768" h="2744127">
                <a:moveTo>
                  <a:pt x="0" y="0"/>
                </a:moveTo>
                <a:lnTo>
                  <a:pt x="1042769" y="0"/>
                </a:lnTo>
                <a:lnTo>
                  <a:pt x="1042769" y="2744127"/>
                </a:lnTo>
                <a:lnTo>
                  <a:pt x="0" y="27441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Freeform 13"/>
          <p:cNvSpPr/>
          <p:nvPr/>
        </p:nvSpPr>
        <p:spPr>
          <a:xfrm>
            <a:off x="881374" y="993409"/>
            <a:ext cx="4342797" cy="4114800"/>
          </a:xfrm>
          <a:custGeom>
            <a:avLst/>
            <a:gdLst/>
            <a:ahLst/>
            <a:cxnLst/>
            <a:rect l="l" t="t" r="r" b="b"/>
            <a:pathLst>
              <a:path w="4342797" h="4114800">
                <a:moveTo>
                  <a:pt x="0" y="0"/>
                </a:moveTo>
                <a:lnTo>
                  <a:pt x="4342796" y="0"/>
                </a:lnTo>
                <a:lnTo>
                  <a:pt x="434279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TextBox 14"/>
          <p:cNvSpPr txBox="1"/>
          <p:nvPr/>
        </p:nvSpPr>
        <p:spPr>
          <a:xfrm>
            <a:off x="6258686" y="1392965"/>
            <a:ext cx="10529590" cy="700513"/>
          </a:xfrm>
          <a:prstGeom prst="rect">
            <a:avLst/>
          </a:prstGeom>
        </p:spPr>
        <p:txBody>
          <a:bodyPr lIns="0" tIns="0" rIns="0" bIns="0" rtlCol="0" anchor="t">
            <a:spAutoFit/>
          </a:bodyPr>
          <a:lstStyle/>
          <a:p>
            <a:pPr algn="ctr">
              <a:lnSpc>
                <a:spcPts val="5878"/>
              </a:lnSpc>
            </a:pPr>
            <a:r>
              <a:rPr lang="en-US" sz="4199" b="1" dirty="0">
                <a:solidFill>
                  <a:srgbClr val="FFFFFF"/>
                </a:solidFill>
                <a:latin typeface="Montserrat" panose="00000500000000000000" pitchFamily="2" charset="0"/>
                <a:ea typeface="Arimo Bold"/>
                <a:cs typeface="Arimo Bold"/>
                <a:sym typeface="Arimo Bold"/>
              </a:rPr>
              <a:t>UNDERSTANDING NEEDS VS. RIGHTS</a:t>
            </a:r>
          </a:p>
        </p:txBody>
      </p:sp>
      <p:sp>
        <p:nvSpPr>
          <p:cNvPr id="15" name="TextBox 15"/>
          <p:cNvSpPr txBox="1"/>
          <p:nvPr/>
        </p:nvSpPr>
        <p:spPr>
          <a:xfrm>
            <a:off x="5987676" y="3253740"/>
            <a:ext cx="11899825" cy="1889760"/>
          </a:xfrm>
          <a:prstGeom prst="rect">
            <a:avLst/>
          </a:prstGeom>
        </p:spPr>
        <p:txBody>
          <a:bodyPr lIns="0" tIns="0" rIns="0" bIns="0" rtlCol="0" anchor="t">
            <a:spAutoFit/>
          </a:bodyPr>
          <a:lstStyle/>
          <a:p>
            <a:pPr algn="ctr">
              <a:lnSpc>
                <a:spcPts val="5040"/>
              </a:lnSpc>
            </a:pPr>
            <a:r>
              <a:rPr lang="en-US" sz="3600" dirty="0">
                <a:solidFill>
                  <a:srgbClr val="0099FF"/>
                </a:solidFill>
                <a:latin typeface="Montserrat"/>
                <a:ea typeface="Montserrat"/>
                <a:cs typeface="Montserrat"/>
                <a:sym typeface="Montserrat"/>
              </a:rPr>
              <a:t>Draw an outline of yourself. Write or draw what you think all children need to grow up and develop into the best person they can possibly be. </a:t>
            </a:r>
          </a:p>
        </p:txBody>
      </p:sp>
      <p:sp>
        <p:nvSpPr>
          <p:cNvPr id="16" name="TextBox 16"/>
          <p:cNvSpPr txBox="1"/>
          <p:nvPr/>
        </p:nvSpPr>
        <p:spPr>
          <a:xfrm>
            <a:off x="5503972" y="5476999"/>
            <a:ext cx="12383529" cy="2159628"/>
          </a:xfrm>
          <a:prstGeom prst="rect">
            <a:avLst/>
          </a:prstGeom>
        </p:spPr>
        <p:txBody>
          <a:bodyPr lIns="0" tIns="0" rIns="0" bIns="0" rtlCol="0" anchor="t">
            <a:spAutoFit/>
          </a:bodyPr>
          <a:lstStyle/>
          <a:p>
            <a:pPr algn="ctr">
              <a:lnSpc>
                <a:spcPts val="4338"/>
              </a:lnSpc>
              <a:spcBef>
                <a:spcPct val="0"/>
              </a:spcBef>
            </a:pPr>
            <a:r>
              <a:rPr lang="en-US" sz="3099" b="1" dirty="0">
                <a:solidFill>
                  <a:srgbClr val="0099FF"/>
                </a:solidFill>
                <a:latin typeface="Montserrat" panose="00000500000000000000" pitchFamily="2" charset="0"/>
                <a:ea typeface="Montserrat Bold"/>
                <a:cs typeface="Montserrat Bold"/>
                <a:sym typeface="Montserrat Bold"/>
              </a:rPr>
              <a:t>Discussion: Choose one thing that every young person in the world should have and describe it as a right (e.g. ‘’The right to’......’’. Why is it important to speak up for children’s rights?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96409"/>
            <a:ext cx="3368302" cy="1290591"/>
            <a:chOff x="0" y="0"/>
            <a:chExt cx="4491069" cy="1720788"/>
          </a:xfrm>
        </p:grpSpPr>
        <p:sp>
          <p:nvSpPr>
            <p:cNvPr id="3" name="Freeform 3"/>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3"/>
              <a:stretch>
                <a:fillRect b="3"/>
              </a:stretch>
            </a:blipFill>
          </p:spPr>
          <p:txBody>
            <a:bodyPr/>
            <a:lstStyle/>
            <a:p>
              <a:endParaRPr lang="en-GB"/>
            </a:p>
          </p:txBody>
        </p:sp>
      </p:grpSp>
      <p:grpSp>
        <p:nvGrpSpPr>
          <p:cNvPr id="4" name="Group 4"/>
          <p:cNvGrpSpPr/>
          <p:nvPr/>
        </p:nvGrpSpPr>
        <p:grpSpPr>
          <a:xfrm>
            <a:off x="322480" y="499534"/>
            <a:ext cx="6091643" cy="1240587"/>
            <a:chOff x="0" y="0"/>
            <a:chExt cx="8122191" cy="1654116"/>
          </a:xfrm>
        </p:grpSpPr>
        <p:sp>
          <p:nvSpPr>
            <p:cNvPr id="5" name="Freeform 5"/>
            <p:cNvSpPr/>
            <p:nvPr/>
          </p:nvSpPr>
          <p:spPr>
            <a:xfrm>
              <a:off x="0" y="0"/>
              <a:ext cx="8122158" cy="1654175"/>
            </a:xfrm>
            <a:custGeom>
              <a:avLst/>
              <a:gdLst/>
              <a:ahLst/>
              <a:cxnLst/>
              <a:rect l="l" t="t" r="r" b="b"/>
              <a:pathLst>
                <a:path w="8122158" h="1654175">
                  <a:moveTo>
                    <a:pt x="0" y="0"/>
                  </a:moveTo>
                  <a:lnTo>
                    <a:pt x="8122158" y="0"/>
                  </a:lnTo>
                  <a:lnTo>
                    <a:pt x="8122158" y="1654175"/>
                  </a:lnTo>
                  <a:lnTo>
                    <a:pt x="0" y="1654175"/>
                  </a:lnTo>
                  <a:close/>
                </a:path>
              </a:pathLst>
            </a:custGeom>
            <a:solidFill>
              <a:srgbClr val="0099FF"/>
            </a:solidFill>
          </p:spPr>
          <p:txBody>
            <a:bodyPr/>
            <a:lstStyle/>
            <a:p>
              <a:endParaRPr lang="en-GB"/>
            </a:p>
          </p:txBody>
        </p:sp>
      </p:grpSp>
      <p:sp>
        <p:nvSpPr>
          <p:cNvPr id="6" name="TextBox 6"/>
          <p:cNvSpPr txBox="1"/>
          <p:nvPr/>
        </p:nvSpPr>
        <p:spPr>
          <a:xfrm>
            <a:off x="9829800" y="9698657"/>
            <a:ext cx="2974281" cy="457179"/>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UNICEF/UNI482372</a:t>
            </a:r>
          </a:p>
        </p:txBody>
      </p:sp>
      <p:sp>
        <p:nvSpPr>
          <p:cNvPr id="7" name="Freeform 7"/>
          <p:cNvSpPr/>
          <p:nvPr/>
        </p:nvSpPr>
        <p:spPr>
          <a:xfrm>
            <a:off x="9829800" y="0"/>
            <a:ext cx="8743105" cy="10287000"/>
          </a:xfrm>
          <a:custGeom>
            <a:avLst/>
            <a:gdLst/>
            <a:ahLst/>
            <a:cxnLst/>
            <a:rect l="l" t="t" r="r" b="b"/>
            <a:pathLst>
              <a:path w="8743105" h="10287000">
                <a:moveTo>
                  <a:pt x="0" y="0"/>
                </a:moveTo>
                <a:lnTo>
                  <a:pt x="8743105" y="0"/>
                </a:lnTo>
                <a:lnTo>
                  <a:pt x="8743105" y="10287000"/>
                </a:lnTo>
                <a:lnTo>
                  <a:pt x="0" y="10287000"/>
                </a:lnTo>
                <a:lnTo>
                  <a:pt x="0" y="0"/>
                </a:lnTo>
                <a:close/>
              </a:path>
            </a:pathLst>
          </a:custGeom>
          <a:blipFill>
            <a:blip r:embed="rId4"/>
            <a:stretch>
              <a:fillRect l="-33425" r="-43383"/>
            </a:stretch>
          </a:blipFill>
        </p:spPr>
        <p:txBody>
          <a:bodyPr/>
          <a:lstStyle/>
          <a:p>
            <a:endParaRPr lang="en-GB"/>
          </a:p>
        </p:txBody>
      </p:sp>
      <p:sp>
        <p:nvSpPr>
          <p:cNvPr id="8" name="TextBox 8"/>
          <p:cNvSpPr txBox="1"/>
          <p:nvPr/>
        </p:nvSpPr>
        <p:spPr>
          <a:xfrm>
            <a:off x="322480" y="751540"/>
            <a:ext cx="5990043" cy="669900"/>
          </a:xfrm>
          <a:prstGeom prst="rect">
            <a:avLst/>
          </a:prstGeom>
        </p:spPr>
        <p:txBody>
          <a:bodyPr lIns="0" tIns="0" rIns="0" bIns="0" rtlCol="0" anchor="t">
            <a:spAutoFit/>
          </a:bodyPr>
          <a:lstStyle/>
          <a:p>
            <a:pPr algn="ctr">
              <a:lnSpc>
                <a:spcPts val="5598"/>
              </a:lnSpc>
            </a:pPr>
            <a:r>
              <a:rPr lang="en-US" sz="3999" b="1" dirty="0">
                <a:solidFill>
                  <a:srgbClr val="FFFFFF"/>
                </a:solidFill>
                <a:latin typeface="Montserrat" panose="00000500000000000000" pitchFamily="2" charset="0"/>
                <a:ea typeface="Montserrat Bold"/>
                <a:cs typeface="Montserrat Bold"/>
                <a:sym typeface="Montserrat Bold"/>
              </a:rPr>
              <a:t>BEFORE YOU BEGIN</a:t>
            </a:r>
          </a:p>
        </p:txBody>
      </p:sp>
      <p:sp>
        <p:nvSpPr>
          <p:cNvPr id="9" name="TextBox 9"/>
          <p:cNvSpPr txBox="1"/>
          <p:nvPr/>
        </p:nvSpPr>
        <p:spPr>
          <a:xfrm>
            <a:off x="0" y="2147862"/>
            <a:ext cx="9613887" cy="7207101"/>
          </a:xfrm>
          <a:prstGeom prst="rect">
            <a:avLst/>
          </a:prstGeom>
        </p:spPr>
        <p:txBody>
          <a:bodyPr lIns="0" tIns="0" rIns="0" bIns="0" rtlCol="0" anchor="t">
            <a:spAutoFit/>
          </a:bodyPr>
          <a:lstStyle/>
          <a:p>
            <a:pPr marL="673378" lvl="2" indent="-224459" algn="l">
              <a:lnSpc>
                <a:spcPts val="3146"/>
              </a:lnSpc>
              <a:buFont typeface="Arial"/>
              <a:buChar char="⚬"/>
            </a:pPr>
            <a:r>
              <a:rPr lang="en-US" sz="2800" dirty="0">
                <a:solidFill>
                  <a:srgbClr val="000000"/>
                </a:solidFill>
                <a:latin typeface="Montserrat"/>
                <a:ea typeface="Montserrat"/>
                <a:cs typeface="Montserrat"/>
                <a:sym typeface="Montserrat"/>
              </a:rPr>
              <a:t>We strongly recommend completing this week’s pack in class with teacher supervision and not setting this pack, or activities from this pack, as homework. This is a flexible resource and is intended to provide you with some easy to use, appropriate rights-related learning to share with your children, their families and your colleagues.</a:t>
            </a:r>
          </a:p>
          <a:p>
            <a:pPr marL="448919" lvl="2" algn="l">
              <a:lnSpc>
                <a:spcPts val="3146"/>
              </a:lnSpc>
            </a:pPr>
            <a:endParaRPr lang="en-US" sz="2800" dirty="0">
              <a:solidFill>
                <a:srgbClr val="000000"/>
              </a:solidFill>
              <a:latin typeface="Montserrat"/>
              <a:ea typeface="Montserrat"/>
              <a:cs typeface="Montserrat"/>
              <a:sym typeface="Montserrat"/>
            </a:endParaRPr>
          </a:p>
          <a:p>
            <a:pPr marL="673253" lvl="2" indent="-224418" algn="l">
              <a:lnSpc>
                <a:spcPts val="3143"/>
              </a:lnSpc>
              <a:buFont typeface="Arial"/>
              <a:buChar char="⚬"/>
            </a:pPr>
            <a:r>
              <a:rPr lang="en-US" sz="2800" dirty="0">
                <a:solidFill>
                  <a:srgbClr val="000000"/>
                </a:solidFill>
                <a:latin typeface="Montserrat"/>
                <a:ea typeface="Montserrat"/>
                <a:cs typeface="Montserrat"/>
                <a:sym typeface="Montserrat"/>
              </a:rPr>
              <a:t>Please edit out non relevant slides or activities before sharing with your students. Please check that the content works for your learners and feel free to adapt or add any content that would make the material more relevant for your setting. </a:t>
            </a:r>
          </a:p>
          <a:p>
            <a:pPr marL="448835" lvl="2" algn="l">
              <a:lnSpc>
                <a:spcPts val="3143"/>
              </a:lnSpc>
            </a:pPr>
            <a:endParaRPr lang="en-US" sz="2800" dirty="0">
              <a:solidFill>
                <a:srgbClr val="000000"/>
              </a:solidFill>
              <a:latin typeface="Montserrat"/>
              <a:ea typeface="Montserrat"/>
              <a:cs typeface="Montserrat"/>
              <a:sym typeface="Montserrat"/>
            </a:endParaRPr>
          </a:p>
          <a:p>
            <a:pPr marL="673378" lvl="2" indent="-224459" algn="l">
              <a:lnSpc>
                <a:spcPts val="3146"/>
              </a:lnSpc>
              <a:buFont typeface="Arial"/>
              <a:buChar char="⚬"/>
            </a:pPr>
            <a:r>
              <a:rPr lang="en-US" sz="2800" dirty="0">
                <a:solidFill>
                  <a:srgbClr val="000000"/>
                </a:solidFill>
                <a:latin typeface="Montserrat"/>
                <a:ea typeface="Montserrat"/>
                <a:cs typeface="Montserrat"/>
                <a:sym typeface="Montserrat"/>
              </a:rPr>
              <a:t>Some activities in this pack have been adapted from the World’s Largest Lesson resource. </a:t>
            </a:r>
          </a:p>
          <a:p>
            <a:pPr marL="696597" lvl="2" indent="-232199" algn="l">
              <a:lnSpc>
                <a:spcPts val="3254"/>
              </a:lnSpc>
            </a:pPr>
            <a:endParaRPr lang="en-US" sz="2900" dirty="0">
              <a:solidFill>
                <a:srgbClr val="000000"/>
              </a:solidFill>
              <a:latin typeface="Montserrat"/>
              <a:ea typeface="Montserrat"/>
              <a:cs typeface="Montserrat"/>
              <a:sym typeface="Montserrat"/>
            </a:endParaRPr>
          </a:p>
          <a:p>
            <a:pPr marL="696597" lvl="2" indent="-232199" algn="l">
              <a:lnSpc>
                <a:spcPts val="3254"/>
              </a:lnSpc>
            </a:pPr>
            <a:endParaRPr lang="en-US" sz="2900" dirty="0">
              <a:solidFill>
                <a:srgbClr val="000000"/>
              </a:solidFill>
              <a:latin typeface="Montserrat"/>
              <a:ea typeface="Montserrat"/>
              <a:cs typeface="Montserrat"/>
              <a:sym typeface="Montserrat"/>
            </a:endParaRPr>
          </a:p>
        </p:txBody>
      </p:sp>
      <p:sp>
        <p:nvSpPr>
          <p:cNvPr id="10" name="TextBox 10"/>
          <p:cNvSpPr txBox="1"/>
          <p:nvPr/>
        </p:nvSpPr>
        <p:spPr>
          <a:xfrm>
            <a:off x="16562733" y="10020319"/>
            <a:ext cx="2010172" cy="266681"/>
          </a:xfrm>
          <a:prstGeom prst="rect">
            <a:avLst/>
          </a:prstGeom>
        </p:spPr>
        <p:txBody>
          <a:bodyPr lIns="0" tIns="0" rIns="0" bIns="0" rtlCol="0" anchor="t">
            <a:spAutoFit/>
          </a:bodyPr>
          <a:lstStyle/>
          <a:p>
            <a:pPr algn="ctr">
              <a:lnSpc>
                <a:spcPts val="2100"/>
              </a:lnSpc>
              <a:spcBef>
                <a:spcPct val="0"/>
              </a:spcBef>
            </a:pPr>
            <a:r>
              <a:rPr lang="en-US" sz="1500" b="1">
                <a:solidFill>
                  <a:srgbClr val="FFFFFF"/>
                </a:solidFill>
                <a:latin typeface="Montserrat Bold"/>
                <a:ea typeface="Montserrat Bold"/>
                <a:cs typeface="Montserrat Bold"/>
                <a:sym typeface="Montserrat Bold"/>
              </a:rPr>
              <a:t>UNICEF/ UN0841967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2755374" y="5416595"/>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202656" y="-224491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6" name="Freeform 6"/>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p:nvPr/>
        </p:nvGrpSpPr>
        <p:grpSpPr>
          <a:xfrm>
            <a:off x="14411691" y="8670017"/>
            <a:ext cx="4137997" cy="1585506"/>
            <a:chOff x="0" y="0"/>
            <a:chExt cx="5517329" cy="2114008"/>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11"/>
              <a:stretch>
                <a:fillRect r="1" b="1"/>
              </a:stretch>
            </a:blipFill>
          </p:spPr>
          <p:txBody>
            <a:bodyPr/>
            <a:lstStyle/>
            <a:p>
              <a:endParaRPr lang="en-GB"/>
            </a:p>
          </p:txBody>
        </p:sp>
      </p:grpSp>
      <p:grpSp>
        <p:nvGrpSpPr>
          <p:cNvPr id="9" name="Group 9"/>
          <p:cNvGrpSpPr/>
          <p:nvPr/>
        </p:nvGrpSpPr>
        <p:grpSpPr>
          <a:xfrm>
            <a:off x="2359888" y="478886"/>
            <a:ext cx="7890610" cy="1529933"/>
            <a:chOff x="0" y="0"/>
            <a:chExt cx="10520813" cy="2039910"/>
          </a:xfrm>
        </p:grpSpPr>
        <p:sp>
          <p:nvSpPr>
            <p:cNvPr id="10" name="Freeform 10"/>
            <p:cNvSpPr/>
            <p:nvPr/>
          </p:nvSpPr>
          <p:spPr>
            <a:xfrm>
              <a:off x="0" y="0"/>
              <a:ext cx="10520787" cy="2039962"/>
            </a:xfrm>
            <a:custGeom>
              <a:avLst/>
              <a:gdLst/>
              <a:ahLst/>
              <a:cxnLst/>
              <a:rect l="l" t="t" r="r" b="b"/>
              <a:pathLst>
                <a:path w="10520787" h="2039962">
                  <a:moveTo>
                    <a:pt x="0" y="0"/>
                  </a:moveTo>
                  <a:lnTo>
                    <a:pt x="10520787" y="0"/>
                  </a:lnTo>
                  <a:lnTo>
                    <a:pt x="10520787" y="2039962"/>
                  </a:lnTo>
                  <a:lnTo>
                    <a:pt x="0" y="2039962"/>
                  </a:lnTo>
                  <a:close/>
                </a:path>
              </a:pathLst>
            </a:custGeom>
            <a:solidFill>
              <a:srgbClr val="0099FF"/>
            </a:solidFill>
          </p:spPr>
          <p:txBody>
            <a:bodyPr/>
            <a:lstStyle/>
            <a:p>
              <a:endParaRPr lang="en-GB"/>
            </a:p>
          </p:txBody>
        </p:sp>
      </p:grpSp>
      <p:sp>
        <p:nvSpPr>
          <p:cNvPr id="11" name="Freeform 11"/>
          <p:cNvSpPr/>
          <p:nvPr/>
        </p:nvSpPr>
        <p:spPr>
          <a:xfrm rot="1138271">
            <a:off x="13024346" y="6087706"/>
            <a:ext cx="1798878" cy="1955302"/>
          </a:xfrm>
          <a:custGeom>
            <a:avLst/>
            <a:gdLst/>
            <a:ahLst/>
            <a:cxnLst/>
            <a:rect l="l" t="t" r="r" b="b"/>
            <a:pathLst>
              <a:path w="1798878" h="1955302">
                <a:moveTo>
                  <a:pt x="0" y="0"/>
                </a:moveTo>
                <a:lnTo>
                  <a:pt x="1798878" y="0"/>
                </a:lnTo>
                <a:lnTo>
                  <a:pt x="1798878" y="1955302"/>
                </a:lnTo>
                <a:lnTo>
                  <a:pt x="0" y="1955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14797583" y="2279038"/>
            <a:ext cx="3597755" cy="5094166"/>
          </a:xfrm>
          <a:custGeom>
            <a:avLst/>
            <a:gdLst/>
            <a:ahLst/>
            <a:cxnLst/>
            <a:rect l="l" t="t" r="r" b="b"/>
            <a:pathLst>
              <a:path w="3597755" h="5094166">
                <a:moveTo>
                  <a:pt x="0" y="0"/>
                </a:moveTo>
                <a:lnTo>
                  <a:pt x="3597754" y="0"/>
                </a:lnTo>
                <a:lnTo>
                  <a:pt x="3597754" y="5094166"/>
                </a:lnTo>
                <a:lnTo>
                  <a:pt x="0" y="5094166"/>
                </a:lnTo>
                <a:lnTo>
                  <a:pt x="0" y="0"/>
                </a:lnTo>
                <a:close/>
              </a:path>
            </a:pathLst>
          </a:custGeom>
          <a:blipFill>
            <a:blip r:embed="rId14"/>
            <a:stretch>
              <a:fillRect/>
            </a:stretch>
          </a:blipFill>
        </p:spPr>
        <p:txBody>
          <a:bodyPr/>
          <a:lstStyle/>
          <a:p>
            <a:endParaRPr lang="en-GB"/>
          </a:p>
        </p:txBody>
      </p:sp>
      <p:sp>
        <p:nvSpPr>
          <p:cNvPr id="13" name="Freeform 13"/>
          <p:cNvSpPr/>
          <p:nvPr/>
        </p:nvSpPr>
        <p:spPr>
          <a:xfrm rot="738733">
            <a:off x="15483908" y="39999"/>
            <a:ext cx="2570768" cy="2300837"/>
          </a:xfrm>
          <a:custGeom>
            <a:avLst/>
            <a:gdLst/>
            <a:ahLst/>
            <a:cxnLst/>
            <a:rect l="l" t="t" r="r" b="b"/>
            <a:pathLst>
              <a:path w="2570768" h="2300837">
                <a:moveTo>
                  <a:pt x="0" y="0"/>
                </a:moveTo>
                <a:lnTo>
                  <a:pt x="2570768" y="0"/>
                </a:lnTo>
                <a:lnTo>
                  <a:pt x="2570768" y="2300837"/>
                </a:lnTo>
                <a:lnTo>
                  <a:pt x="0" y="23008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 name="TextBox 14"/>
          <p:cNvSpPr txBox="1"/>
          <p:nvPr/>
        </p:nvSpPr>
        <p:spPr>
          <a:xfrm>
            <a:off x="685118" y="831709"/>
            <a:ext cx="11352718" cy="748475"/>
          </a:xfrm>
          <a:prstGeom prst="rect">
            <a:avLst/>
          </a:prstGeom>
        </p:spPr>
        <p:txBody>
          <a:bodyPr lIns="0" tIns="0" rIns="0" bIns="0" rtlCol="0" anchor="t">
            <a:spAutoFit/>
          </a:bodyPr>
          <a:lstStyle/>
          <a:p>
            <a:pPr algn="ctr">
              <a:lnSpc>
                <a:spcPts val="6298"/>
              </a:lnSpc>
            </a:pPr>
            <a:r>
              <a:rPr lang="en-US" sz="4498" b="1" dirty="0">
                <a:solidFill>
                  <a:srgbClr val="FFFFFF"/>
                </a:solidFill>
                <a:latin typeface="Montserrat" panose="00000500000000000000" pitchFamily="2" charset="0"/>
                <a:ea typeface="Arimo Bold"/>
                <a:cs typeface="Arimo Bold"/>
                <a:sym typeface="Arimo Bold"/>
              </a:rPr>
              <a:t>CHILD RIGHTS EMOJIS!</a:t>
            </a:r>
          </a:p>
        </p:txBody>
      </p:sp>
      <p:sp>
        <p:nvSpPr>
          <p:cNvPr id="15" name="TextBox 15"/>
          <p:cNvSpPr txBox="1"/>
          <p:nvPr/>
        </p:nvSpPr>
        <p:spPr>
          <a:xfrm>
            <a:off x="2359888" y="4134252"/>
            <a:ext cx="9571388" cy="1522663"/>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365707" y="2767765"/>
            <a:ext cx="11991539" cy="4050038"/>
          </a:xfrm>
          <a:prstGeom prst="rect">
            <a:avLst/>
          </a:prstGeom>
        </p:spPr>
        <p:txBody>
          <a:bodyPr lIns="0" tIns="0" rIns="0" bIns="0" rtlCol="0" anchor="t">
            <a:spAutoFit/>
          </a:bodyPr>
          <a:lstStyle/>
          <a:p>
            <a:pPr algn="ctr">
              <a:lnSpc>
                <a:spcPts val="4618"/>
              </a:lnSpc>
              <a:spcBef>
                <a:spcPct val="0"/>
              </a:spcBef>
            </a:pPr>
            <a:r>
              <a:rPr lang="en-US" sz="3299" dirty="0">
                <a:solidFill>
                  <a:srgbClr val="0099FF"/>
                </a:solidFill>
                <a:latin typeface="Montserrat"/>
                <a:ea typeface="Montserrat"/>
                <a:cs typeface="Montserrat"/>
                <a:sym typeface="Montserrat"/>
              </a:rPr>
              <a:t> Choose one of the rights from the Convention and design an emoji to represent it. As a class, create a gallery of the emojis on the classroom wall. </a:t>
            </a:r>
          </a:p>
          <a:p>
            <a:pPr algn="ctr">
              <a:lnSpc>
                <a:spcPts val="4618"/>
              </a:lnSpc>
              <a:spcBef>
                <a:spcPct val="0"/>
              </a:spcBef>
            </a:pPr>
            <a:endParaRPr lang="en-US" sz="3299" dirty="0">
              <a:solidFill>
                <a:srgbClr val="0099FF"/>
              </a:solidFill>
              <a:latin typeface="Montserrat" panose="00000500000000000000" pitchFamily="2" charset="0"/>
              <a:ea typeface="Montserrat"/>
              <a:cs typeface="Montserrat"/>
              <a:sym typeface="Montserrat"/>
            </a:endParaRPr>
          </a:p>
          <a:p>
            <a:pPr algn="ctr">
              <a:lnSpc>
                <a:spcPts val="4618"/>
              </a:lnSpc>
              <a:spcBef>
                <a:spcPct val="0"/>
              </a:spcBef>
            </a:pPr>
            <a:r>
              <a:rPr lang="en-US" sz="3299" b="1" dirty="0">
                <a:solidFill>
                  <a:srgbClr val="0099FF"/>
                </a:solidFill>
                <a:latin typeface="Montserrat" panose="00000500000000000000" pitchFamily="2" charset="0"/>
                <a:ea typeface="Montserrat Bold"/>
                <a:cs typeface="Montserrat Bold"/>
                <a:sym typeface="Montserrat Bold"/>
              </a:rPr>
              <a:t>Discussion: Go around in a circle and explain why you chose your right and how your emoji represents the right you chose.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037230" y="7043555"/>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43050" y="-1301934"/>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6205754" y="2538291"/>
            <a:ext cx="463083" cy="463083"/>
          </a:xfrm>
          <a:custGeom>
            <a:avLst/>
            <a:gdLst/>
            <a:ahLst/>
            <a:cxnLst/>
            <a:rect l="l" t="t" r="r" b="b"/>
            <a:pathLst>
              <a:path w="463083" h="463083">
                <a:moveTo>
                  <a:pt x="0" y="0"/>
                </a:moveTo>
                <a:lnTo>
                  <a:pt x="463083" y="0"/>
                </a:lnTo>
                <a:lnTo>
                  <a:pt x="463083" y="463083"/>
                </a:lnTo>
                <a:lnTo>
                  <a:pt x="0" y="463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2209271" y="7233638"/>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 name="Group 6"/>
          <p:cNvGrpSpPr/>
          <p:nvPr/>
        </p:nvGrpSpPr>
        <p:grpSpPr>
          <a:xfrm>
            <a:off x="14440929" y="8781803"/>
            <a:ext cx="4137997" cy="1585506"/>
            <a:chOff x="0" y="0"/>
            <a:chExt cx="5517329" cy="2114008"/>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9"/>
              <a:stretch>
                <a:fillRect r="1" b="1"/>
              </a:stretch>
            </a:blipFill>
          </p:spPr>
          <p:txBody>
            <a:bodyPr/>
            <a:lstStyle/>
            <a:p>
              <a:endParaRPr lang="en-GB"/>
            </a:p>
          </p:txBody>
        </p:sp>
      </p:grpSp>
      <p:grpSp>
        <p:nvGrpSpPr>
          <p:cNvPr id="8" name="Group 8"/>
          <p:cNvGrpSpPr/>
          <p:nvPr/>
        </p:nvGrpSpPr>
        <p:grpSpPr>
          <a:xfrm>
            <a:off x="0" y="-56764"/>
            <a:ext cx="5653217" cy="5653193"/>
            <a:chOff x="0" y="0"/>
            <a:chExt cx="7537623" cy="7537591"/>
          </a:xfrm>
        </p:grpSpPr>
        <p:sp>
          <p:nvSpPr>
            <p:cNvPr id="9" name="Freeform 9"/>
            <p:cNvSpPr/>
            <p:nvPr/>
          </p:nvSpPr>
          <p:spPr>
            <a:xfrm>
              <a:off x="0" y="0"/>
              <a:ext cx="7537577" cy="7537577"/>
            </a:xfrm>
            <a:custGeom>
              <a:avLst/>
              <a:gdLst/>
              <a:ahLst/>
              <a:cxnLst/>
              <a:rect l="l" t="t" r="r" b="b"/>
              <a:pathLst>
                <a:path w="7537577" h="7537577">
                  <a:moveTo>
                    <a:pt x="7537577" y="3768852"/>
                  </a:moveTo>
                  <a:cubicBezTo>
                    <a:pt x="7537577" y="5850255"/>
                    <a:pt x="5850128" y="7537577"/>
                    <a:pt x="3768725" y="7537577"/>
                  </a:cubicBezTo>
                  <a:cubicBezTo>
                    <a:pt x="1687322" y="7537577"/>
                    <a:pt x="0" y="5850255"/>
                    <a:pt x="0" y="3768852"/>
                  </a:cubicBezTo>
                  <a:cubicBezTo>
                    <a:pt x="0" y="1687449"/>
                    <a:pt x="1687322" y="0"/>
                    <a:pt x="3768852" y="0"/>
                  </a:cubicBezTo>
                  <a:cubicBezTo>
                    <a:pt x="5850382" y="0"/>
                    <a:pt x="7537577" y="1687322"/>
                    <a:pt x="7537577" y="3768852"/>
                  </a:cubicBezTo>
                  <a:close/>
                </a:path>
              </a:pathLst>
            </a:custGeom>
            <a:blipFill>
              <a:blip r:embed="rId10"/>
              <a:stretch>
                <a:fillRect l="-24906" r="-24906"/>
              </a:stretch>
            </a:blipFill>
          </p:spPr>
          <p:txBody>
            <a:bodyPr/>
            <a:lstStyle/>
            <a:p>
              <a:endParaRPr lang="en-GB"/>
            </a:p>
          </p:txBody>
        </p:sp>
      </p:grpSp>
      <p:sp>
        <p:nvSpPr>
          <p:cNvPr id="10" name="TextBox 10"/>
          <p:cNvSpPr txBox="1"/>
          <p:nvPr/>
        </p:nvSpPr>
        <p:spPr>
          <a:xfrm>
            <a:off x="5181932" y="4775301"/>
            <a:ext cx="11604928" cy="853567"/>
          </a:xfrm>
          <a:prstGeom prst="rect">
            <a:avLst/>
          </a:prstGeom>
        </p:spPr>
        <p:txBody>
          <a:bodyPr lIns="0" tIns="0" rIns="0" bIns="0" rtlCol="0" anchor="t">
            <a:spAutoFit/>
          </a:bodyPr>
          <a:lstStyle/>
          <a:p>
            <a:pPr algn="ctr">
              <a:lnSpc>
                <a:spcPts val="6373"/>
              </a:lnSpc>
            </a:pPr>
            <a:r>
              <a:rPr lang="en-US" sz="6600" b="1" dirty="0">
                <a:solidFill>
                  <a:srgbClr val="0099FF"/>
                </a:solidFill>
                <a:latin typeface="Montserrat" panose="00000500000000000000" pitchFamily="2" charset="0"/>
                <a:ea typeface="Montserrat Bold"/>
                <a:cs typeface="Montserrat Bold"/>
                <a:sym typeface="Montserrat Bold"/>
              </a:rPr>
              <a:t>ACTIVITES FOR AGES 10-12 </a:t>
            </a:r>
          </a:p>
        </p:txBody>
      </p:sp>
      <p:sp>
        <p:nvSpPr>
          <p:cNvPr id="11" name="Freeform 11"/>
          <p:cNvSpPr/>
          <p:nvPr/>
        </p:nvSpPr>
        <p:spPr>
          <a:xfrm rot="-10800000">
            <a:off x="-2744890" y="744082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r="-62"/>
            </a:stretch>
          </a:blipFill>
        </p:spPr>
        <p:txBody>
          <a:bodyPr/>
          <a:lstStyle/>
          <a:p>
            <a:endParaRPr lang="en-GB"/>
          </a:p>
        </p:txBody>
      </p:sp>
      <p:sp>
        <p:nvSpPr>
          <p:cNvPr id="12" name="Freeform 12"/>
          <p:cNvSpPr/>
          <p:nvPr/>
        </p:nvSpPr>
        <p:spPr>
          <a:xfrm rot="-10800000">
            <a:off x="13789400" y="-1157273"/>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r="-62"/>
            </a:stretch>
          </a:blipFill>
        </p:spPr>
        <p:txBody>
          <a:bodyPr/>
          <a:lstStyle/>
          <a:p>
            <a:endParaRPr lang="en-GB"/>
          </a:p>
        </p:txBody>
      </p:sp>
      <p:sp>
        <p:nvSpPr>
          <p:cNvPr id="13" name="TextBox 13"/>
          <p:cNvSpPr txBox="1"/>
          <p:nvPr/>
        </p:nvSpPr>
        <p:spPr>
          <a:xfrm>
            <a:off x="7687912" y="5911417"/>
            <a:ext cx="9571388" cy="11321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term "alternative" refers to a technology other than the technology used in fossil fuels to produce energy.</a:t>
            </a:r>
          </a:p>
        </p:txBody>
      </p:sp>
      <p:sp>
        <p:nvSpPr>
          <p:cNvPr id="14" name="TextBox 14"/>
          <p:cNvSpPr txBox="1"/>
          <p:nvPr/>
        </p:nvSpPr>
        <p:spPr>
          <a:xfrm>
            <a:off x="2299738" y="6010447"/>
            <a:ext cx="1336973" cy="219709"/>
          </a:xfrm>
          <a:prstGeom prst="rect">
            <a:avLst/>
          </a:prstGeom>
        </p:spPr>
        <p:txBody>
          <a:bodyPr lIns="0" tIns="0" rIns="0" bIns="0" rtlCol="0" anchor="t">
            <a:spAutoFit/>
          </a:bodyPr>
          <a:lstStyle/>
          <a:p>
            <a:pPr algn="ctr">
              <a:lnSpc>
                <a:spcPts val="1539"/>
              </a:lnSpc>
            </a:pPr>
            <a:r>
              <a:rPr lang="en-US" sz="1100">
                <a:solidFill>
                  <a:srgbClr val="FFFFFF"/>
                </a:solidFill>
                <a:latin typeface="Montserrat"/>
                <a:ea typeface="Montserrat"/>
                <a:cs typeface="Montserrat"/>
                <a:sym typeface="Montserrat"/>
              </a:rPr>
              <a:t>UNICEF/UNI509138</a:t>
            </a:r>
          </a:p>
        </p:txBody>
      </p:sp>
      <p:sp>
        <p:nvSpPr>
          <p:cNvPr id="15" name="TextBox 15"/>
          <p:cNvSpPr txBox="1"/>
          <p:nvPr/>
        </p:nvSpPr>
        <p:spPr>
          <a:xfrm rot="-5400000">
            <a:off x="-529167" y="1960482"/>
            <a:ext cx="1289165" cy="139392"/>
          </a:xfrm>
          <a:prstGeom prst="rect">
            <a:avLst/>
          </a:prstGeom>
        </p:spPr>
        <p:txBody>
          <a:bodyPr lIns="0" tIns="0" rIns="0" bIns="0" rtlCol="0" anchor="t">
            <a:spAutoFit/>
          </a:bodyPr>
          <a:lstStyle/>
          <a:p>
            <a:pPr algn="l">
              <a:lnSpc>
                <a:spcPts val="1080"/>
              </a:lnSpc>
            </a:pPr>
            <a:r>
              <a:rPr lang="en-US" sz="900">
                <a:solidFill>
                  <a:srgbClr val="FFFFFF"/>
                </a:solidFill>
                <a:latin typeface="Montserrat"/>
                <a:ea typeface="Montserrat"/>
                <a:cs typeface="Montserrat"/>
                <a:sym typeface="Montserrat"/>
              </a:rPr>
              <a:t>UNICEF/UNI406810</a:t>
            </a:r>
          </a:p>
        </p:txBody>
      </p:sp>
      <p:sp>
        <p:nvSpPr>
          <p:cNvPr id="16" name="TextBox 16"/>
          <p:cNvSpPr txBox="1"/>
          <p:nvPr/>
        </p:nvSpPr>
        <p:spPr>
          <a:xfrm>
            <a:off x="2563043" y="5365893"/>
            <a:ext cx="911768" cy="119804"/>
          </a:xfrm>
          <a:prstGeom prst="rect">
            <a:avLst/>
          </a:prstGeom>
        </p:spPr>
        <p:txBody>
          <a:bodyPr lIns="0" tIns="0" rIns="0" bIns="0" rtlCol="0" anchor="t">
            <a:spAutoFit/>
          </a:bodyPr>
          <a:lstStyle/>
          <a:p>
            <a:pPr algn="ctr">
              <a:lnSpc>
                <a:spcPts val="980"/>
              </a:lnSpc>
              <a:spcBef>
                <a:spcPct val="0"/>
              </a:spcBef>
            </a:pPr>
            <a:r>
              <a:rPr lang="en-US" sz="700">
                <a:solidFill>
                  <a:srgbClr val="FFFFFF"/>
                </a:solidFill>
                <a:latin typeface="Montserrat"/>
                <a:ea typeface="Montserrat"/>
                <a:cs typeface="Montserrat"/>
                <a:sym typeface="Montserrat"/>
              </a:rPr>
              <a:t>UNICEF/UN0444256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6" name="Freeform 6"/>
          <p:cNvSpPr/>
          <p:nvPr/>
        </p:nvSpPr>
        <p:spPr>
          <a:xfrm>
            <a:off x="8135170" y="8783007"/>
            <a:ext cx="1901174" cy="475293"/>
          </a:xfrm>
          <a:custGeom>
            <a:avLst/>
            <a:gdLst/>
            <a:ahLst/>
            <a:cxnLst/>
            <a:rect l="l" t="t" r="r" b="b"/>
            <a:pathLst>
              <a:path w="1901174" h="475293">
                <a:moveTo>
                  <a:pt x="0" y="0"/>
                </a:moveTo>
                <a:lnTo>
                  <a:pt x="1901174" y="0"/>
                </a:lnTo>
                <a:lnTo>
                  <a:pt x="1901174" y="475293"/>
                </a:lnTo>
                <a:lnTo>
                  <a:pt x="0" y="475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7" name="Group 7"/>
          <p:cNvGrpSpPr/>
          <p:nvPr/>
        </p:nvGrpSpPr>
        <p:grpSpPr>
          <a:xfrm>
            <a:off x="14440929" y="8781803"/>
            <a:ext cx="4137997" cy="1585506"/>
            <a:chOff x="0" y="0"/>
            <a:chExt cx="5517329" cy="2114008"/>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9"/>
              <a:stretch>
                <a:fillRect r="1" b="1"/>
              </a:stretch>
            </a:blipFill>
          </p:spPr>
          <p:txBody>
            <a:bodyPr/>
            <a:lstStyle/>
            <a:p>
              <a:endParaRPr lang="en-GB"/>
            </a:p>
          </p:txBody>
        </p:sp>
      </p:grpSp>
      <p:pic>
        <p:nvPicPr>
          <p:cNvPr id="10" name="Online Media 9" title="Just a kid | #WorldChildrensDay">
            <a:hlinkClick r:id="" action="ppaction://media"/>
            <a:extLst>
              <a:ext uri="{FF2B5EF4-FFF2-40B4-BE49-F238E27FC236}">
                <a16:creationId xmlns:a16="http://schemas.microsoft.com/office/drawing/2014/main" id="{278E4BB0-CFDF-CEC0-9FE1-A92104F8CAF9}"/>
              </a:ext>
            </a:extLst>
          </p:cNvPr>
          <p:cNvPicPr>
            <a:picLocks noRot="1" noChangeAspect="1"/>
          </p:cNvPicPr>
          <p:nvPr>
            <a:videoFile r:link="rId1"/>
          </p:nvPr>
        </p:nvPicPr>
        <p:blipFill>
          <a:blip r:embed="rId10"/>
          <a:stretch>
            <a:fillRect/>
          </a:stretch>
        </p:blipFill>
        <p:spPr>
          <a:xfrm>
            <a:off x="3670920" y="2354258"/>
            <a:ext cx="10160000" cy="5740400"/>
          </a:xfrm>
          <a:prstGeom prst="rect">
            <a:avLst/>
          </a:prstGeom>
        </p:spPr>
      </p:pic>
      <p:grpSp>
        <p:nvGrpSpPr>
          <p:cNvPr id="11" name="Group 2">
            <a:extLst>
              <a:ext uri="{FF2B5EF4-FFF2-40B4-BE49-F238E27FC236}">
                <a16:creationId xmlns:a16="http://schemas.microsoft.com/office/drawing/2014/main" id="{C4CAE14A-E314-85D6-02C4-F98890D2EFBA}"/>
              </a:ext>
            </a:extLst>
          </p:cNvPr>
          <p:cNvGrpSpPr/>
          <p:nvPr/>
        </p:nvGrpSpPr>
        <p:grpSpPr>
          <a:xfrm>
            <a:off x="4495800" y="352235"/>
            <a:ext cx="8510246" cy="1351096"/>
            <a:chOff x="0" y="0"/>
            <a:chExt cx="11346994" cy="1801461"/>
          </a:xfrm>
        </p:grpSpPr>
        <p:sp>
          <p:nvSpPr>
            <p:cNvPr id="12" name="Freeform 3">
              <a:extLst>
                <a:ext uri="{FF2B5EF4-FFF2-40B4-BE49-F238E27FC236}">
                  <a16:creationId xmlns:a16="http://schemas.microsoft.com/office/drawing/2014/main" id="{480431AD-A4EB-F1E6-0885-9365E8388944}"/>
                </a:ext>
              </a:extLst>
            </p:cNvPr>
            <p:cNvSpPr/>
            <p:nvPr/>
          </p:nvSpPr>
          <p:spPr>
            <a:xfrm>
              <a:off x="0" y="0"/>
              <a:ext cx="11346986" cy="1801503"/>
            </a:xfrm>
            <a:custGeom>
              <a:avLst/>
              <a:gdLst/>
              <a:ahLst/>
              <a:cxnLst/>
              <a:rect l="l" t="t" r="r" b="b"/>
              <a:pathLst>
                <a:path w="11346986" h="1801503">
                  <a:moveTo>
                    <a:pt x="0" y="0"/>
                  </a:moveTo>
                  <a:lnTo>
                    <a:pt x="11346986" y="0"/>
                  </a:lnTo>
                  <a:lnTo>
                    <a:pt x="11346986" y="1801503"/>
                  </a:lnTo>
                  <a:lnTo>
                    <a:pt x="0" y="1801503"/>
                  </a:lnTo>
                  <a:close/>
                </a:path>
              </a:pathLst>
            </a:custGeom>
            <a:solidFill>
              <a:srgbClr val="0099FF"/>
            </a:solidFill>
          </p:spPr>
          <p:txBody>
            <a:bodyPr/>
            <a:lstStyle/>
            <a:p>
              <a:endParaRPr lang="en-GB"/>
            </a:p>
          </p:txBody>
        </p:sp>
      </p:grpSp>
      <p:sp>
        <p:nvSpPr>
          <p:cNvPr id="14" name="TextBox 13">
            <a:extLst>
              <a:ext uri="{FF2B5EF4-FFF2-40B4-BE49-F238E27FC236}">
                <a16:creationId xmlns:a16="http://schemas.microsoft.com/office/drawing/2014/main" id="{E7152948-0078-8463-0E45-4A0D5220C5FE}"/>
              </a:ext>
            </a:extLst>
          </p:cNvPr>
          <p:cNvSpPr txBox="1"/>
          <p:nvPr/>
        </p:nvSpPr>
        <p:spPr>
          <a:xfrm>
            <a:off x="1447923" y="683794"/>
            <a:ext cx="14643100" cy="757708"/>
          </a:xfrm>
          <a:prstGeom prst="rect">
            <a:avLst/>
          </a:prstGeom>
          <a:noFill/>
        </p:spPr>
        <p:txBody>
          <a:bodyPr wrap="square">
            <a:spAutoFit/>
          </a:bodyPr>
          <a:lstStyle/>
          <a:p>
            <a:pPr algn="ctr">
              <a:lnSpc>
                <a:spcPts val="5598"/>
              </a:lnSpc>
            </a:pPr>
            <a:r>
              <a:rPr lang="en-US" sz="4000" b="1" dirty="0">
                <a:solidFill>
                  <a:srgbClr val="FFFFFF"/>
                </a:solidFill>
                <a:latin typeface="Montserrat" panose="00000500000000000000" pitchFamily="2" charset="0"/>
                <a:ea typeface="Montserrat Bold"/>
                <a:cs typeface="Montserrat Bold"/>
                <a:sym typeface="Montserrat Bold"/>
              </a:rPr>
              <a:t>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509927"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5183551" y="9057274"/>
            <a:ext cx="3209451" cy="1229726"/>
            <a:chOff x="0" y="0"/>
            <a:chExt cx="5517329" cy="2114008"/>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r="1" b="1"/>
              </a:stretch>
            </a:blipFill>
          </p:spPr>
          <p:txBody>
            <a:bodyPr/>
            <a:lstStyle/>
            <a:p>
              <a:endParaRPr lang="en-GB"/>
            </a:p>
          </p:txBody>
        </p:sp>
      </p:grpSp>
      <p:sp>
        <p:nvSpPr>
          <p:cNvPr id="8" name="Freeform 8"/>
          <p:cNvSpPr/>
          <p:nvPr/>
        </p:nvSpPr>
        <p:spPr>
          <a:xfrm>
            <a:off x="89047" y="122159"/>
            <a:ext cx="5927450" cy="5927450"/>
          </a:xfrm>
          <a:custGeom>
            <a:avLst/>
            <a:gdLst/>
            <a:ahLst/>
            <a:cxnLst/>
            <a:rect l="l" t="t" r="r" b="b"/>
            <a:pathLst>
              <a:path w="5927450" h="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9" name="Group 9"/>
          <p:cNvGrpSpPr/>
          <p:nvPr/>
        </p:nvGrpSpPr>
        <p:grpSpPr>
          <a:xfrm>
            <a:off x="1533647" y="1088206"/>
            <a:ext cx="3038252" cy="4055294"/>
            <a:chOff x="0" y="0"/>
            <a:chExt cx="4051003" cy="5407059"/>
          </a:xfrm>
        </p:grpSpPr>
        <p:sp>
          <p:nvSpPr>
            <p:cNvPr id="10" name="Freeform 10"/>
            <p:cNvSpPr/>
            <p:nvPr/>
          </p:nvSpPr>
          <p:spPr>
            <a:xfrm>
              <a:off x="0" y="0"/>
              <a:ext cx="4051046" cy="5407025"/>
            </a:xfrm>
            <a:custGeom>
              <a:avLst/>
              <a:gdLst/>
              <a:ahLst/>
              <a:cxnLst/>
              <a:rect l="l" t="t" r="r" b="b"/>
              <a:pathLst>
                <a:path w="4051046" h="5407025">
                  <a:moveTo>
                    <a:pt x="0" y="0"/>
                  </a:moveTo>
                  <a:lnTo>
                    <a:pt x="4051046" y="0"/>
                  </a:lnTo>
                  <a:lnTo>
                    <a:pt x="4051046" y="5407025"/>
                  </a:lnTo>
                  <a:lnTo>
                    <a:pt x="0" y="5407025"/>
                  </a:lnTo>
                  <a:lnTo>
                    <a:pt x="0" y="0"/>
                  </a:lnTo>
                  <a:close/>
                </a:path>
              </a:pathLst>
            </a:custGeom>
            <a:solidFill>
              <a:srgbClr val="000000">
                <a:alpha val="0"/>
              </a:srgbClr>
            </a:solidFill>
            <a:ln w="12700">
              <a:solidFill>
                <a:srgbClr val="000000"/>
              </a:solidFill>
            </a:ln>
          </p:spPr>
          <p:txBody>
            <a:bodyPr/>
            <a:lstStyle/>
            <a:p>
              <a:endParaRPr lang="en-GB"/>
            </a:p>
          </p:txBody>
        </p:sp>
      </p:grpSp>
      <p:grpSp>
        <p:nvGrpSpPr>
          <p:cNvPr id="11" name="Group 11"/>
          <p:cNvGrpSpPr/>
          <p:nvPr/>
        </p:nvGrpSpPr>
        <p:grpSpPr>
          <a:xfrm>
            <a:off x="7046335" y="1028700"/>
            <a:ext cx="9083284" cy="1558288"/>
            <a:chOff x="0" y="0"/>
            <a:chExt cx="12111045" cy="2077717"/>
          </a:xfrm>
        </p:grpSpPr>
        <p:sp>
          <p:nvSpPr>
            <p:cNvPr id="12" name="Freeform 12"/>
            <p:cNvSpPr/>
            <p:nvPr/>
          </p:nvSpPr>
          <p:spPr>
            <a:xfrm>
              <a:off x="0" y="0"/>
              <a:ext cx="12111103" cy="2077768"/>
            </a:xfrm>
            <a:custGeom>
              <a:avLst/>
              <a:gdLst/>
              <a:ahLst/>
              <a:cxnLst/>
              <a:rect l="l" t="t" r="r" b="b"/>
              <a:pathLst>
                <a:path w="12111103" h="2077768">
                  <a:moveTo>
                    <a:pt x="0" y="0"/>
                  </a:moveTo>
                  <a:lnTo>
                    <a:pt x="12111103" y="0"/>
                  </a:lnTo>
                  <a:lnTo>
                    <a:pt x="12111103" y="2077768"/>
                  </a:lnTo>
                  <a:lnTo>
                    <a:pt x="0" y="2077768"/>
                  </a:lnTo>
                  <a:close/>
                </a:path>
              </a:pathLst>
            </a:custGeom>
            <a:solidFill>
              <a:srgbClr val="0099FF"/>
            </a:solidFill>
          </p:spPr>
          <p:txBody>
            <a:bodyPr/>
            <a:lstStyle/>
            <a:p>
              <a:endParaRPr lang="en-GB" dirty="0"/>
            </a:p>
          </p:txBody>
        </p:sp>
      </p:grpSp>
      <p:sp>
        <p:nvSpPr>
          <p:cNvPr id="13" name="Freeform 13"/>
          <p:cNvSpPr/>
          <p:nvPr/>
        </p:nvSpPr>
        <p:spPr>
          <a:xfrm>
            <a:off x="426954" y="993409"/>
            <a:ext cx="4144945" cy="4114800"/>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4" name="TextBox 14"/>
          <p:cNvSpPr txBox="1"/>
          <p:nvPr/>
        </p:nvSpPr>
        <p:spPr>
          <a:xfrm>
            <a:off x="6258686" y="1329151"/>
            <a:ext cx="10529590" cy="796436"/>
          </a:xfrm>
          <a:prstGeom prst="rect">
            <a:avLst/>
          </a:prstGeom>
        </p:spPr>
        <p:txBody>
          <a:bodyPr lIns="0" tIns="0" rIns="0" bIns="0" rtlCol="0" anchor="t">
            <a:spAutoFit/>
          </a:bodyPr>
          <a:lstStyle/>
          <a:p>
            <a:pPr algn="ctr">
              <a:lnSpc>
                <a:spcPts val="6719"/>
              </a:lnSpc>
            </a:pPr>
            <a:r>
              <a:rPr lang="en-US" sz="4798" b="1" dirty="0">
                <a:solidFill>
                  <a:srgbClr val="FFFFFF"/>
                </a:solidFill>
                <a:latin typeface="Montserrat" panose="00000500000000000000" pitchFamily="2" charset="0"/>
                <a:ea typeface="Arimo Bold"/>
                <a:cs typeface="Arimo Bold"/>
                <a:sym typeface="Arimo Bold"/>
              </a:rPr>
              <a:t>INVESTIGATION TIME!</a:t>
            </a:r>
          </a:p>
        </p:txBody>
      </p:sp>
      <p:sp>
        <p:nvSpPr>
          <p:cNvPr id="15" name="TextBox 15"/>
          <p:cNvSpPr txBox="1"/>
          <p:nvPr/>
        </p:nvSpPr>
        <p:spPr>
          <a:xfrm>
            <a:off x="5573568" y="2993659"/>
            <a:ext cx="11899825" cy="5526065"/>
          </a:xfrm>
          <a:prstGeom prst="rect">
            <a:avLst/>
          </a:prstGeom>
        </p:spPr>
        <p:txBody>
          <a:bodyPr lIns="0" tIns="0" rIns="0" bIns="0" rtlCol="0" anchor="t">
            <a:spAutoFit/>
          </a:bodyPr>
          <a:lstStyle/>
          <a:p>
            <a:pPr algn="ctr">
              <a:lnSpc>
                <a:spcPts val="4480"/>
              </a:lnSpc>
            </a:pPr>
            <a:r>
              <a:rPr lang="en-US" sz="3200" b="1" dirty="0">
                <a:solidFill>
                  <a:srgbClr val="0099FF"/>
                </a:solidFill>
                <a:latin typeface="Montserrat" panose="00000500000000000000" pitchFamily="2" charset="0"/>
                <a:ea typeface="Montserrat Bold"/>
                <a:cs typeface="Montserrat Bold"/>
                <a:sym typeface="Montserrat Bold"/>
              </a:rPr>
              <a:t>Respond to the question: What do you think is the most important issue affecting children today? How would you resolve it to ensure children’s rights are respected? Put together a short lesson plan and be prepared to ‘’teach’’ your peers about this important topic!</a:t>
            </a:r>
          </a:p>
          <a:p>
            <a:pPr algn="ctr">
              <a:lnSpc>
                <a:spcPts val="4060"/>
              </a:lnSpc>
            </a:pPr>
            <a:endParaRPr lang="en-US" sz="3200" b="1" dirty="0">
              <a:solidFill>
                <a:srgbClr val="0099FF"/>
              </a:solidFill>
              <a:latin typeface="Montserrat Bold"/>
              <a:ea typeface="Montserrat Bold"/>
              <a:cs typeface="Montserrat Bold"/>
              <a:sym typeface="Montserrat Bold"/>
            </a:endParaRPr>
          </a:p>
          <a:p>
            <a:pPr algn="ctr">
              <a:lnSpc>
                <a:spcPts val="4060"/>
              </a:lnSpc>
            </a:pPr>
            <a:r>
              <a:rPr lang="en-US" sz="2900" i="1" dirty="0">
                <a:solidFill>
                  <a:srgbClr val="0099FF"/>
                </a:solidFill>
                <a:latin typeface="Montserrat" panose="00000500000000000000" pitchFamily="2" charset="0"/>
                <a:ea typeface="Montserrat Italics"/>
                <a:cs typeface="Montserrat Italics"/>
                <a:sym typeface="Montserrat Italics"/>
              </a:rPr>
              <a:t> You can choose an issue you care about or think about issues that UNICEF focuses on such as migration, child marriage, missing out on school, etc.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2755374" y="5416595"/>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202656" y="-224491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6" name="Freeform 6"/>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p:nvPr/>
        </p:nvGrpSpPr>
        <p:grpSpPr>
          <a:xfrm>
            <a:off x="14411691" y="8670017"/>
            <a:ext cx="4137997" cy="1585506"/>
            <a:chOff x="0" y="0"/>
            <a:chExt cx="5517329" cy="2114008"/>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11"/>
              <a:stretch>
                <a:fillRect r="1" b="1"/>
              </a:stretch>
            </a:blipFill>
          </p:spPr>
          <p:txBody>
            <a:bodyPr/>
            <a:lstStyle/>
            <a:p>
              <a:endParaRPr lang="en-GB"/>
            </a:p>
          </p:txBody>
        </p:sp>
      </p:grpSp>
      <p:grpSp>
        <p:nvGrpSpPr>
          <p:cNvPr id="9" name="Group 9"/>
          <p:cNvGrpSpPr/>
          <p:nvPr/>
        </p:nvGrpSpPr>
        <p:grpSpPr>
          <a:xfrm>
            <a:off x="1650130" y="758150"/>
            <a:ext cx="10281145" cy="1266880"/>
            <a:chOff x="0" y="0"/>
            <a:chExt cx="13165552" cy="1689173"/>
          </a:xfrm>
        </p:grpSpPr>
        <p:sp>
          <p:nvSpPr>
            <p:cNvPr id="10" name="Freeform 10"/>
            <p:cNvSpPr/>
            <p:nvPr/>
          </p:nvSpPr>
          <p:spPr>
            <a:xfrm>
              <a:off x="0" y="0"/>
              <a:ext cx="13165519" cy="1689225"/>
            </a:xfrm>
            <a:custGeom>
              <a:avLst/>
              <a:gdLst/>
              <a:ahLst/>
              <a:cxnLst/>
              <a:rect l="l" t="t" r="r" b="b"/>
              <a:pathLst>
                <a:path w="13165519" h="1689225">
                  <a:moveTo>
                    <a:pt x="0" y="0"/>
                  </a:moveTo>
                  <a:lnTo>
                    <a:pt x="13165519" y="0"/>
                  </a:lnTo>
                  <a:lnTo>
                    <a:pt x="13165519" y="1689225"/>
                  </a:lnTo>
                  <a:lnTo>
                    <a:pt x="0" y="1689225"/>
                  </a:lnTo>
                  <a:close/>
                </a:path>
              </a:pathLst>
            </a:custGeom>
            <a:solidFill>
              <a:srgbClr val="0099FF"/>
            </a:solidFill>
          </p:spPr>
          <p:txBody>
            <a:bodyPr/>
            <a:lstStyle/>
            <a:p>
              <a:endParaRPr lang="en-GB"/>
            </a:p>
          </p:txBody>
        </p:sp>
      </p:grpSp>
      <p:sp>
        <p:nvSpPr>
          <p:cNvPr id="11" name="Freeform 11"/>
          <p:cNvSpPr/>
          <p:nvPr/>
        </p:nvSpPr>
        <p:spPr>
          <a:xfrm>
            <a:off x="12587681" y="2410886"/>
            <a:ext cx="5432684" cy="3246029"/>
          </a:xfrm>
          <a:custGeom>
            <a:avLst/>
            <a:gdLst/>
            <a:ahLst/>
            <a:cxnLst/>
            <a:rect l="l" t="t" r="r" b="b"/>
            <a:pathLst>
              <a:path w="5432684" h="3246029">
                <a:moveTo>
                  <a:pt x="0" y="0"/>
                </a:moveTo>
                <a:lnTo>
                  <a:pt x="5432684" y="0"/>
                </a:lnTo>
                <a:lnTo>
                  <a:pt x="5432684" y="3246029"/>
                </a:lnTo>
                <a:lnTo>
                  <a:pt x="0" y="32460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14253833" y="3422546"/>
            <a:ext cx="1050190" cy="1048877"/>
          </a:xfrm>
          <a:custGeom>
            <a:avLst/>
            <a:gdLst/>
            <a:ahLst/>
            <a:cxnLst/>
            <a:rect l="l" t="t" r="r" b="b"/>
            <a:pathLst>
              <a:path w="1050190" h="1048877">
                <a:moveTo>
                  <a:pt x="0" y="0"/>
                </a:moveTo>
                <a:lnTo>
                  <a:pt x="1050190" y="0"/>
                </a:lnTo>
                <a:lnTo>
                  <a:pt x="1050190" y="1048878"/>
                </a:lnTo>
                <a:lnTo>
                  <a:pt x="0" y="10488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Freeform 13"/>
          <p:cNvSpPr/>
          <p:nvPr/>
        </p:nvSpPr>
        <p:spPr>
          <a:xfrm rot="899993">
            <a:off x="15554105" y="2982254"/>
            <a:ext cx="2084710" cy="1785033"/>
          </a:xfrm>
          <a:custGeom>
            <a:avLst/>
            <a:gdLst/>
            <a:ahLst/>
            <a:cxnLst/>
            <a:rect l="l" t="t" r="r" b="b"/>
            <a:pathLst>
              <a:path w="2084710" h="1785033">
                <a:moveTo>
                  <a:pt x="0" y="0"/>
                </a:moveTo>
                <a:lnTo>
                  <a:pt x="2084710" y="0"/>
                </a:lnTo>
                <a:lnTo>
                  <a:pt x="2084710" y="1785032"/>
                </a:lnTo>
                <a:lnTo>
                  <a:pt x="0" y="1785032"/>
                </a:lnTo>
                <a:lnTo>
                  <a:pt x="0" y="0"/>
                </a:lnTo>
                <a:close/>
              </a:path>
            </a:pathLst>
          </a:custGeom>
          <a:blipFill>
            <a:blip r:embed="rId16"/>
            <a:stretch>
              <a:fillRect/>
            </a:stretch>
          </a:blipFill>
        </p:spPr>
        <p:txBody>
          <a:bodyPr/>
          <a:lstStyle/>
          <a:p>
            <a:endParaRPr lang="en-GB"/>
          </a:p>
        </p:txBody>
      </p:sp>
      <p:grpSp>
        <p:nvGrpSpPr>
          <p:cNvPr id="14" name="Group 14"/>
          <p:cNvGrpSpPr/>
          <p:nvPr/>
        </p:nvGrpSpPr>
        <p:grpSpPr>
          <a:xfrm>
            <a:off x="12948152" y="3350331"/>
            <a:ext cx="894034" cy="1193308"/>
            <a:chOff x="0" y="0"/>
            <a:chExt cx="4051003" cy="5407059"/>
          </a:xfrm>
        </p:grpSpPr>
        <p:sp>
          <p:nvSpPr>
            <p:cNvPr id="15" name="Freeform 15"/>
            <p:cNvSpPr/>
            <p:nvPr/>
          </p:nvSpPr>
          <p:spPr>
            <a:xfrm>
              <a:off x="0" y="0"/>
              <a:ext cx="4051046" cy="5407025"/>
            </a:xfrm>
            <a:custGeom>
              <a:avLst/>
              <a:gdLst/>
              <a:ahLst/>
              <a:cxnLst/>
              <a:rect l="l" t="t" r="r" b="b"/>
              <a:pathLst>
                <a:path w="4051046" h="5407025">
                  <a:moveTo>
                    <a:pt x="0" y="0"/>
                  </a:moveTo>
                  <a:lnTo>
                    <a:pt x="4051046" y="0"/>
                  </a:lnTo>
                  <a:lnTo>
                    <a:pt x="4051046" y="5407025"/>
                  </a:lnTo>
                  <a:lnTo>
                    <a:pt x="0" y="5407025"/>
                  </a:lnTo>
                  <a:lnTo>
                    <a:pt x="0" y="0"/>
                  </a:lnTo>
                  <a:close/>
                </a:path>
              </a:pathLst>
            </a:custGeom>
            <a:blipFill>
              <a:blip r:embed="rId17"/>
              <a:stretch>
                <a:fillRect r="1"/>
              </a:stretch>
            </a:blipFill>
          </p:spPr>
          <p:txBody>
            <a:bodyPr/>
            <a:lstStyle/>
            <a:p>
              <a:endParaRPr lang="en-GB"/>
            </a:p>
          </p:txBody>
        </p:sp>
      </p:grpSp>
      <p:sp>
        <p:nvSpPr>
          <p:cNvPr id="16" name="Freeform 16"/>
          <p:cNvSpPr/>
          <p:nvPr/>
        </p:nvSpPr>
        <p:spPr>
          <a:xfrm rot="-552990">
            <a:off x="545334" y="132017"/>
            <a:ext cx="1814554" cy="2610869"/>
          </a:xfrm>
          <a:custGeom>
            <a:avLst/>
            <a:gdLst/>
            <a:ahLst/>
            <a:cxnLst/>
            <a:rect l="l" t="t" r="r" b="b"/>
            <a:pathLst>
              <a:path w="1814554" h="2610869">
                <a:moveTo>
                  <a:pt x="0" y="0"/>
                </a:moveTo>
                <a:lnTo>
                  <a:pt x="1814554" y="0"/>
                </a:lnTo>
                <a:lnTo>
                  <a:pt x="1814554" y="2610869"/>
                </a:lnTo>
                <a:lnTo>
                  <a:pt x="0" y="261086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7" name="TextBox 17"/>
          <p:cNvSpPr txBox="1"/>
          <p:nvPr/>
        </p:nvSpPr>
        <p:spPr>
          <a:xfrm>
            <a:off x="1028700" y="914400"/>
            <a:ext cx="11352718" cy="796436"/>
          </a:xfrm>
          <a:prstGeom prst="rect">
            <a:avLst/>
          </a:prstGeom>
        </p:spPr>
        <p:txBody>
          <a:bodyPr lIns="0" tIns="0" rIns="0" bIns="0" rtlCol="0" anchor="t">
            <a:spAutoFit/>
          </a:bodyPr>
          <a:lstStyle/>
          <a:p>
            <a:pPr algn="ctr">
              <a:lnSpc>
                <a:spcPts val="6719"/>
              </a:lnSpc>
            </a:pPr>
            <a:r>
              <a:rPr lang="en-US" sz="4798" b="1" dirty="0">
                <a:solidFill>
                  <a:srgbClr val="FFFFFF"/>
                </a:solidFill>
                <a:latin typeface="Montserrat" panose="00000500000000000000" pitchFamily="2" charset="0"/>
                <a:ea typeface="Arimo Bold"/>
                <a:cs typeface="Arimo Bold"/>
                <a:sym typeface="Arimo Bold"/>
              </a:rPr>
              <a:t>OUR VISION FOR THE FUTURE</a:t>
            </a:r>
          </a:p>
        </p:txBody>
      </p:sp>
      <p:sp>
        <p:nvSpPr>
          <p:cNvPr id="18" name="TextBox 18"/>
          <p:cNvSpPr txBox="1"/>
          <p:nvPr/>
        </p:nvSpPr>
        <p:spPr>
          <a:xfrm>
            <a:off x="2359888" y="4134252"/>
            <a:ext cx="9571388" cy="1522663"/>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9" name="TextBox 19"/>
          <p:cNvSpPr txBox="1"/>
          <p:nvPr/>
        </p:nvSpPr>
        <p:spPr>
          <a:xfrm>
            <a:off x="135273" y="2834640"/>
            <a:ext cx="12452408" cy="4878259"/>
          </a:xfrm>
          <a:prstGeom prst="rect">
            <a:avLst/>
          </a:prstGeom>
        </p:spPr>
        <p:txBody>
          <a:bodyPr lIns="0" tIns="0" rIns="0" bIns="0" rtlCol="0" anchor="t">
            <a:spAutoFit/>
          </a:bodyPr>
          <a:lstStyle/>
          <a:p>
            <a:pPr algn="ctr">
              <a:lnSpc>
                <a:spcPts val="4759"/>
              </a:lnSpc>
            </a:pPr>
            <a:r>
              <a:rPr lang="en-US" sz="3399" dirty="0">
                <a:solidFill>
                  <a:srgbClr val="0099FF"/>
                </a:solidFill>
                <a:latin typeface="Montserrat" panose="00000500000000000000" pitchFamily="2" charset="0"/>
                <a:ea typeface="Montserrat"/>
                <a:cs typeface="Montserrat"/>
                <a:sym typeface="Montserrat"/>
              </a:rPr>
              <a:t>In groups, create a vision board illustrating your hopes and dreams for the future where all children have their rights respected. You can include images, words, or drawings that represent a future free of conflict, a healthy planet, and a world where children’s rights are upheld. </a:t>
            </a:r>
          </a:p>
          <a:p>
            <a:pPr algn="ctr">
              <a:lnSpc>
                <a:spcPts val="4759"/>
              </a:lnSpc>
            </a:pPr>
            <a:endParaRPr lang="en-US" sz="3399" dirty="0">
              <a:solidFill>
                <a:srgbClr val="0099FF"/>
              </a:solidFill>
              <a:latin typeface="Montserrat" panose="00000500000000000000" pitchFamily="2" charset="0"/>
              <a:ea typeface="Montserrat"/>
              <a:cs typeface="Montserrat"/>
              <a:sym typeface="Montserrat"/>
            </a:endParaRPr>
          </a:p>
          <a:p>
            <a:pPr algn="ctr">
              <a:lnSpc>
                <a:spcPts val="4759"/>
              </a:lnSpc>
            </a:pPr>
            <a:r>
              <a:rPr lang="en-US" sz="3399" b="1" dirty="0">
                <a:solidFill>
                  <a:srgbClr val="0099FF"/>
                </a:solidFill>
                <a:latin typeface="Montserrat" panose="00000500000000000000" pitchFamily="2" charset="0"/>
                <a:ea typeface="Montserrat Bold"/>
                <a:cs typeface="Montserrat Bold"/>
                <a:sym typeface="Montserrat Bold"/>
              </a:rPr>
              <a:t>Discussion: Present your vision board as a group to the rest of the class.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662588" y="8709347"/>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5240375" y="5397567"/>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grpSp>
        <p:nvGrpSpPr>
          <p:cNvPr id="5" name="Group 5"/>
          <p:cNvGrpSpPr/>
          <p:nvPr/>
        </p:nvGrpSpPr>
        <p:grpSpPr>
          <a:xfrm>
            <a:off x="14983200" y="9076411"/>
            <a:ext cx="3375980" cy="1293533"/>
            <a:chOff x="0" y="0"/>
            <a:chExt cx="5517329" cy="2114008"/>
          </a:xfrm>
        </p:grpSpPr>
        <p:sp>
          <p:nvSpPr>
            <p:cNvPr id="6" name="Freeform 6"/>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r="1" b="1"/>
              </a:stretch>
            </a:blipFill>
          </p:spPr>
          <p:txBody>
            <a:bodyPr/>
            <a:lstStyle/>
            <a:p>
              <a:endParaRPr lang="en-GB"/>
            </a:p>
          </p:txBody>
        </p:sp>
      </p:grpSp>
      <p:grpSp>
        <p:nvGrpSpPr>
          <p:cNvPr id="7" name="Group 7"/>
          <p:cNvGrpSpPr/>
          <p:nvPr/>
        </p:nvGrpSpPr>
        <p:grpSpPr>
          <a:xfrm>
            <a:off x="953795" y="455747"/>
            <a:ext cx="10792852" cy="1441724"/>
            <a:chOff x="0" y="0"/>
            <a:chExt cx="14390470" cy="1922299"/>
          </a:xfrm>
        </p:grpSpPr>
        <p:sp>
          <p:nvSpPr>
            <p:cNvPr id="8" name="Freeform 8"/>
            <p:cNvSpPr/>
            <p:nvPr/>
          </p:nvSpPr>
          <p:spPr>
            <a:xfrm>
              <a:off x="0" y="0"/>
              <a:ext cx="14390433" cy="1922350"/>
            </a:xfrm>
            <a:custGeom>
              <a:avLst/>
              <a:gdLst/>
              <a:ahLst/>
              <a:cxnLst/>
              <a:rect l="l" t="t" r="r" b="b"/>
              <a:pathLst>
                <a:path w="14390433" h="1922350">
                  <a:moveTo>
                    <a:pt x="0" y="0"/>
                  </a:moveTo>
                  <a:lnTo>
                    <a:pt x="14390433" y="0"/>
                  </a:lnTo>
                  <a:lnTo>
                    <a:pt x="14390433" y="1922350"/>
                  </a:lnTo>
                  <a:lnTo>
                    <a:pt x="0" y="1922350"/>
                  </a:lnTo>
                  <a:close/>
                </a:path>
              </a:pathLst>
            </a:custGeom>
            <a:solidFill>
              <a:srgbClr val="0099FF"/>
            </a:solidFill>
          </p:spPr>
          <p:txBody>
            <a:bodyPr/>
            <a:lstStyle/>
            <a:p>
              <a:endParaRPr lang="en-GB"/>
            </a:p>
          </p:txBody>
        </p:sp>
      </p:grpSp>
      <p:sp>
        <p:nvSpPr>
          <p:cNvPr id="9" name="Freeform 9"/>
          <p:cNvSpPr/>
          <p:nvPr/>
        </p:nvSpPr>
        <p:spPr>
          <a:xfrm rot="-490262">
            <a:off x="424700" y="-219522"/>
            <a:ext cx="2607252" cy="2496444"/>
          </a:xfrm>
          <a:custGeom>
            <a:avLst/>
            <a:gdLst/>
            <a:ahLst/>
            <a:cxnLst/>
            <a:rect l="l" t="t" r="r" b="b"/>
            <a:pathLst>
              <a:path w="2607252" h="2496444">
                <a:moveTo>
                  <a:pt x="0" y="0"/>
                </a:moveTo>
                <a:lnTo>
                  <a:pt x="2607252" y="0"/>
                </a:lnTo>
                <a:lnTo>
                  <a:pt x="2607252" y="2496444"/>
                </a:lnTo>
                <a:lnTo>
                  <a:pt x="0" y="24964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13033962" y="985032"/>
            <a:ext cx="4366154" cy="5365473"/>
          </a:xfrm>
          <a:custGeom>
            <a:avLst/>
            <a:gdLst/>
            <a:ahLst/>
            <a:cxnLst/>
            <a:rect l="l" t="t" r="r" b="b"/>
            <a:pathLst>
              <a:path w="4366154" h="5365473">
                <a:moveTo>
                  <a:pt x="0" y="0"/>
                </a:moveTo>
                <a:lnTo>
                  <a:pt x="4366154" y="0"/>
                </a:lnTo>
                <a:lnTo>
                  <a:pt x="4366154" y="5365473"/>
                </a:lnTo>
                <a:lnTo>
                  <a:pt x="0" y="53654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316480" y="7325962"/>
            <a:ext cx="1974291" cy="1932338"/>
          </a:xfrm>
          <a:custGeom>
            <a:avLst/>
            <a:gdLst/>
            <a:ahLst/>
            <a:cxnLst/>
            <a:rect l="l" t="t" r="r" b="b"/>
            <a:pathLst>
              <a:path w="1974291" h="1932338">
                <a:moveTo>
                  <a:pt x="0" y="0"/>
                </a:moveTo>
                <a:lnTo>
                  <a:pt x="1974292" y="0"/>
                </a:lnTo>
                <a:lnTo>
                  <a:pt x="1974292" y="1932338"/>
                </a:lnTo>
                <a:lnTo>
                  <a:pt x="0" y="19323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5202633" y="7560866"/>
            <a:ext cx="1462531" cy="1462531"/>
          </a:xfrm>
          <a:custGeom>
            <a:avLst/>
            <a:gdLst/>
            <a:ahLst/>
            <a:cxnLst/>
            <a:rect l="l" t="t" r="r" b="b"/>
            <a:pathLst>
              <a:path w="1462531" h="1462531">
                <a:moveTo>
                  <a:pt x="0" y="0"/>
                </a:moveTo>
                <a:lnTo>
                  <a:pt x="1462531" y="0"/>
                </a:lnTo>
                <a:lnTo>
                  <a:pt x="1462531" y="1462531"/>
                </a:lnTo>
                <a:lnTo>
                  <a:pt x="0" y="14625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Freeform 13"/>
          <p:cNvSpPr/>
          <p:nvPr/>
        </p:nvSpPr>
        <p:spPr>
          <a:xfrm>
            <a:off x="9942774" y="7709840"/>
            <a:ext cx="1803873" cy="1366570"/>
          </a:xfrm>
          <a:custGeom>
            <a:avLst/>
            <a:gdLst/>
            <a:ahLst/>
            <a:cxnLst/>
            <a:rect l="l" t="t" r="r" b="b"/>
            <a:pathLst>
              <a:path w="1803873" h="1366570">
                <a:moveTo>
                  <a:pt x="0" y="0"/>
                </a:moveTo>
                <a:lnTo>
                  <a:pt x="1803873" y="0"/>
                </a:lnTo>
                <a:lnTo>
                  <a:pt x="1803873" y="1366571"/>
                </a:lnTo>
                <a:lnTo>
                  <a:pt x="0" y="13665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4" name="TextBox 14"/>
          <p:cNvSpPr txBox="1"/>
          <p:nvPr/>
        </p:nvSpPr>
        <p:spPr>
          <a:xfrm>
            <a:off x="1402656" y="736938"/>
            <a:ext cx="11352718" cy="796436"/>
          </a:xfrm>
          <a:prstGeom prst="rect">
            <a:avLst/>
          </a:prstGeom>
        </p:spPr>
        <p:txBody>
          <a:bodyPr lIns="0" tIns="0" rIns="0" bIns="0" rtlCol="0" anchor="t">
            <a:spAutoFit/>
          </a:bodyPr>
          <a:lstStyle/>
          <a:p>
            <a:pPr algn="ctr">
              <a:lnSpc>
                <a:spcPts val="6719"/>
              </a:lnSpc>
            </a:pPr>
            <a:r>
              <a:rPr lang="en-US" sz="4798" b="1" dirty="0">
                <a:solidFill>
                  <a:srgbClr val="FFFFFF"/>
                </a:solidFill>
                <a:latin typeface="Montserrat" panose="00000500000000000000" pitchFamily="2" charset="0"/>
                <a:ea typeface="Arimo Bold"/>
                <a:cs typeface="Arimo Bold"/>
                <a:sym typeface="Arimo Bold"/>
              </a:rPr>
              <a:t>RIGHTS DEFENDERS!</a:t>
            </a:r>
          </a:p>
        </p:txBody>
      </p:sp>
      <p:sp>
        <p:nvSpPr>
          <p:cNvPr id="15" name="TextBox 15"/>
          <p:cNvSpPr txBox="1"/>
          <p:nvPr/>
        </p:nvSpPr>
        <p:spPr>
          <a:xfrm>
            <a:off x="953795" y="2196686"/>
            <a:ext cx="11780370" cy="5417194"/>
          </a:xfrm>
          <a:prstGeom prst="rect">
            <a:avLst/>
          </a:prstGeom>
        </p:spPr>
        <p:txBody>
          <a:bodyPr lIns="0" tIns="0" rIns="0" bIns="0" rtlCol="0" anchor="t">
            <a:spAutoFit/>
          </a:bodyPr>
          <a:lstStyle/>
          <a:p>
            <a:pPr algn="ctr">
              <a:lnSpc>
                <a:spcPts val="4338"/>
              </a:lnSpc>
              <a:spcBef>
                <a:spcPct val="0"/>
              </a:spcBef>
            </a:pPr>
            <a:r>
              <a:rPr lang="en-US" sz="3099">
                <a:solidFill>
                  <a:srgbClr val="0099FF"/>
                </a:solidFill>
                <a:latin typeface="Montserrat"/>
                <a:ea typeface="Montserrat"/>
                <a:cs typeface="Montserrat"/>
                <a:sym typeface="Montserrat"/>
              </a:rPr>
              <a:t>A rights defender is someone who speaks up for themselves or others when they see injustice. Rights defenders speak up on different issues that they are passionate about - child rights, human rights, animal rights, indigenous rights, environmental rights, land rights. </a:t>
            </a:r>
          </a:p>
          <a:p>
            <a:pPr algn="ctr">
              <a:lnSpc>
                <a:spcPts val="4338"/>
              </a:lnSpc>
              <a:spcBef>
                <a:spcPct val="0"/>
              </a:spcBef>
            </a:pPr>
            <a:endParaRPr lang="en-US" sz="3099">
              <a:solidFill>
                <a:srgbClr val="0099FF"/>
              </a:solidFill>
              <a:latin typeface="Montserrat"/>
              <a:ea typeface="Montserrat"/>
              <a:cs typeface="Montserrat"/>
              <a:sym typeface="Montserrat"/>
            </a:endParaRPr>
          </a:p>
          <a:p>
            <a:pPr algn="ctr">
              <a:lnSpc>
                <a:spcPts val="4338"/>
              </a:lnSpc>
              <a:spcBef>
                <a:spcPct val="0"/>
              </a:spcBef>
            </a:pPr>
            <a:r>
              <a:rPr lang="en-US" sz="3099">
                <a:solidFill>
                  <a:srgbClr val="0099FF"/>
                </a:solidFill>
                <a:latin typeface="Montserrat"/>
                <a:ea typeface="Montserrat"/>
                <a:cs typeface="Montserrat"/>
                <a:sym typeface="Montserrat"/>
              </a:rPr>
              <a:t>Research a rights defender and what cause they are a defender of. See examples below. Write about them (see example). Present to your class. </a:t>
            </a:r>
          </a:p>
          <a:p>
            <a:pPr algn="ctr">
              <a:lnSpc>
                <a:spcPts val="4338"/>
              </a:lnSpc>
              <a:spcBef>
                <a:spcPct val="0"/>
              </a:spcBef>
            </a:pPr>
            <a:endParaRPr lang="en-US" sz="3099">
              <a:solidFill>
                <a:srgbClr val="0099FF"/>
              </a:solidFill>
              <a:latin typeface="Montserrat"/>
              <a:ea typeface="Montserrat"/>
              <a:cs typeface="Montserrat"/>
              <a:sym typeface="Montserrat"/>
            </a:endParaRPr>
          </a:p>
        </p:txBody>
      </p:sp>
      <p:sp>
        <p:nvSpPr>
          <p:cNvPr id="16" name="TextBox 16"/>
          <p:cNvSpPr txBox="1"/>
          <p:nvPr/>
        </p:nvSpPr>
        <p:spPr>
          <a:xfrm>
            <a:off x="13581665" y="1059718"/>
            <a:ext cx="3818451" cy="2128018"/>
          </a:xfrm>
          <a:prstGeom prst="rect">
            <a:avLst/>
          </a:prstGeom>
        </p:spPr>
        <p:txBody>
          <a:bodyPr lIns="0" tIns="0" rIns="0" bIns="0" rtlCol="0" anchor="t">
            <a:spAutoFit/>
          </a:bodyPr>
          <a:lstStyle/>
          <a:p>
            <a:pPr algn="ctr">
              <a:lnSpc>
                <a:spcPts val="2799"/>
              </a:lnSpc>
            </a:pPr>
            <a:r>
              <a:rPr lang="en-US" sz="1999" b="1" i="1" dirty="0">
                <a:solidFill>
                  <a:srgbClr val="000000"/>
                </a:solidFill>
                <a:latin typeface="Montserrat" panose="00000500000000000000" pitchFamily="2" charset="0"/>
                <a:ea typeface="Montserrat Bold Italics"/>
                <a:cs typeface="Montserrat Bold Italics"/>
                <a:sym typeface="Montserrat Bold Italics"/>
              </a:rPr>
              <a:t>Greta Thunberg</a:t>
            </a:r>
          </a:p>
          <a:p>
            <a:pPr algn="l">
              <a:lnSpc>
                <a:spcPts val="2799"/>
              </a:lnSpc>
            </a:pPr>
            <a:endParaRPr lang="en-US" sz="1999" b="1" i="1" dirty="0">
              <a:solidFill>
                <a:srgbClr val="000000"/>
              </a:solidFill>
              <a:latin typeface="Montserrat" panose="00000500000000000000" pitchFamily="2" charset="0"/>
              <a:ea typeface="Montserrat Bold Italics"/>
              <a:cs typeface="Montserrat Bold Italics"/>
              <a:sym typeface="Montserrat Bold Italics"/>
            </a:endParaRPr>
          </a:p>
          <a:p>
            <a:pPr algn="l">
              <a:lnSpc>
                <a:spcPts val="2799"/>
              </a:lnSpc>
            </a:pPr>
            <a:r>
              <a:rPr lang="en-US" sz="1999" b="1" i="1" dirty="0">
                <a:solidFill>
                  <a:srgbClr val="000000"/>
                </a:solidFill>
                <a:latin typeface="Montserrat" panose="00000500000000000000" pitchFamily="2" charset="0"/>
                <a:ea typeface="Montserrat Bold Italics"/>
                <a:cs typeface="Montserrat Bold Italics"/>
                <a:sym typeface="Montserrat Bold Italics"/>
              </a:rPr>
              <a:t>Defender of:</a:t>
            </a:r>
            <a:r>
              <a:rPr lang="en-US" sz="1999" i="1" dirty="0">
                <a:solidFill>
                  <a:srgbClr val="000000"/>
                </a:solidFill>
                <a:latin typeface="Montserrat" panose="00000500000000000000" pitchFamily="2" charset="0"/>
                <a:ea typeface="Montserrat Italics"/>
                <a:cs typeface="Montserrat Italics"/>
                <a:sym typeface="Montserrat Italics"/>
              </a:rPr>
              <a:t> Environmental Rights</a:t>
            </a:r>
          </a:p>
          <a:p>
            <a:pPr algn="l">
              <a:lnSpc>
                <a:spcPts val="2799"/>
              </a:lnSpc>
            </a:pPr>
            <a:endParaRPr lang="en-US" sz="1999" i="1" dirty="0">
              <a:solidFill>
                <a:srgbClr val="000000"/>
              </a:solidFill>
              <a:latin typeface="Montserrat" panose="00000500000000000000" pitchFamily="2" charset="0"/>
              <a:ea typeface="Montserrat Italics"/>
              <a:cs typeface="Montserrat Italics"/>
              <a:sym typeface="Montserrat Italics"/>
            </a:endParaRPr>
          </a:p>
          <a:p>
            <a:pPr algn="l">
              <a:lnSpc>
                <a:spcPts val="2799"/>
              </a:lnSpc>
            </a:pPr>
            <a:r>
              <a:rPr lang="en-US" sz="1999" b="1" i="1" dirty="0">
                <a:solidFill>
                  <a:srgbClr val="000000"/>
                </a:solidFill>
                <a:latin typeface="Montserrat" panose="00000500000000000000" pitchFamily="2" charset="0"/>
                <a:ea typeface="Montserrat Bold Italics"/>
                <a:cs typeface="Montserrat Bold Italics"/>
                <a:sym typeface="Montserrat Bold Italics"/>
              </a:rPr>
              <a:t>About Her: </a:t>
            </a:r>
          </a:p>
        </p:txBody>
      </p:sp>
      <p:sp>
        <p:nvSpPr>
          <p:cNvPr id="17" name="TextBox 17"/>
          <p:cNvSpPr txBox="1"/>
          <p:nvPr/>
        </p:nvSpPr>
        <p:spPr>
          <a:xfrm>
            <a:off x="2290772" y="7937730"/>
            <a:ext cx="3149671" cy="2147126"/>
          </a:xfrm>
          <a:prstGeom prst="rect">
            <a:avLst/>
          </a:prstGeom>
        </p:spPr>
        <p:txBody>
          <a:bodyPr lIns="0" tIns="0" rIns="0" bIns="0" rtlCol="0" anchor="t">
            <a:spAutoFit/>
          </a:bodyPr>
          <a:lstStyle/>
          <a:p>
            <a:pPr algn="l">
              <a:lnSpc>
                <a:spcPts val="3359"/>
              </a:lnSpc>
            </a:pPr>
            <a:r>
              <a:rPr lang="en-US" sz="2400" b="1" dirty="0">
                <a:solidFill>
                  <a:srgbClr val="0099FF"/>
                </a:solidFill>
                <a:latin typeface="Montserrat" panose="00000500000000000000" pitchFamily="2" charset="0"/>
                <a:ea typeface="Montserrat Bold"/>
                <a:cs typeface="Montserrat Bold"/>
                <a:sym typeface="Montserrat Bold"/>
              </a:rPr>
              <a:t>Greta Thunberg</a:t>
            </a:r>
          </a:p>
          <a:p>
            <a:pPr algn="l">
              <a:lnSpc>
                <a:spcPts val="3359"/>
              </a:lnSpc>
            </a:pPr>
            <a:r>
              <a:rPr lang="en-US" sz="2400" b="1" spc="-72" dirty="0" err="1">
                <a:solidFill>
                  <a:srgbClr val="0099FF"/>
                </a:solidFill>
                <a:latin typeface="Montserrat" panose="00000500000000000000" pitchFamily="2" charset="0"/>
                <a:ea typeface="Montserrat Bold"/>
                <a:cs typeface="Montserrat Bold"/>
                <a:sym typeface="Montserrat Bold"/>
              </a:rPr>
              <a:t>Xiuhtezcatl</a:t>
            </a:r>
            <a:r>
              <a:rPr lang="en-US" sz="2400" b="1" spc="-72" dirty="0">
                <a:solidFill>
                  <a:srgbClr val="0099FF"/>
                </a:solidFill>
                <a:latin typeface="Montserrat" panose="00000500000000000000" pitchFamily="2" charset="0"/>
                <a:ea typeface="Montserrat Bold"/>
                <a:cs typeface="Montserrat Bold"/>
                <a:sym typeface="Montserrat Bold"/>
              </a:rPr>
              <a:t> </a:t>
            </a:r>
            <a:r>
              <a:rPr lang="en-US" sz="2400" b="1" spc="-72" dirty="0" err="1">
                <a:solidFill>
                  <a:srgbClr val="0099FF"/>
                </a:solidFill>
                <a:latin typeface="Montserrat" panose="00000500000000000000" pitchFamily="2" charset="0"/>
                <a:ea typeface="Montserrat Bold"/>
                <a:cs typeface="Montserrat Bold"/>
                <a:sym typeface="Montserrat Bold"/>
              </a:rPr>
              <a:t>Roske</a:t>
            </a:r>
            <a:r>
              <a:rPr lang="en-US" sz="2400" b="1" spc="-72" dirty="0">
                <a:solidFill>
                  <a:srgbClr val="0099FF"/>
                </a:solidFill>
                <a:latin typeface="Montserrat" panose="00000500000000000000" pitchFamily="2" charset="0"/>
                <a:ea typeface="Montserrat Bold"/>
                <a:cs typeface="Montserrat Bold"/>
                <a:sym typeface="Montserrat Bold"/>
              </a:rPr>
              <a:t>-Martinez</a:t>
            </a:r>
          </a:p>
          <a:p>
            <a:pPr algn="l">
              <a:lnSpc>
                <a:spcPts val="3359"/>
              </a:lnSpc>
            </a:pPr>
            <a:endParaRPr lang="en-US" sz="2400" b="1" spc="-72" dirty="0">
              <a:solidFill>
                <a:srgbClr val="0099FF"/>
              </a:solidFill>
              <a:latin typeface="Montserrat Bold"/>
              <a:ea typeface="Montserrat Bold"/>
              <a:cs typeface="Montserrat Bold"/>
              <a:sym typeface="Montserrat Bold"/>
            </a:endParaRPr>
          </a:p>
          <a:p>
            <a:pPr algn="l">
              <a:lnSpc>
                <a:spcPts val="3359"/>
              </a:lnSpc>
            </a:pPr>
            <a:endParaRPr lang="en-US" sz="2400" b="1" spc="-72" dirty="0">
              <a:solidFill>
                <a:srgbClr val="0099FF"/>
              </a:solidFill>
              <a:latin typeface="Montserrat Bold"/>
              <a:ea typeface="Montserrat Bold"/>
              <a:cs typeface="Montserrat Bold"/>
              <a:sym typeface="Montserrat Bold"/>
            </a:endParaRPr>
          </a:p>
        </p:txBody>
      </p:sp>
      <p:sp>
        <p:nvSpPr>
          <p:cNvPr id="18" name="TextBox 18"/>
          <p:cNvSpPr txBox="1"/>
          <p:nvPr/>
        </p:nvSpPr>
        <p:spPr>
          <a:xfrm>
            <a:off x="6843980" y="7953699"/>
            <a:ext cx="3650828" cy="1711109"/>
          </a:xfrm>
          <a:prstGeom prst="rect">
            <a:avLst/>
          </a:prstGeom>
        </p:spPr>
        <p:txBody>
          <a:bodyPr lIns="0" tIns="0" rIns="0" bIns="0" rtlCol="0" anchor="t">
            <a:spAutoFit/>
          </a:bodyPr>
          <a:lstStyle/>
          <a:p>
            <a:pPr algn="l">
              <a:lnSpc>
                <a:spcPts val="3359"/>
              </a:lnSpc>
            </a:pPr>
            <a:r>
              <a:rPr lang="en-US" sz="2400" b="1" dirty="0">
                <a:solidFill>
                  <a:srgbClr val="0099FF"/>
                </a:solidFill>
                <a:latin typeface="Montserrat" panose="00000500000000000000" pitchFamily="2" charset="0"/>
                <a:ea typeface="Montserrat Bold"/>
                <a:cs typeface="Montserrat Bold"/>
                <a:sym typeface="Montserrat Bold"/>
              </a:rPr>
              <a:t>Thandiwe Abdullah</a:t>
            </a:r>
          </a:p>
          <a:p>
            <a:pPr algn="l">
              <a:lnSpc>
                <a:spcPts val="3359"/>
              </a:lnSpc>
            </a:pPr>
            <a:r>
              <a:rPr lang="en-US" sz="2400" b="1" dirty="0">
                <a:solidFill>
                  <a:srgbClr val="0099FF"/>
                </a:solidFill>
                <a:latin typeface="Montserrat" panose="00000500000000000000" pitchFamily="2" charset="0"/>
                <a:ea typeface="Montserrat Bold"/>
                <a:cs typeface="Montserrat Bold"/>
                <a:sym typeface="Montserrat Bold"/>
              </a:rPr>
              <a:t>Bana </a:t>
            </a:r>
            <a:r>
              <a:rPr lang="en-US" sz="2400" b="1" dirty="0" err="1">
                <a:solidFill>
                  <a:srgbClr val="0099FF"/>
                </a:solidFill>
                <a:latin typeface="Montserrat" panose="00000500000000000000" pitchFamily="2" charset="0"/>
                <a:ea typeface="Montserrat Bold"/>
                <a:cs typeface="Montserrat Bold"/>
                <a:sym typeface="Montserrat Bold"/>
              </a:rPr>
              <a:t>Alabed</a:t>
            </a:r>
            <a:endParaRPr lang="en-US" sz="2400" b="1" dirty="0">
              <a:solidFill>
                <a:srgbClr val="0099FF"/>
              </a:solidFill>
              <a:latin typeface="Montserrat" panose="00000500000000000000" pitchFamily="2" charset="0"/>
              <a:ea typeface="Montserrat Bold"/>
              <a:cs typeface="Montserrat Bold"/>
              <a:sym typeface="Montserrat Bold"/>
            </a:endParaRPr>
          </a:p>
          <a:p>
            <a:pPr algn="l">
              <a:lnSpc>
                <a:spcPts val="3359"/>
              </a:lnSpc>
            </a:pPr>
            <a:endParaRPr lang="en-US" sz="2400" b="1" dirty="0">
              <a:solidFill>
                <a:srgbClr val="0099FF"/>
              </a:solidFill>
              <a:latin typeface="Montserrat Bold"/>
              <a:ea typeface="Montserrat Bold"/>
              <a:cs typeface="Montserrat Bold"/>
              <a:sym typeface="Montserrat Bold"/>
            </a:endParaRPr>
          </a:p>
          <a:p>
            <a:pPr algn="l">
              <a:lnSpc>
                <a:spcPts val="3359"/>
              </a:lnSpc>
            </a:pPr>
            <a:endParaRPr lang="en-US" sz="2400" b="1" dirty="0">
              <a:solidFill>
                <a:srgbClr val="0099FF"/>
              </a:solidFill>
              <a:latin typeface="Montserrat Bold"/>
              <a:ea typeface="Montserrat Bold"/>
              <a:cs typeface="Montserrat Bold"/>
              <a:sym typeface="Montserrat Bold"/>
            </a:endParaRPr>
          </a:p>
        </p:txBody>
      </p:sp>
      <p:sp>
        <p:nvSpPr>
          <p:cNvPr id="19" name="TextBox 19"/>
          <p:cNvSpPr txBox="1"/>
          <p:nvPr/>
        </p:nvSpPr>
        <p:spPr>
          <a:xfrm>
            <a:off x="11923988" y="7948632"/>
            <a:ext cx="3182640" cy="1313501"/>
          </a:xfrm>
          <a:prstGeom prst="rect">
            <a:avLst/>
          </a:prstGeom>
        </p:spPr>
        <p:txBody>
          <a:bodyPr lIns="0" tIns="0" rIns="0" bIns="0" rtlCol="0" anchor="t">
            <a:spAutoFit/>
          </a:bodyPr>
          <a:lstStyle/>
          <a:p>
            <a:pPr algn="just">
              <a:lnSpc>
                <a:spcPts val="3499"/>
              </a:lnSpc>
              <a:spcBef>
                <a:spcPct val="0"/>
              </a:spcBef>
            </a:pPr>
            <a:r>
              <a:rPr lang="en-US" sz="2499" b="1" dirty="0">
                <a:solidFill>
                  <a:srgbClr val="0099FF"/>
                </a:solidFill>
                <a:latin typeface="Montserrat" panose="00000500000000000000" pitchFamily="2" charset="0"/>
                <a:ea typeface="Montserrat Bold"/>
                <a:cs typeface="Montserrat Bold"/>
                <a:sym typeface="Montserrat Bold"/>
              </a:rPr>
              <a:t>Malala Yousafzai </a:t>
            </a:r>
          </a:p>
          <a:p>
            <a:pPr algn="just">
              <a:lnSpc>
                <a:spcPts val="3499"/>
              </a:lnSpc>
              <a:spcBef>
                <a:spcPct val="0"/>
              </a:spcBef>
            </a:pPr>
            <a:r>
              <a:rPr lang="en-US" sz="2499" b="1" dirty="0">
                <a:solidFill>
                  <a:srgbClr val="0099FF"/>
                </a:solidFill>
                <a:latin typeface="Montserrat" panose="00000500000000000000" pitchFamily="2" charset="0"/>
                <a:ea typeface="Montserrat Bold"/>
                <a:cs typeface="Montserrat Bold"/>
                <a:sym typeface="Montserrat Bold"/>
              </a:rPr>
              <a:t>Rima Sultana Rimu</a:t>
            </a:r>
          </a:p>
          <a:p>
            <a:pPr algn="just">
              <a:lnSpc>
                <a:spcPts val="3500"/>
              </a:lnSpc>
              <a:spcBef>
                <a:spcPct val="0"/>
              </a:spcBef>
            </a:pPr>
            <a:endParaRPr lang="en-US" sz="2499" b="1" dirty="0">
              <a:solidFill>
                <a:srgbClr val="0099FF"/>
              </a:solidFill>
              <a:latin typeface="Montserrat Bold"/>
              <a:ea typeface="Montserrat Bold"/>
              <a:cs typeface="Montserrat Bold"/>
              <a:sym typeface="Montserrat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510029" y="7912514"/>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4468315" y="9044553"/>
            <a:ext cx="1162749" cy="290687"/>
          </a:xfrm>
          <a:custGeom>
            <a:avLst/>
            <a:gdLst/>
            <a:ahLst/>
            <a:cxnLst/>
            <a:rect l="l" t="t" r="r" b="b"/>
            <a:pathLst>
              <a:path w="1162749" h="290687">
                <a:moveTo>
                  <a:pt x="0" y="0"/>
                </a:moveTo>
                <a:lnTo>
                  <a:pt x="1162749" y="0"/>
                </a:lnTo>
                <a:lnTo>
                  <a:pt x="1162749" y="290687"/>
                </a:lnTo>
                <a:lnTo>
                  <a:pt x="0" y="290687"/>
                </a:lnTo>
                <a:lnTo>
                  <a:pt x="0" y="0"/>
                </a:lnTo>
                <a:close/>
              </a:path>
            </a:pathLst>
          </a:custGeom>
          <a:blipFill>
            <a:blip r:embed="rId5">
              <a:extLst>
                <a:ext uri="{96DAC541-7B7A-43D3-8B79-37D633B846F1}">
                  <asvg:svgBlip xmlns:asvg="http://schemas.microsoft.com/office/drawing/2016/SVG/main" r:embed="rId6"/>
                </a:ext>
              </a:extLst>
            </a:blip>
            <a:stretch>
              <a:fillRect t="-406" b="-406"/>
            </a:stretch>
          </a:blipFill>
        </p:spPr>
        <p:txBody>
          <a:bodyPr/>
          <a:lstStyle/>
          <a:p>
            <a:endParaRPr lang="en-GB"/>
          </a:p>
        </p:txBody>
      </p:sp>
      <p:grpSp>
        <p:nvGrpSpPr>
          <p:cNvPr id="4" name="Group 4"/>
          <p:cNvGrpSpPr/>
          <p:nvPr/>
        </p:nvGrpSpPr>
        <p:grpSpPr>
          <a:xfrm>
            <a:off x="11306331" y="865179"/>
            <a:ext cx="5952969" cy="8504242"/>
            <a:chOff x="0" y="0"/>
            <a:chExt cx="7937292" cy="11338989"/>
          </a:xfrm>
        </p:grpSpPr>
        <p:sp>
          <p:nvSpPr>
            <p:cNvPr id="5" name="Freeform 5"/>
            <p:cNvSpPr/>
            <p:nvPr/>
          </p:nvSpPr>
          <p:spPr>
            <a:xfrm>
              <a:off x="0" y="0"/>
              <a:ext cx="7937247" cy="11338941"/>
            </a:xfrm>
            <a:custGeom>
              <a:avLst/>
              <a:gdLst/>
              <a:ahLst/>
              <a:cxnLst/>
              <a:rect l="l" t="t" r="r" b="b"/>
              <a:pathLst>
                <a:path w="7937247" h="11338941">
                  <a:moveTo>
                    <a:pt x="6123051" y="11338941"/>
                  </a:moveTo>
                  <a:lnTo>
                    <a:pt x="1814195" y="11338941"/>
                  </a:lnTo>
                  <a:cubicBezTo>
                    <a:pt x="811911" y="11338941"/>
                    <a:pt x="0" y="10527157"/>
                    <a:pt x="0" y="9524746"/>
                  </a:cubicBezTo>
                  <a:lnTo>
                    <a:pt x="0" y="1814195"/>
                  </a:lnTo>
                  <a:cubicBezTo>
                    <a:pt x="0" y="811911"/>
                    <a:pt x="811911" y="0"/>
                    <a:pt x="1814195" y="0"/>
                  </a:cubicBezTo>
                  <a:lnTo>
                    <a:pt x="6123051" y="0"/>
                  </a:lnTo>
                  <a:cubicBezTo>
                    <a:pt x="7125462" y="0"/>
                    <a:pt x="7937247" y="811911"/>
                    <a:pt x="7937247" y="1814195"/>
                  </a:cubicBezTo>
                  <a:lnTo>
                    <a:pt x="7937247" y="9524746"/>
                  </a:lnTo>
                  <a:cubicBezTo>
                    <a:pt x="7937247" y="10527157"/>
                    <a:pt x="7125335" y="11338941"/>
                    <a:pt x="6123051" y="11338941"/>
                  </a:cubicBezTo>
                  <a:close/>
                </a:path>
              </a:pathLst>
            </a:custGeom>
            <a:blipFill>
              <a:blip r:embed="rId7"/>
              <a:stretch>
                <a:fillRect l="-57009" r="-57009"/>
              </a:stretch>
            </a:blipFill>
          </p:spPr>
          <p:txBody>
            <a:bodyPr/>
            <a:lstStyle/>
            <a:p>
              <a:endParaRPr lang="en-GB"/>
            </a:p>
          </p:txBody>
        </p:sp>
      </p:grpSp>
      <p:grpSp>
        <p:nvGrpSpPr>
          <p:cNvPr id="6" name="Group 6"/>
          <p:cNvGrpSpPr/>
          <p:nvPr/>
        </p:nvGrpSpPr>
        <p:grpSpPr>
          <a:xfrm>
            <a:off x="456114" y="2801345"/>
            <a:ext cx="9941861" cy="5472330"/>
            <a:chOff x="0" y="0"/>
            <a:chExt cx="12631131" cy="6952593"/>
          </a:xfrm>
        </p:grpSpPr>
        <p:sp>
          <p:nvSpPr>
            <p:cNvPr id="7" name="Freeform 7"/>
            <p:cNvSpPr/>
            <p:nvPr/>
          </p:nvSpPr>
          <p:spPr>
            <a:xfrm>
              <a:off x="0" y="0"/>
              <a:ext cx="12631116" cy="6952483"/>
            </a:xfrm>
            <a:custGeom>
              <a:avLst/>
              <a:gdLst/>
              <a:ahLst/>
              <a:cxnLst/>
              <a:rect l="l" t="t" r="r" b="b"/>
              <a:pathLst>
                <a:path w="12631116" h="6952483">
                  <a:moveTo>
                    <a:pt x="0" y="0"/>
                  </a:moveTo>
                  <a:lnTo>
                    <a:pt x="12631116" y="0"/>
                  </a:lnTo>
                  <a:lnTo>
                    <a:pt x="12631116" y="6952483"/>
                  </a:lnTo>
                  <a:lnTo>
                    <a:pt x="0" y="6952483"/>
                  </a:lnTo>
                  <a:close/>
                </a:path>
              </a:pathLst>
            </a:custGeom>
            <a:solidFill>
              <a:srgbClr val="60B7FE"/>
            </a:solidFill>
          </p:spPr>
          <p:txBody>
            <a:bodyPr/>
            <a:lstStyle/>
            <a:p>
              <a:endParaRPr lang="en-GB"/>
            </a:p>
          </p:txBody>
        </p:sp>
      </p:grpSp>
      <p:sp>
        <p:nvSpPr>
          <p:cNvPr id="8" name="TextBox 8"/>
          <p:cNvSpPr txBox="1"/>
          <p:nvPr/>
        </p:nvSpPr>
        <p:spPr>
          <a:xfrm>
            <a:off x="456114" y="347895"/>
            <a:ext cx="8669929" cy="770404"/>
          </a:xfrm>
          <a:prstGeom prst="rect">
            <a:avLst/>
          </a:prstGeom>
        </p:spPr>
        <p:txBody>
          <a:bodyPr lIns="0" tIns="0" rIns="0" bIns="0" rtlCol="0" anchor="t">
            <a:spAutoFit/>
          </a:bodyPr>
          <a:lstStyle/>
          <a:p>
            <a:pPr algn="l">
              <a:lnSpc>
                <a:spcPts val="5680"/>
              </a:lnSpc>
            </a:pPr>
            <a:r>
              <a:rPr lang="en-US" sz="7012" b="1" dirty="0">
                <a:solidFill>
                  <a:srgbClr val="60B7FE"/>
                </a:solidFill>
                <a:latin typeface="Montserrat" panose="00000500000000000000" pitchFamily="2" charset="0"/>
                <a:ea typeface="Montserrat Bold"/>
                <a:cs typeface="Montserrat Bold"/>
                <a:sym typeface="Montserrat Bold"/>
              </a:rPr>
              <a:t>Reflection</a:t>
            </a:r>
          </a:p>
        </p:txBody>
      </p:sp>
      <p:sp>
        <p:nvSpPr>
          <p:cNvPr id="9" name="TextBox 9"/>
          <p:cNvSpPr txBox="1"/>
          <p:nvPr/>
        </p:nvSpPr>
        <p:spPr>
          <a:xfrm>
            <a:off x="456114" y="1323814"/>
            <a:ext cx="10230260" cy="2031314"/>
          </a:xfrm>
          <a:prstGeom prst="rect">
            <a:avLst/>
          </a:prstGeom>
        </p:spPr>
        <p:txBody>
          <a:bodyPr lIns="0" tIns="0" rIns="0" bIns="0" rtlCol="0" anchor="t">
            <a:spAutoFit/>
          </a:bodyPr>
          <a:lstStyle/>
          <a:p>
            <a:pPr algn="l">
              <a:lnSpc>
                <a:spcPts val="4058"/>
              </a:lnSpc>
            </a:pPr>
            <a:r>
              <a:rPr lang="en-US" sz="2898">
                <a:solidFill>
                  <a:srgbClr val="000000"/>
                </a:solidFill>
                <a:latin typeface="Montserrat"/>
                <a:ea typeface="Montserrat"/>
                <a:cs typeface="Montserrat"/>
                <a:sym typeface="Montserrat"/>
              </a:rPr>
              <a:t>Find somewhere quiet and give yourself time and space to think about the following:</a:t>
            </a:r>
          </a:p>
          <a:p>
            <a:pPr algn="l">
              <a:lnSpc>
                <a:spcPts val="4058"/>
              </a:lnSpc>
            </a:pPr>
            <a:endParaRPr lang="en-US" sz="2898">
              <a:solidFill>
                <a:srgbClr val="000000"/>
              </a:solidFill>
              <a:latin typeface="Montserrat"/>
              <a:ea typeface="Montserrat"/>
              <a:cs typeface="Montserrat"/>
              <a:sym typeface="Montserrat"/>
            </a:endParaRPr>
          </a:p>
          <a:p>
            <a:pPr algn="l">
              <a:lnSpc>
                <a:spcPts val="4058"/>
              </a:lnSpc>
            </a:pPr>
            <a:endParaRPr lang="en-US" sz="2898">
              <a:solidFill>
                <a:srgbClr val="000000"/>
              </a:solidFill>
              <a:latin typeface="Montserrat"/>
              <a:ea typeface="Montserrat"/>
              <a:cs typeface="Montserrat"/>
              <a:sym typeface="Montserrat"/>
            </a:endParaRPr>
          </a:p>
        </p:txBody>
      </p:sp>
      <p:sp>
        <p:nvSpPr>
          <p:cNvPr id="10" name="TextBox 10"/>
          <p:cNvSpPr txBox="1"/>
          <p:nvPr/>
        </p:nvSpPr>
        <p:spPr>
          <a:xfrm>
            <a:off x="456114" y="2881080"/>
            <a:ext cx="9941861" cy="4813749"/>
          </a:xfrm>
          <a:prstGeom prst="rect">
            <a:avLst/>
          </a:prstGeom>
        </p:spPr>
        <p:txBody>
          <a:bodyPr lIns="0" tIns="0" rIns="0" bIns="0" rtlCol="0" anchor="t">
            <a:spAutoFit/>
          </a:bodyPr>
          <a:lstStyle/>
          <a:p>
            <a:pPr marL="664419" lvl="1" indent="-332209" algn="l">
              <a:lnSpc>
                <a:spcPts val="5539"/>
              </a:lnSpc>
              <a:buFont typeface="Arial"/>
              <a:buChar char="•"/>
            </a:pPr>
            <a:r>
              <a:rPr lang="en-US" sz="3077" b="1" dirty="0">
                <a:solidFill>
                  <a:srgbClr val="FFFFFF"/>
                </a:solidFill>
                <a:latin typeface="Montserrat" panose="00000500000000000000" pitchFamily="2" charset="0"/>
                <a:ea typeface="Montserrat Bold"/>
                <a:cs typeface="Montserrat Bold"/>
                <a:sym typeface="Montserrat Bold"/>
              </a:rPr>
              <a:t>What have you learnt about how children experience childhood around the world?</a:t>
            </a:r>
          </a:p>
          <a:p>
            <a:pPr marL="664419" lvl="1" indent="-332209" algn="l">
              <a:lnSpc>
                <a:spcPts val="5539"/>
              </a:lnSpc>
              <a:buFont typeface="Arial"/>
              <a:buChar char="•"/>
            </a:pPr>
            <a:r>
              <a:rPr lang="en-US" sz="3077" b="1" dirty="0">
                <a:solidFill>
                  <a:srgbClr val="FFFFFF"/>
                </a:solidFill>
                <a:latin typeface="Montserrat" panose="00000500000000000000" pitchFamily="2" charset="0"/>
                <a:ea typeface="Montserrat Bold"/>
                <a:cs typeface="Montserrat Bold"/>
                <a:sym typeface="Montserrat Bold"/>
              </a:rPr>
              <a:t>What have you learnt about the power of children in changing the future? </a:t>
            </a:r>
          </a:p>
          <a:p>
            <a:pPr marL="664419" lvl="1" indent="-332209" algn="l">
              <a:lnSpc>
                <a:spcPts val="5539"/>
              </a:lnSpc>
              <a:buFont typeface="Arial"/>
              <a:buChar char="•"/>
            </a:pPr>
            <a:r>
              <a:rPr lang="en-US" sz="3077" b="1" dirty="0">
                <a:solidFill>
                  <a:srgbClr val="FFFFFF"/>
                </a:solidFill>
                <a:latin typeface="Montserrat" panose="00000500000000000000" pitchFamily="2" charset="0"/>
                <a:ea typeface="Montserrat Bold"/>
                <a:cs typeface="Montserrat Bold"/>
                <a:sym typeface="Montserrat Bold"/>
              </a:rPr>
              <a:t>How do your rights ensure that you play an important role in shaping the future for the better? </a:t>
            </a:r>
          </a:p>
        </p:txBody>
      </p:sp>
      <p:sp>
        <p:nvSpPr>
          <p:cNvPr id="11" name="TextBox 11"/>
          <p:cNvSpPr txBox="1"/>
          <p:nvPr/>
        </p:nvSpPr>
        <p:spPr>
          <a:xfrm rot="-5400000">
            <a:off x="16461779" y="6010862"/>
            <a:ext cx="1429941" cy="165100"/>
          </a:xfrm>
          <a:prstGeom prst="rect">
            <a:avLst/>
          </a:prstGeom>
        </p:spPr>
        <p:txBody>
          <a:bodyPr lIns="0" tIns="0" rIns="0" bIns="0" rtlCol="0" anchor="t">
            <a:spAutoFit/>
          </a:bodyPr>
          <a:lstStyle/>
          <a:p>
            <a:pPr algn="ctr">
              <a:lnSpc>
                <a:spcPts val="1399"/>
              </a:lnSpc>
              <a:spcBef>
                <a:spcPct val="0"/>
              </a:spcBef>
            </a:pPr>
            <a:r>
              <a:rPr lang="en-US" sz="999">
                <a:solidFill>
                  <a:srgbClr val="FFFFFF"/>
                </a:solidFill>
                <a:latin typeface="Montserrat"/>
                <a:ea typeface="Montserrat"/>
                <a:cs typeface="Montserrat"/>
                <a:sym typeface="Montserrat"/>
              </a:rPr>
              <a:t>@UNICEF/UN0364082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0" y="168688"/>
            <a:ext cx="11771096" cy="1097013"/>
            <a:chOff x="0" y="0"/>
            <a:chExt cx="15694795" cy="1462684"/>
          </a:xfrm>
        </p:grpSpPr>
        <p:sp>
          <p:nvSpPr>
            <p:cNvPr id="5" name="Freeform 5"/>
            <p:cNvSpPr/>
            <p:nvPr/>
          </p:nvSpPr>
          <p:spPr>
            <a:xfrm>
              <a:off x="0" y="0"/>
              <a:ext cx="15694788" cy="1462659"/>
            </a:xfrm>
            <a:custGeom>
              <a:avLst/>
              <a:gdLst/>
              <a:ahLst/>
              <a:cxnLst/>
              <a:rect l="l" t="t" r="r" b="b"/>
              <a:pathLst>
                <a:path w="15694788" h="1462659">
                  <a:moveTo>
                    <a:pt x="0" y="0"/>
                  </a:moveTo>
                  <a:lnTo>
                    <a:pt x="15694788" y="0"/>
                  </a:lnTo>
                  <a:lnTo>
                    <a:pt x="15694788" y="1462659"/>
                  </a:lnTo>
                  <a:lnTo>
                    <a:pt x="0" y="1462659"/>
                  </a:lnTo>
                  <a:close/>
                </a:path>
              </a:pathLst>
            </a:custGeom>
            <a:solidFill>
              <a:srgbClr val="0099FF"/>
            </a:solidFill>
          </p:spPr>
          <p:txBody>
            <a:bodyPr/>
            <a:lstStyle/>
            <a:p>
              <a:endParaRPr lang="en-GB"/>
            </a:p>
          </p:txBody>
        </p:sp>
      </p:grpSp>
      <p:sp>
        <p:nvSpPr>
          <p:cNvPr id="6" name="TextBox 6"/>
          <p:cNvSpPr txBox="1"/>
          <p:nvPr/>
        </p:nvSpPr>
        <p:spPr>
          <a:xfrm>
            <a:off x="227172" y="377152"/>
            <a:ext cx="11669496" cy="613410"/>
          </a:xfrm>
          <a:prstGeom prst="rect">
            <a:avLst/>
          </a:prstGeom>
        </p:spPr>
        <p:txBody>
          <a:bodyPr lIns="0" tIns="0" rIns="0" bIns="0" rtlCol="0" anchor="t">
            <a:spAutoFit/>
          </a:bodyPr>
          <a:lstStyle/>
          <a:p>
            <a:pPr algn="l">
              <a:lnSpc>
                <a:spcPts val="5040"/>
              </a:lnSpc>
            </a:pPr>
            <a:r>
              <a:rPr lang="en-US" sz="3600" b="1" dirty="0">
                <a:solidFill>
                  <a:srgbClr val="FFFFFF"/>
                </a:solidFill>
                <a:latin typeface="Montserrat" panose="00000500000000000000" pitchFamily="2" charset="0"/>
                <a:ea typeface="Montserrat Bold"/>
                <a:cs typeface="Montserrat Bold"/>
                <a:sym typeface="Montserrat Bold"/>
              </a:rPr>
              <a:t>FURTHER CHILD RIGHTS EDUCATION SUPPORT </a:t>
            </a:r>
          </a:p>
        </p:txBody>
      </p:sp>
      <p:grpSp>
        <p:nvGrpSpPr>
          <p:cNvPr id="7" name="Group 7"/>
          <p:cNvGrpSpPr/>
          <p:nvPr/>
        </p:nvGrpSpPr>
        <p:grpSpPr>
          <a:xfrm>
            <a:off x="0" y="8976298"/>
            <a:ext cx="3368302" cy="1290591"/>
            <a:chOff x="0" y="0"/>
            <a:chExt cx="4491069" cy="1720788"/>
          </a:xfrm>
        </p:grpSpPr>
        <p:sp>
          <p:nvSpPr>
            <p:cNvPr id="8" name="Freeform 8"/>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4"/>
              <a:stretch>
                <a:fillRect b="3"/>
              </a:stretch>
            </a:blipFill>
          </p:spPr>
          <p:txBody>
            <a:bodyPr/>
            <a:lstStyle/>
            <a:p>
              <a:endParaRPr lang="en-GB"/>
            </a:p>
          </p:txBody>
        </p:sp>
      </p:grpSp>
      <p:grpSp>
        <p:nvGrpSpPr>
          <p:cNvPr id="9" name="Group 9"/>
          <p:cNvGrpSpPr/>
          <p:nvPr/>
        </p:nvGrpSpPr>
        <p:grpSpPr>
          <a:xfrm rot="71640">
            <a:off x="12454703" y="244028"/>
            <a:ext cx="5532946" cy="1569345"/>
            <a:chOff x="0" y="0"/>
            <a:chExt cx="7377261" cy="2092460"/>
          </a:xfrm>
        </p:grpSpPr>
        <p:sp>
          <p:nvSpPr>
            <p:cNvPr id="10" name="Freeform 10"/>
            <p:cNvSpPr/>
            <p:nvPr/>
          </p:nvSpPr>
          <p:spPr>
            <a:xfrm>
              <a:off x="0" y="0"/>
              <a:ext cx="7377303" cy="2092452"/>
            </a:xfrm>
            <a:custGeom>
              <a:avLst/>
              <a:gdLst/>
              <a:ahLst/>
              <a:cxnLst/>
              <a:rect l="l" t="t" r="r" b="b"/>
              <a:pathLst>
                <a:path w="7377303" h="2092452">
                  <a:moveTo>
                    <a:pt x="0" y="0"/>
                  </a:moveTo>
                  <a:lnTo>
                    <a:pt x="7377303" y="0"/>
                  </a:lnTo>
                  <a:lnTo>
                    <a:pt x="7377303" y="2092452"/>
                  </a:lnTo>
                  <a:lnTo>
                    <a:pt x="0" y="2092452"/>
                  </a:lnTo>
                  <a:lnTo>
                    <a:pt x="0" y="0"/>
                  </a:lnTo>
                  <a:close/>
                </a:path>
              </a:pathLst>
            </a:custGeom>
            <a:blipFill>
              <a:blip r:embed="rId5"/>
              <a:stretch>
                <a:fillRect/>
              </a:stretch>
            </a:blipFill>
          </p:spPr>
          <p:txBody>
            <a:bodyPr/>
            <a:lstStyle/>
            <a:p>
              <a:endParaRPr lang="en-GB"/>
            </a:p>
          </p:txBody>
        </p:sp>
      </p:grpSp>
      <p:grpSp>
        <p:nvGrpSpPr>
          <p:cNvPr id="11" name="Group 11"/>
          <p:cNvGrpSpPr/>
          <p:nvPr/>
        </p:nvGrpSpPr>
        <p:grpSpPr>
          <a:xfrm>
            <a:off x="12637770" y="2619340"/>
            <a:ext cx="5594123" cy="6356958"/>
            <a:chOff x="0" y="0"/>
            <a:chExt cx="7458831" cy="8475944"/>
          </a:xfrm>
        </p:grpSpPr>
        <p:sp>
          <p:nvSpPr>
            <p:cNvPr id="12" name="Freeform 12"/>
            <p:cNvSpPr/>
            <p:nvPr/>
          </p:nvSpPr>
          <p:spPr>
            <a:xfrm>
              <a:off x="0" y="0"/>
              <a:ext cx="7458837" cy="8475980"/>
            </a:xfrm>
            <a:custGeom>
              <a:avLst/>
              <a:gdLst/>
              <a:ahLst/>
              <a:cxnLst/>
              <a:rect l="l" t="t" r="r" b="b"/>
              <a:pathLst>
                <a:path w="7458837" h="8475980">
                  <a:moveTo>
                    <a:pt x="0" y="0"/>
                  </a:moveTo>
                  <a:lnTo>
                    <a:pt x="7458837" y="0"/>
                  </a:lnTo>
                  <a:lnTo>
                    <a:pt x="7458837" y="8475980"/>
                  </a:lnTo>
                  <a:lnTo>
                    <a:pt x="0" y="8475980"/>
                  </a:lnTo>
                  <a:lnTo>
                    <a:pt x="0" y="0"/>
                  </a:lnTo>
                  <a:close/>
                </a:path>
              </a:pathLst>
            </a:custGeom>
            <a:blipFill>
              <a:blip r:embed="rId6"/>
              <a:stretch>
                <a:fillRect t="-5" b="-5"/>
              </a:stretch>
            </a:blipFill>
          </p:spPr>
          <p:txBody>
            <a:bodyPr/>
            <a:lstStyle/>
            <a:p>
              <a:endParaRPr lang="en-GB"/>
            </a:p>
          </p:txBody>
        </p:sp>
      </p:grpSp>
      <p:grpSp>
        <p:nvGrpSpPr>
          <p:cNvPr id="13" name="Group 13"/>
          <p:cNvGrpSpPr/>
          <p:nvPr/>
        </p:nvGrpSpPr>
        <p:grpSpPr>
          <a:xfrm>
            <a:off x="4282922" y="5596380"/>
            <a:ext cx="7662429" cy="3379919"/>
            <a:chOff x="0" y="0"/>
            <a:chExt cx="10216572" cy="4506559"/>
          </a:xfrm>
        </p:grpSpPr>
        <p:sp>
          <p:nvSpPr>
            <p:cNvPr id="14" name="Freeform 14"/>
            <p:cNvSpPr/>
            <p:nvPr/>
          </p:nvSpPr>
          <p:spPr>
            <a:xfrm>
              <a:off x="0" y="0"/>
              <a:ext cx="10216515" cy="4506595"/>
            </a:xfrm>
            <a:custGeom>
              <a:avLst/>
              <a:gdLst/>
              <a:ahLst/>
              <a:cxnLst/>
              <a:rect l="l" t="t" r="r" b="b"/>
              <a:pathLst>
                <a:path w="10216515" h="4506595">
                  <a:moveTo>
                    <a:pt x="0" y="0"/>
                  </a:moveTo>
                  <a:lnTo>
                    <a:pt x="10216515" y="0"/>
                  </a:lnTo>
                  <a:lnTo>
                    <a:pt x="10216515" y="4506595"/>
                  </a:lnTo>
                  <a:lnTo>
                    <a:pt x="0" y="4506595"/>
                  </a:lnTo>
                  <a:lnTo>
                    <a:pt x="0" y="0"/>
                  </a:lnTo>
                  <a:close/>
                </a:path>
              </a:pathLst>
            </a:custGeom>
            <a:blipFill>
              <a:blip r:embed="rId7"/>
              <a:stretch>
                <a:fillRect/>
              </a:stretch>
            </a:blipFill>
          </p:spPr>
          <p:txBody>
            <a:bodyPr/>
            <a:lstStyle/>
            <a:p>
              <a:endParaRPr lang="en-GB"/>
            </a:p>
          </p:txBody>
        </p:sp>
      </p:grpSp>
      <p:sp>
        <p:nvSpPr>
          <p:cNvPr id="15" name="TextBox 15"/>
          <p:cNvSpPr txBox="1"/>
          <p:nvPr/>
        </p:nvSpPr>
        <p:spPr>
          <a:xfrm>
            <a:off x="227172" y="1588267"/>
            <a:ext cx="10109347" cy="3816350"/>
          </a:xfrm>
          <a:prstGeom prst="rect">
            <a:avLst/>
          </a:prstGeom>
        </p:spPr>
        <p:txBody>
          <a:bodyPr lIns="0" tIns="0" rIns="0" bIns="0" rtlCol="0" anchor="t">
            <a:spAutoFit/>
          </a:bodyPr>
          <a:lstStyle/>
          <a:p>
            <a:pPr algn="l">
              <a:lnSpc>
                <a:spcPts val="4479"/>
              </a:lnSpc>
            </a:pPr>
            <a:r>
              <a:rPr lang="en-US" sz="3199" dirty="0">
                <a:solidFill>
                  <a:srgbClr val="000000"/>
                </a:solidFill>
                <a:latin typeface="Montserrat"/>
                <a:ea typeface="Montserrat"/>
                <a:cs typeface="Montserrat"/>
                <a:sym typeface="Montserrat"/>
              </a:rPr>
              <a:t>Child Rights Schools is a </a:t>
            </a:r>
            <a:r>
              <a:rPr lang="en-US" sz="3199" dirty="0" err="1">
                <a:solidFill>
                  <a:srgbClr val="000000"/>
                </a:solidFill>
                <a:latin typeface="Montserrat"/>
                <a:ea typeface="Montserrat"/>
                <a:cs typeface="Montserrat"/>
                <a:sym typeface="Montserrat"/>
              </a:rPr>
              <a:t>programme</a:t>
            </a:r>
            <a:r>
              <a:rPr lang="en-US" sz="3199" dirty="0">
                <a:solidFill>
                  <a:srgbClr val="000000"/>
                </a:solidFill>
                <a:latin typeface="Montserrat"/>
                <a:ea typeface="Montserrat"/>
                <a:cs typeface="Montserrat"/>
                <a:sym typeface="Montserrat"/>
              </a:rPr>
              <a:t> that supports you to embed child rights across the whole school community, including with parents and carers. Find our more </a:t>
            </a:r>
            <a:r>
              <a:rPr lang="en-US" sz="3199" u="sng" dirty="0">
                <a:solidFill>
                  <a:srgbClr val="0000FF"/>
                </a:solidFill>
                <a:latin typeface="Montserrat"/>
                <a:ea typeface="Montserrat"/>
                <a:cs typeface="Montserrat"/>
                <a:sym typeface="Montserrat"/>
                <a:hlinkClick r:id="rId8" tooltip="https://www.unicef.ie/child-rights-education/primary/crs/learn/"/>
              </a:rPr>
              <a:t>here</a:t>
            </a:r>
            <a:r>
              <a:rPr lang="en-US" sz="3199" dirty="0">
                <a:solidFill>
                  <a:srgbClr val="000000"/>
                </a:solidFill>
                <a:latin typeface="Montserrat"/>
                <a:ea typeface="Montserrat"/>
                <a:cs typeface="Montserrat"/>
                <a:sym typeface="Montserrat"/>
              </a:rPr>
              <a:t>.</a:t>
            </a:r>
          </a:p>
          <a:p>
            <a:pPr algn="l">
              <a:lnSpc>
                <a:spcPts val="4479"/>
              </a:lnSpc>
            </a:pPr>
            <a:endParaRPr lang="en-US" sz="3199" dirty="0">
              <a:solidFill>
                <a:srgbClr val="000000"/>
              </a:solidFill>
              <a:latin typeface="Montserrat"/>
              <a:ea typeface="Montserrat"/>
              <a:cs typeface="Montserrat"/>
              <a:sym typeface="Montserrat"/>
            </a:endParaRPr>
          </a:p>
          <a:p>
            <a:pPr algn="l">
              <a:lnSpc>
                <a:spcPts val="4479"/>
              </a:lnSpc>
            </a:pPr>
            <a:r>
              <a:rPr lang="en-US" sz="3199" dirty="0">
                <a:solidFill>
                  <a:srgbClr val="000000"/>
                </a:solidFill>
                <a:latin typeface="Montserrat"/>
                <a:ea typeface="Montserrat"/>
                <a:cs typeface="Montserrat"/>
                <a:sym typeface="Montserrat"/>
              </a:rPr>
              <a:t>Find more classroom resources </a:t>
            </a:r>
            <a:r>
              <a:rPr lang="en-US" sz="3199" u="sng" dirty="0">
                <a:solidFill>
                  <a:srgbClr val="0000FF"/>
                </a:solidFill>
                <a:latin typeface="Montserrat"/>
                <a:ea typeface="Montserrat"/>
                <a:cs typeface="Montserrat"/>
                <a:sym typeface="Montserrat"/>
                <a:hlinkClick r:id="rId9" tooltip="https://www.unicef.ie/child-rights-education/primary/resource-library/"/>
              </a:rPr>
              <a:t>here</a:t>
            </a:r>
            <a:r>
              <a:rPr lang="en-US" sz="3199" dirty="0">
                <a:solidFill>
                  <a:srgbClr val="000000"/>
                </a:solidFill>
                <a:latin typeface="Montserrat"/>
                <a:ea typeface="Montserrat"/>
                <a:cs typeface="Montserrat"/>
                <a:sym typeface="Montserrat"/>
              </a:rPr>
              <a:t>.</a:t>
            </a:r>
          </a:p>
          <a:p>
            <a:pPr algn="l">
              <a:lnSpc>
                <a:spcPts val="3219"/>
              </a:lnSpc>
            </a:pPr>
            <a:endParaRPr lang="en-US" sz="3199" dirty="0">
              <a:solidFill>
                <a:srgbClr val="00000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92" b="-9292"/>
              </a:stretch>
            </a:blipFill>
          </p:spPr>
          <p:txBody>
            <a:bodyPr/>
            <a:lstStyle/>
            <a:p>
              <a:endParaRPr lang="en-GB"/>
            </a:p>
          </p:txBody>
        </p:sp>
      </p:grpSp>
      <p:sp>
        <p:nvSpPr>
          <p:cNvPr id="4" name="Freeform 4"/>
          <p:cNvSpPr/>
          <p:nvPr/>
        </p:nvSpPr>
        <p:spPr>
          <a:xfrm>
            <a:off x="4816062" y="-629049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270209" y="0"/>
            <a:ext cx="19585700" cy="11016957"/>
            <a:chOff x="0" y="0"/>
            <a:chExt cx="26114267" cy="14689276"/>
          </a:xfrm>
        </p:grpSpPr>
        <p:sp>
          <p:nvSpPr>
            <p:cNvPr id="6" name="Freeform 6"/>
            <p:cNvSpPr/>
            <p:nvPr/>
          </p:nvSpPr>
          <p:spPr>
            <a:xfrm>
              <a:off x="0" y="0"/>
              <a:ext cx="26114248" cy="14689328"/>
            </a:xfrm>
            <a:custGeom>
              <a:avLst/>
              <a:gdLst/>
              <a:ahLst/>
              <a:cxnLst/>
              <a:rect l="l" t="t" r="r" b="b"/>
              <a:pathLst>
                <a:path w="26114248" h="14689328">
                  <a:moveTo>
                    <a:pt x="0" y="0"/>
                  </a:moveTo>
                  <a:lnTo>
                    <a:pt x="26114248" y="0"/>
                  </a:lnTo>
                  <a:lnTo>
                    <a:pt x="26114248" y="14689328"/>
                  </a:lnTo>
                  <a:lnTo>
                    <a:pt x="0" y="14689328"/>
                  </a:lnTo>
                  <a:lnTo>
                    <a:pt x="0" y="0"/>
                  </a:lnTo>
                  <a:close/>
                </a:path>
              </a:pathLst>
            </a:custGeom>
            <a:blipFill>
              <a:blip r:embed="rId6"/>
              <a:stretch>
                <a:fillRect t="-9110" b="-9110"/>
              </a:stretch>
            </a:blipFill>
          </p:spPr>
          <p:txBody>
            <a:bodyPr/>
            <a:lstStyle/>
            <a:p>
              <a:endParaRPr lang="en-GB"/>
            </a:p>
          </p:txBody>
        </p:sp>
      </p:grpSp>
      <p:grpSp>
        <p:nvGrpSpPr>
          <p:cNvPr id="7" name="Group 7"/>
          <p:cNvGrpSpPr/>
          <p:nvPr/>
        </p:nvGrpSpPr>
        <p:grpSpPr>
          <a:xfrm>
            <a:off x="16306800" y="0"/>
            <a:ext cx="3278900" cy="1181100"/>
            <a:chOff x="0" y="0"/>
            <a:chExt cx="4371867" cy="1574800"/>
          </a:xfrm>
        </p:grpSpPr>
        <p:sp>
          <p:nvSpPr>
            <p:cNvPr id="8" name="Freeform 8"/>
            <p:cNvSpPr/>
            <p:nvPr/>
          </p:nvSpPr>
          <p:spPr>
            <a:xfrm>
              <a:off x="0" y="0"/>
              <a:ext cx="4371848" cy="1574800"/>
            </a:xfrm>
            <a:custGeom>
              <a:avLst/>
              <a:gdLst/>
              <a:ahLst/>
              <a:cxnLst/>
              <a:rect l="l" t="t" r="r" b="b"/>
              <a:pathLst>
                <a:path w="4371848" h="1574800">
                  <a:moveTo>
                    <a:pt x="0" y="0"/>
                  </a:moveTo>
                  <a:lnTo>
                    <a:pt x="4371848" y="0"/>
                  </a:lnTo>
                  <a:lnTo>
                    <a:pt x="4371848" y="1574800"/>
                  </a:lnTo>
                  <a:lnTo>
                    <a:pt x="0" y="1574800"/>
                  </a:lnTo>
                  <a:lnTo>
                    <a:pt x="0" y="0"/>
                  </a:lnTo>
                  <a:close/>
                </a:path>
              </a:pathLst>
            </a:custGeom>
            <a:blipFill>
              <a:blip r:embed="rId7"/>
              <a:stretch>
                <a:fillRect t="-3185" b="-3185"/>
              </a:stretch>
            </a:blipFill>
          </p:spPr>
          <p:txBody>
            <a:bodyPr/>
            <a:lstStyle/>
            <a:p>
              <a:endParaRPr lang="en-GB"/>
            </a:p>
          </p:txBody>
        </p:sp>
      </p:grpSp>
      <p:sp>
        <p:nvSpPr>
          <p:cNvPr id="9" name="TextBox 9"/>
          <p:cNvSpPr txBox="1"/>
          <p:nvPr/>
        </p:nvSpPr>
        <p:spPr>
          <a:xfrm>
            <a:off x="242901" y="8491120"/>
            <a:ext cx="10275038" cy="1934286"/>
          </a:xfrm>
          <a:prstGeom prst="rect">
            <a:avLst/>
          </a:prstGeom>
        </p:spPr>
        <p:txBody>
          <a:bodyPr lIns="0" tIns="0" rIns="0" bIns="0" rtlCol="0" anchor="t">
            <a:spAutoFit/>
          </a:bodyPr>
          <a:lstStyle/>
          <a:p>
            <a:pPr algn="l">
              <a:lnSpc>
                <a:spcPts val="14745"/>
              </a:lnSpc>
            </a:pPr>
            <a:r>
              <a:rPr lang="en-US" sz="14043" b="1" spc="-799" dirty="0">
                <a:solidFill>
                  <a:srgbClr val="FFFFFF"/>
                </a:solidFill>
                <a:latin typeface="Montserrat" panose="00000500000000000000" pitchFamily="2" charset="0"/>
                <a:ea typeface="Montserrat Bold"/>
                <a:cs typeface="Montserrat Bold"/>
                <a:sym typeface="Montserrat Bold"/>
              </a:rPr>
              <a:t>thank you</a:t>
            </a:r>
          </a:p>
        </p:txBody>
      </p:sp>
      <p:sp>
        <p:nvSpPr>
          <p:cNvPr id="10" name="TextBox 10"/>
          <p:cNvSpPr txBox="1"/>
          <p:nvPr/>
        </p:nvSpPr>
        <p:spPr>
          <a:xfrm>
            <a:off x="16572700" y="10000615"/>
            <a:ext cx="2231132" cy="467995"/>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UNICEF/PANCIC</a:t>
            </a:r>
          </a:p>
          <a:p>
            <a:pPr algn="ctr">
              <a:lnSpc>
                <a:spcPts val="2000"/>
              </a:lnSpc>
            </a:pPr>
            <a:endParaRPr lang="en-US" sz="800">
              <a:solidFill>
                <a:srgbClr val="FFFFFF"/>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2088636" y="529920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7" name="Freeform 7"/>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t="-331" b="-331"/>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14635345" y="8918683"/>
            <a:ext cx="3690687" cy="1365512"/>
            <a:chOff x="0" y="0"/>
            <a:chExt cx="4920916" cy="1820683"/>
          </a:xfrm>
        </p:grpSpPr>
        <p:sp>
          <p:nvSpPr>
            <p:cNvPr id="10" name="Freeform 10"/>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3"/>
              <a:stretch>
                <a:fillRect t="-1779" b="-1780"/>
              </a:stretch>
            </a:blipFill>
          </p:spPr>
          <p:txBody>
            <a:bodyPr/>
            <a:lstStyle/>
            <a:p>
              <a:endParaRPr lang="en-GB"/>
            </a:p>
          </p:txBody>
        </p:sp>
      </p:grpSp>
      <p:sp>
        <p:nvSpPr>
          <p:cNvPr id="11" name="TextBox 11"/>
          <p:cNvSpPr txBox="1"/>
          <p:nvPr/>
        </p:nvSpPr>
        <p:spPr>
          <a:xfrm>
            <a:off x="2359888" y="4134252"/>
            <a:ext cx="9571388" cy="1522663"/>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2" name="TextBox 12"/>
          <p:cNvSpPr txBox="1"/>
          <p:nvPr/>
        </p:nvSpPr>
        <p:spPr>
          <a:xfrm>
            <a:off x="-741782" y="4162827"/>
            <a:ext cx="13694977" cy="1557804"/>
          </a:xfrm>
          <a:prstGeom prst="rect">
            <a:avLst/>
          </a:prstGeom>
        </p:spPr>
        <p:txBody>
          <a:bodyPr lIns="0" tIns="0" rIns="0" bIns="0" rtlCol="0" anchor="t">
            <a:spAutoFit/>
          </a:bodyPr>
          <a:lstStyle/>
          <a:p>
            <a:pPr algn="ctr">
              <a:lnSpc>
                <a:spcPts val="6059"/>
              </a:lnSpc>
            </a:pPr>
            <a:r>
              <a:rPr lang="en-US" sz="5771" b="1" dirty="0">
                <a:solidFill>
                  <a:srgbClr val="0099FF"/>
                </a:solidFill>
                <a:latin typeface="Montserrat" panose="00000500000000000000" pitchFamily="2" charset="0"/>
                <a:ea typeface="Montserrat Bold"/>
                <a:cs typeface="Montserrat Bold"/>
                <a:sym typeface="Montserrat Bold"/>
              </a:rPr>
              <a:t>WHAT IS WORLD CHILDREN’S DAY?</a:t>
            </a:r>
          </a:p>
        </p:txBody>
      </p:sp>
      <p:grpSp>
        <p:nvGrpSpPr>
          <p:cNvPr id="13" name="Group 13"/>
          <p:cNvGrpSpPr/>
          <p:nvPr/>
        </p:nvGrpSpPr>
        <p:grpSpPr>
          <a:xfrm>
            <a:off x="12100039" y="533819"/>
            <a:ext cx="6187961" cy="6187935"/>
            <a:chOff x="0" y="0"/>
            <a:chExt cx="8250615" cy="8250580"/>
          </a:xfrm>
        </p:grpSpPr>
        <p:sp>
          <p:nvSpPr>
            <p:cNvPr id="14" name="Freeform 14"/>
            <p:cNvSpPr/>
            <p:nvPr/>
          </p:nvSpPr>
          <p:spPr>
            <a:xfrm>
              <a:off x="0" y="0"/>
              <a:ext cx="8250555" cy="8250555"/>
            </a:xfrm>
            <a:custGeom>
              <a:avLst/>
              <a:gdLst/>
              <a:ahLst/>
              <a:cxnLst/>
              <a:rect l="l" t="t" r="r" b="b"/>
              <a:pathLst>
                <a:path w="8250555" h="8250555">
                  <a:moveTo>
                    <a:pt x="8250555" y="4125341"/>
                  </a:moveTo>
                  <a:cubicBezTo>
                    <a:pt x="8250555" y="6403594"/>
                    <a:pt x="6403594" y="8250555"/>
                    <a:pt x="4125214" y="8250555"/>
                  </a:cubicBezTo>
                  <a:cubicBezTo>
                    <a:pt x="1846835" y="8250555"/>
                    <a:pt x="0" y="6403594"/>
                    <a:pt x="0" y="4125341"/>
                  </a:cubicBezTo>
                  <a:cubicBezTo>
                    <a:pt x="0" y="1847088"/>
                    <a:pt x="1846961" y="0"/>
                    <a:pt x="4125341" y="0"/>
                  </a:cubicBezTo>
                  <a:cubicBezTo>
                    <a:pt x="6403721" y="0"/>
                    <a:pt x="8250555" y="1846961"/>
                    <a:pt x="8250555" y="4125341"/>
                  </a:cubicBezTo>
                  <a:close/>
                </a:path>
              </a:pathLst>
            </a:custGeom>
            <a:blipFill>
              <a:blip r:embed="rId14"/>
              <a:stretch>
                <a:fillRect t="-25046" b="-25046"/>
              </a:stretch>
            </a:blipFill>
          </p:spPr>
          <p:txBody>
            <a:bodyPr/>
            <a:lstStyle/>
            <a:p>
              <a:endParaRPr lang="en-GB"/>
            </a:p>
          </p:txBody>
        </p:sp>
      </p:grpSp>
      <p:sp>
        <p:nvSpPr>
          <p:cNvPr id="15" name="Freeform 15"/>
          <p:cNvSpPr/>
          <p:nvPr/>
        </p:nvSpPr>
        <p:spPr>
          <a:xfrm>
            <a:off x="10896143" y="5347801"/>
            <a:ext cx="4763878" cy="4114800"/>
          </a:xfrm>
          <a:custGeom>
            <a:avLst/>
            <a:gdLst/>
            <a:ahLst/>
            <a:cxnLst/>
            <a:rect l="l" t="t" r="r" b="b"/>
            <a:pathLst>
              <a:path w="4763878" h="4114800">
                <a:moveTo>
                  <a:pt x="0" y="0"/>
                </a:moveTo>
                <a:lnTo>
                  <a:pt x="4763879" y="0"/>
                </a:lnTo>
                <a:lnTo>
                  <a:pt x="476387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6" name="TextBox 16"/>
          <p:cNvSpPr txBox="1"/>
          <p:nvPr/>
        </p:nvSpPr>
        <p:spPr>
          <a:xfrm rot="-5501478">
            <a:off x="17217100" y="3575790"/>
            <a:ext cx="1922165" cy="105405"/>
          </a:xfrm>
          <a:prstGeom prst="rect">
            <a:avLst/>
          </a:prstGeom>
        </p:spPr>
        <p:txBody>
          <a:bodyPr lIns="0" tIns="0" rIns="0" bIns="0" rtlCol="0" anchor="t">
            <a:spAutoFit/>
          </a:bodyPr>
          <a:lstStyle/>
          <a:p>
            <a:pPr algn="ctr">
              <a:lnSpc>
                <a:spcPts val="840"/>
              </a:lnSpc>
              <a:spcBef>
                <a:spcPct val="0"/>
              </a:spcBef>
            </a:pPr>
            <a:r>
              <a:rPr lang="en-US" sz="600" b="1">
                <a:solidFill>
                  <a:srgbClr val="FFFFFF"/>
                </a:solidFill>
                <a:latin typeface="Montserrat Bold"/>
                <a:ea typeface="Montserrat Bold"/>
                <a:cs typeface="Montserrat Bold"/>
                <a:sym typeface="Montserrat Bold"/>
              </a:rPr>
              <a:t>UNICEF/UN0751763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5576" y="593319"/>
            <a:ext cx="10154896" cy="1576832"/>
            <a:chOff x="0" y="0"/>
            <a:chExt cx="13539861" cy="2102443"/>
          </a:xfrm>
        </p:grpSpPr>
        <p:sp>
          <p:nvSpPr>
            <p:cNvPr id="3" name="Freeform 3"/>
            <p:cNvSpPr/>
            <p:nvPr/>
          </p:nvSpPr>
          <p:spPr>
            <a:xfrm>
              <a:off x="0" y="0"/>
              <a:ext cx="13539851" cy="2102485"/>
            </a:xfrm>
            <a:custGeom>
              <a:avLst/>
              <a:gdLst/>
              <a:ahLst/>
              <a:cxnLst/>
              <a:rect l="l" t="t" r="r" b="b"/>
              <a:pathLst>
                <a:path w="13539851" h="2102485">
                  <a:moveTo>
                    <a:pt x="0" y="0"/>
                  </a:moveTo>
                  <a:lnTo>
                    <a:pt x="13539851" y="0"/>
                  </a:lnTo>
                  <a:lnTo>
                    <a:pt x="13539851" y="2102485"/>
                  </a:lnTo>
                  <a:lnTo>
                    <a:pt x="0" y="2102485"/>
                  </a:lnTo>
                  <a:close/>
                </a:path>
              </a:pathLst>
            </a:custGeom>
            <a:solidFill>
              <a:srgbClr val="0099FF"/>
            </a:solidFill>
          </p:spPr>
          <p:txBody>
            <a:bodyPr/>
            <a:lstStyle/>
            <a:p>
              <a:endParaRPr lang="en-GB"/>
            </a:p>
          </p:txBody>
        </p:sp>
      </p:grpSp>
      <p:sp>
        <p:nvSpPr>
          <p:cNvPr id="4" name="TextBox 4"/>
          <p:cNvSpPr txBox="1"/>
          <p:nvPr/>
        </p:nvSpPr>
        <p:spPr>
          <a:xfrm>
            <a:off x="11430000" y="9067800"/>
            <a:ext cx="3297138" cy="493827"/>
          </a:xfrm>
          <a:prstGeom prst="rect">
            <a:avLst/>
          </a:prstGeom>
        </p:spPr>
        <p:txBody>
          <a:bodyPr lIns="0" tIns="0" rIns="0" bIns="0" rtlCol="0" anchor="t">
            <a:spAutoFit/>
          </a:bodyPr>
          <a:lstStyle/>
          <a:p>
            <a:pPr algn="ctr">
              <a:lnSpc>
                <a:spcPts val="2000"/>
              </a:lnSpc>
            </a:pPr>
            <a:r>
              <a:rPr lang="en-US" sz="800" b="1">
                <a:solidFill>
                  <a:srgbClr val="FFFFFF"/>
                </a:solidFill>
                <a:latin typeface="Arimo Bold"/>
                <a:ea typeface="Arimo Bold"/>
                <a:cs typeface="Arimo Bold"/>
                <a:sym typeface="Arimo Bold"/>
              </a:rPr>
              <a:t>UNICEF/UNI557589</a:t>
            </a:r>
          </a:p>
        </p:txBody>
      </p:sp>
      <p:sp>
        <p:nvSpPr>
          <p:cNvPr id="5" name="TextBox 5"/>
          <p:cNvSpPr txBox="1"/>
          <p:nvPr/>
        </p:nvSpPr>
        <p:spPr>
          <a:xfrm>
            <a:off x="580465" y="2688590"/>
            <a:ext cx="10653210" cy="7059033"/>
          </a:xfrm>
          <a:prstGeom prst="rect">
            <a:avLst/>
          </a:prstGeom>
        </p:spPr>
        <p:txBody>
          <a:bodyPr lIns="0" tIns="0" rIns="0" bIns="0" rtlCol="0" anchor="t">
            <a:spAutoFit/>
          </a:bodyPr>
          <a:lstStyle/>
          <a:p>
            <a:pPr algn="l">
              <a:lnSpc>
                <a:spcPts val="4669"/>
              </a:lnSpc>
            </a:pPr>
            <a:r>
              <a:rPr lang="en-US" sz="3335" dirty="0">
                <a:solidFill>
                  <a:srgbClr val="000000"/>
                </a:solidFill>
                <a:latin typeface="Montserrat"/>
                <a:ea typeface="Montserrat"/>
                <a:cs typeface="Montserrat"/>
                <a:sym typeface="Montserrat"/>
              </a:rPr>
              <a:t>World Children’s Day takes place each year on 20 November. The day marks the United Nations General Assembly’s adoption of the Declaration of the Rights of the Child in 1959 as well as the </a:t>
            </a:r>
            <a:r>
              <a:rPr lang="en-US" sz="3335" u="sng" dirty="0">
                <a:solidFill>
                  <a:srgbClr val="000000"/>
                </a:solidFill>
                <a:latin typeface="Montserrat"/>
                <a:ea typeface="Montserrat"/>
                <a:cs typeface="Montserrat"/>
                <a:sym typeface="Montserrat"/>
                <a:hlinkClick r:id="rId3" tooltip="https://www.unicef.org/child-rights-convention"/>
              </a:rPr>
              <a:t>Convention on the Rights of the Child</a:t>
            </a:r>
            <a:r>
              <a:rPr lang="en-US" sz="3335" dirty="0">
                <a:solidFill>
                  <a:srgbClr val="000000"/>
                </a:solidFill>
                <a:latin typeface="Montserrat"/>
                <a:ea typeface="Montserrat"/>
                <a:cs typeface="Montserrat"/>
                <a:sym typeface="Montserrat"/>
              </a:rPr>
              <a:t> (UNCRC) in 1989.</a:t>
            </a:r>
          </a:p>
          <a:p>
            <a:pPr algn="l">
              <a:lnSpc>
                <a:spcPts val="4669"/>
              </a:lnSpc>
            </a:pPr>
            <a:endParaRPr lang="en-US" sz="3335" dirty="0">
              <a:solidFill>
                <a:srgbClr val="000000"/>
              </a:solidFill>
              <a:latin typeface="Montserrat"/>
              <a:ea typeface="Montserrat"/>
              <a:cs typeface="Montserrat"/>
              <a:sym typeface="Montserrat"/>
            </a:endParaRPr>
          </a:p>
          <a:p>
            <a:pPr algn="l">
              <a:lnSpc>
                <a:spcPts val="4669"/>
              </a:lnSpc>
            </a:pPr>
            <a:r>
              <a:rPr lang="en-US" sz="3335" dirty="0">
                <a:solidFill>
                  <a:srgbClr val="000000"/>
                </a:solidFill>
                <a:latin typeface="Montserrat"/>
                <a:ea typeface="Montserrat"/>
                <a:cs typeface="Montserrat"/>
                <a:sym typeface="Montserrat"/>
              </a:rPr>
              <a:t>In 2024, World Children's Day calls on adults to </a:t>
            </a:r>
            <a:r>
              <a:rPr lang="en-US" sz="3335" b="1" dirty="0">
                <a:solidFill>
                  <a:srgbClr val="60B7FE"/>
                </a:solidFill>
                <a:latin typeface="Montserrat Bold"/>
                <a:ea typeface="Montserrat Bold"/>
                <a:cs typeface="Montserrat Bold"/>
                <a:sym typeface="Montserrat Bold"/>
              </a:rPr>
              <a:t>listen to the future</a:t>
            </a:r>
            <a:r>
              <a:rPr lang="en-US" sz="3335" dirty="0">
                <a:solidFill>
                  <a:srgbClr val="000000"/>
                </a:solidFill>
                <a:latin typeface="Montserrat"/>
                <a:ea typeface="Montserrat"/>
                <a:cs typeface="Montserrat"/>
                <a:sym typeface="Montserrat"/>
              </a:rPr>
              <a:t>. By listening to children, we can fulfill their right to self-expression, understand their ideas for a better world and include their priorities in our actions today.  </a:t>
            </a:r>
          </a:p>
        </p:txBody>
      </p:sp>
      <p:sp>
        <p:nvSpPr>
          <p:cNvPr id="6" name="Freeform 6"/>
          <p:cNvSpPr/>
          <p:nvPr/>
        </p:nvSpPr>
        <p:spPr>
          <a:xfrm>
            <a:off x="11430000" y="-110277"/>
            <a:ext cx="6927186" cy="10397277"/>
          </a:xfrm>
          <a:custGeom>
            <a:avLst/>
            <a:gdLst/>
            <a:ahLst/>
            <a:cxnLst/>
            <a:rect l="l" t="t" r="r" b="b"/>
            <a:pathLst>
              <a:path w="6927186" h="10397277">
                <a:moveTo>
                  <a:pt x="0" y="0"/>
                </a:moveTo>
                <a:lnTo>
                  <a:pt x="6927186" y="0"/>
                </a:lnTo>
                <a:lnTo>
                  <a:pt x="6927186" y="10397277"/>
                </a:lnTo>
                <a:lnTo>
                  <a:pt x="0" y="10397277"/>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525576" y="1013448"/>
            <a:ext cx="10053296" cy="669900"/>
          </a:xfrm>
          <a:prstGeom prst="rect">
            <a:avLst/>
          </a:prstGeom>
        </p:spPr>
        <p:txBody>
          <a:bodyPr lIns="0" tIns="0" rIns="0" bIns="0" rtlCol="0" anchor="t">
            <a:spAutoFit/>
          </a:bodyPr>
          <a:lstStyle/>
          <a:p>
            <a:pPr algn="ctr">
              <a:lnSpc>
                <a:spcPts val="5598"/>
              </a:lnSpc>
            </a:pPr>
            <a:r>
              <a:rPr lang="en-US" sz="3999" b="1" dirty="0">
                <a:solidFill>
                  <a:srgbClr val="FFFFFF"/>
                </a:solidFill>
                <a:latin typeface="Montserrat" panose="00000500000000000000" pitchFamily="2" charset="0"/>
                <a:ea typeface="Montserrat Bold"/>
                <a:cs typeface="Montserrat Bold"/>
                <a:sym typeface="Montserrat Bold"/>
              </a:rPr>
              <a:t>WHAT IS WORLD CHILDREN’S DAY?</a:t>
            </a:r>
          </a:p>
        </p:txBody>
      </p:sp>
      <p:sp>
        <p:nvSpPr>
          <p:cNvPr id="8" name="TextBox 8"/>
          <p:cNvSpPr txBox="1"/>
          <p:nvPr/>
        </p:nvSpPr>
        <p:spPr>
          <a:xfrm>
            <a:off x="13078569" y="10000615"/>
            <a:ext cx="8989694" cy="467995"/>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UNICEF/UN0366601/Margaryan</a:t>
            </a:r>
          </a:p>
          <a:p>
            <a:pPr algn="ctr">
              <a:lnSpc>
                <a:spcPts val="2000"/>
              </a:lnSpc>
            </a:pPr>
            <a:endParaRPr lang="en-US" sz="800">
              <a:solidFill>
                <a:srgbClr val="FFFFFF"/>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93591" y="692778"/>
            <a:ext cx="7687247" cy="1309194"/>
            <a:chOff x="0" y="0"/>
            <a:chExt cx="10249663" cy="1745592"/>
          </a:xfrm>
        </p:grpSpPr>
        <p:sp>
          <p:nvSpPr>
            <p:cNvPr id="3" name="Freeform 3"/>
            <p:cNvSpPr/>
            <p:nvPr/>
          </p:nvSpPr>
          <p:spPr>
            <a:xfrm>
              <a:off x="0" y="0"/>
              <a:ext cx="10249636" cy="1745615"/>
            </a:xfrm>
            <a:custGeom>
              <a:avLst/>
              <a:gdLst/>
              <a:ahLst/>
              <a:cxnLst/>
              <a:rect l="l" t="t" r="r" b="b"/>
              <a:pathLst>
                <a:path w="10249636" h="1745615">
                  <a:moveTo>
                    <a:pt x="0" y="0"/>
                  </a:moveTo>
                  <a:lnTo>
                    <a:pt x="10249636" y="0"/>
                  </a:lnTo>
                  <a:lnTo>
                    <a:pt x="10249636" y="1745615"/>
                  </a:lnTo>
                  <a:lnTo>
                    <a:pt x="0" y="1745615"/>
                  </a:lnTo>
                  <a:close/>
                </a:path>
              </a:pathLst>
            </a:custGeom>
            <a:solidFill>
              <a:srgbClr val="0099FF"/>
            </a:solidFill>
          </p:spPr>
          <p:txBody>
            <a:bodyPr/>
            <a:lstStyle/>
            <a:p>
              <a:endParaRPr lang="en-GB"/>
            </a:p>
          </p:txBody>
        </p:sp>
      </p:grpSp>
      <p:sp>
        <p:nvSpPr>
          <p:cNvPr id="4" name="Freeform 4"/>
          <p:cNvSpPr/>
          <p:nvPr/>
        </p:nvSpPr>
        <p:spPr>
          <a:xfrm rot="-10800000">
            <a:off x="15163800" y="7538703"/>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0800000">
            <a:off x="17026389" y="-52135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543050" y="-1301934"/>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2209271" y="7233638"/>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8" name="Group 8"/>
          <p:cNvGrpSpPr/>
          <p:nvPr/>
        </p:nvGrpSpPr>
        <p:grpSpPr>
          <a:xfrm>
            <a:off x="0" y="9363240"/>
            <a:ext cx="2743200" cy="994097"/>
            <a:chOff x="0" y="0"/>
            <a:chExt cx="3657600" cy="1325463"/>
          </a:xfrm>
        </p:grpSpPr>
        <p:sp>
          <p:nvSpPr>
            <p:cNvPr id="9" name="Freeform 9"/>
            <p:cNvSpPr/>
            <p:nvPr/>
          </p:nvSpPr>
          <p:spPr>
            <a:xfrm>
              <a:off x="0" y="0"/>
              <a:ext cx="3657600" cy="1325499"/>
            </a:xfrm>
            <a:custGeom>
              <a:avLst/>
              <a:gdLst/>
              <a:ahLst/>
              <a:cxnLst/>
              <a:rect l="l" t="t" r="r" b="b"/>
              <a:pathLst>
                <a:path w="3657600" h="1325499">
                  <a:moveTo>
                    <a:pt x="0" y="0"/>
                  </a:moveTo>
                  <a:lnTo>
                    <a:pt x="3657600" y="0"/>
                  </a:lnTo>
                  <a:lnTo>
                    <a:pt x="3657600" y="1325499"/>
                  </a:lnTo>
                  <a:lnTo>
                    <a:pt x="0" y="1325499"/>
                  </a:lnTo>
                  <a:lnTo>
                    <a:pt x="0" y="0"/>
                  </a:lnTo>
                  <a:close/>
                </a:path>
              </a:pathLst>
            </a:custGeom>
            <a:blipFill>
              <a:blip r:embed="rId9"/>
              <a:stretch>
                <a:fillRect t="-2865" b="-2863"/>
              </a:stretch>
            </a:blipFill>
          </p:spPr>
          <p:txBody>
            <a:bodyPr/>
            <a:lstStyle/>
            <a:p>
              <a:endParaRPr lang="en-GB"/>
            </a:p>
          </p:txBody>
        </p:sp>
      </p:grpSp>
      <p:sp>
        <p:nvSpPr>
          <p:cNvPr id="10" name="Freeform 10"/>
          <p:cNvSpPr/>
          <p:nvPr/>
        </p:nvSpPr>
        <p:spPr>
          <a:xfrm>
            <a:off x="15414564" y="7200900"/>
            <a:ext cx="4119950" cy="41148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7802490" y="7396993"/>
            <a:ext cx="2069449" cy="2769832"/>
          </a:xfrm>
          <a:custGeom>
            <a:avLst/>
            <a:gdLst/>
            <a:ahLst/>
            <a:cxnLst/>
            <a:rect l="l" t="t" r="r" b="b"/>
            <a:pathLst>
              <a:path w="2069449" h="2769832">
                <a:moveTo>
                  <a:pt x="0" y="0"/>
                </a:moveTo>
                <a:lnTo>
                  <a:pt x="2069449" y="0"/>
                </a:lnTo>
                <a:lnTo>
                  <a:pt x="2069449" y="2769832"/>
                </a:lnTo>
                <a:lnTo>
                  <a:pt x="0" y="2769832"/>
                </a:lnTo>
                <a:lnTo>
                  <a:pt x="0" y="0"/>
                </a:lnTo>
                <a:close/>
              </a:path>
            </a:pathLst>
          </a:custGeom>
          <a:blipFill>
            <a:blip r:embed="rId12"/>
            <a:stretch>
              <a:fillRect l="-218" r="-218"/>
            </a:stretch>
          </a:blipFill>
        </p:spPr>
        <p:txBody>
          <a:bodyPr/>
          <a:lstStyle/>
          <a:p>
            <a:endParaRPr lang="en-GB"/>
          </a:p>
        </p:txBody>
      </p:sp>
      <p:sp>
        <p:nvSpPr>
          <p:cNvPr id="12" name="TextBox 12"/>
          <p:cNvSpPr txBox="1"/>
          <p:nvPr/>
        </p:nvSpPr>
        <p:spPr>
          <a:xfrm>
            <a:off x="7687912" y="5911417"/>
            <a:ext cx="9571388" cy="11321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term "alternative" refers to a technology other than the technology used in fossil fuels to produce energy.</a:t>
            </a:r>
          </a:p>
        </p:txBody>
      </p:sp>
      <p:sp>
        <p:nvSpPr>
          <p:cNvPr id="13" name="TextBox 13"/>
          <p:cNvSpPr txBox="1"/>
          <p:nvPr/>
        </p:nvSpPr>
        <p:spPr>
          <a:xfrm>
            <a:off x="515328" y="2164142"/>
            <a:ext cx="16183917" cy="5023302"/>
          </a:xfrm>
          <a:prstGeom prst="rect">
            <a:avLst/>
          </a:prstGeom>
        </p:spPr>
        <p:txBody>
          <a:bodyPr lIns="0" tIns="0" rIns="0" bIns="0" rtlCol="0" anchor="t">
            <a:spAutoFit/>
          </a:bodyPr>
          <a:lstStyle/>
          <a:p>
            <a:pPr marL="616751" lvl="1" indent="-308376" algn="l">
              <a:lnSpc>
                <a:spcPts val="3999"/>
              </a:lnSpc>
              <a:buFont typeface="Arial"/>
              <a:buChar char="•"/>
            </a:pPr>
            <a:r>
              <a:rPr lang="en-US" sz="2856" dirty="0">
                <a:solidFill>
                  <a:srgbClr val="0F172A"/>
                </a:solidFill>
                <a:latin typeface="Montserrat"/>
                <a:ea typeface="Montserrat"/>
                <a:cs typeface="Montserrat"/>
                <a:sym typeface="Montserrat"/>
              </a:rPr>
              <a:t>This year, the global theme for WCD is </a:t>
            </a:r>
            <a:r>
              <a:rPr lang="en-US" sz="2856" b="1" dirty="0">
                <a:solidFill>
                  <a:srgbClr val="0099FF"/>
                </a:solidFill>
                <a:latin typeface="Montserrat Bold"/>
                <a:ea typeface="Montserrat Bold"/>
                <a:cs typeface="Montserrat Bold"/>
                <a:sym typeface="Montserrat Bold"/>
              </a:rPr>
              <a:t>“Listen to the Future”</a:t>
            </a:r>
            <a:r>
              <a:rPr lang="en-US" sz="2856" dirty="0">
                <a:solidFill>
                  <a:srgbClr val="0F172A"/>
                </a:solidFill>
                <a:latin typeface="Montserrat"/>
                <a:ea typeface="Montserrat"/>
                <a:cs typeface="Montserrat"/>
                <a:sym typeface="Montserrat"/>
              </a:rPr>
              <a:t>, encouraging children to envision the future of their local, national, and global communities. We are inviting Child Rights Schools to take part in World Children’s Day, asking children to reflect on how their communities can better respect and uphold the rights of all children as they share their hopes for the future.</a:t>
            </a:r>
          </a:p>
          <a:p>
            <a:pPr algn="l">
              <a:lnSpc>
                <a:spcPts val="3999"/>
              </a:lnSpc>
            </a:pPr>
            <a:endParaRPr lang="en-US" sz="2856" dirty="0">
              <a:solidFill>
                <a:srgbClr val="0F172A"/>
              </a:solidFill>
              <a:latin typeface="Montserrat"/>
              <a:ea typeface="Montserrat"/>
              <a:cs typeface="Montserrat"/>
              <a:sym typeface="Montserrat"/>
            </a:endParaRPr>
          </a:p>
          <a:p>
            <a:pPr marL="616751" lvl="1" indent="-308376" algn="l">
              <a:lnSpc>
                <a:spcPts val="3999"/>
              </a:lnSpc>
              <a:spcBef>
                <a:spcPct val="0"/>
              </a:spcBef>
              <a:buFont typeface="Arial"/>
              <a:buChar char="•"/>
            </a:pPr>
            <a:r>
              <a:rPr lang="en-US" sz="2856" dirty="0">
                <a:solidFill>
                  <a:srgbClr val="0F172A"/>
                </a:solidFill>
                <a:latin typeface="Montserrat"/>
                <a:ea typeface="Montserrat"/>
                <a:cs typeface="Montserrat"/>
                <a:sym typeface="Montserrat"/>
              </a:rPr>
              <a:t>On World Children’s Day, children can imagine what they want the future to look like, and what changes need to be made to make it a reality. It is a day of action for children, by children. This links to Article 12 in the Convention, as children have the right to give their opinions freely on issues that affect them. </a:t>
            </a:r>
          </a:p>
        </p:txBody>
      </p:sp>
      <p:sp>
        <p:nvSpPr>
          <p:cNvPr id="14" name="TextBox 14"/>
          <p:cNvSpPr txBox="1"/>
          <p:nvPr/>
        </p:nvSpPr>
        <p:spPr>
          <a:xfrm>
            <a:off x="1543050" y="952500"/>
            <a:ext cx="14817802" cy="768075"/>
          </a:xfrm>
          <a:prstGeom prst="rect">
            <a:avLst/>
          </a:prstGeom>
        </p:spPr>
        <p:txBody>
          <a:bodyPr lIns="0" tIns="0" rIns="0" bIns="0" rtlCol="0" anchor="t">
            <a:spAutoFit/>
          </a:bodyPr>
          <a:lstStyle/>
          <a:p>
            <a:pPr algn="ctr">
              <a:lnSpc>
                <a:spcPts val="6379"/>
              </a:lnSpc>
            </a:pPr>
            <a:r>
              <a:rPr lang="en-US" sz="4556" b="1" dirty="0">
                <a:solidFill>
                  <a:srgbClr val="FFFFFF"/>
                </a:solidFill>
                <a:latin typeface="Montserrat" panose="00000500000000000000" pitchFamily="2" charset="0"/>
                <a:ea typeface="Montserrat Bold"/>
                <a:cs typeface="Montserrat Bold"/>
                <a:sym typeface="Montserrat Bold"/>
              </a:rPr>
              <a:t>Listen to the Future!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9944" y="2538291"/>
            <a:ext cx="463083" cy="463083"/>
          </a:xfrm>
          <a:custGeom>
            <a:avLst/>
            <a:gdLst/>
            <a:ahLst/>
            <a:cxnLst/>
            <a:rect l="l" t="t" r="r" b="b"/>
            <a:pathLst>
              <a:path w="463083" h="463083">
                <a:moveTo>
                  <a:pt x="0" y="0"/>
                </a:moveTo>
                <a:lnTo>
                  <a:pt x="463083" y="0"/>
                </a:lnTo>
                <a:lnTo>
                  <a:pt x="463083" y="463083"/>
                </a:lnTo>
                <a:lnTo>
                  <a:pt x="0" y="463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0861249" y="8055187"/>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9110603" y="943356"/>
            <a:ext cx="8639238" cy="1518919"/>
            <a:chOff x="0" y="0"/>
            <a:chExt cx="11518984" cy="2025225"/>
          </a:xfrm>
        </p:grpSpPr>
        <p:sp>
          <p:nvSpPr>
            <p:cNvPr id="5" name="Freeform 5"/>
            <p:cNvSpPr/>
            <p:nvPr/>
          </p:nvSpPr>
          <p:spPr>
            <a:xfrm>
              <a:off x="0" y="0"/>
              <a:ext cx="11519027" cy="2025206"/>
            </a:xfrm>
            <a:custGeom>
              <a:avLst/>
              <a:gdLst/>
              <a:ahLst/>
              <a:cxnLst/>
              <a:rect l="l" t="t" r="r" b="b"/>
              <a:pathLst>
                <a:path w="11519027" h="2025206">
                  <a:moveTo>
                    <a:pt x="0" y="0"/>
                  </a:moveTo>
                  <a:lnTo>
                    <a:pt x="11519027" y="0"/>
                  </a:lnTo>
                  <a:lnTo>
                    <a:pt x="11519027" y="2025206"/>
                  </a:lnTo>
                  <a:lnTo>
                    <a:pt x="0" y="2025206"/>
                  </a:lnTo>
                  <a:close/>
                </a:path>
              </a:pathLst>
            </a:custGeom>
            <a:solidFill>
              <a:srgbClr val="0099FF"/>
            </a:solidFill>
          </p:spPr>
          <p:txBody>
            <a:bodyPr/>
            <a:lstStyle/>
            <a:p>
              <a:endParaRPr lang="en-GB"/>
            </a:p>
          </p:txBody>
        </p:sp>
      </p:grpSp>
      <p:sp>
        <p:nvSpPr>
          <p:cNvPr id="6" name="Freeform 6"/>
          <p:cNvSpPr/>
          <p:nvPr/>
        </p:nvSpPr>
        <p:spPr>
          <a:xfrm>
            <a:off x="16744950" y="8430338"/>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11804925" y="6218268"/>
            <a:ext cx="2869154" cy="2494423"/>
          </a:xfrm>
          <a:custGeom>
            <a:avLst/>
            <a:gdLst/>
            <a:ahLst/>
            <a:cxnLst/>
            <a:rect l="l" t="t" r="r" b="b"/>
            <a:pathLst>
              <a:path w="2869154" h="2494423">
                <a:moveTo>
                  <a:pt x="0" y="0"/>
                </a:moveTo>
                <a:lnTo>
                  <a:pt x="2869153" y="0"/>
                </a:lnTo>
                <a:lnTo>
                  <a:pt x="2869153" y="2494423"/>
                </a:lnTo>
                <a:lnTo>
                  <a:pt x="0" y="24944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5094726" y="-441778"/>
            <a:ext cx="13548105" cy="10728778"/>
          </a:xfrm>
          <a:custGeom>
            <a:avLst/>
            <a:gdLst/>
            <a:ahLst/>
            <a:cxnLst/>
            <a:rect l="l" t="t" r="r" b="b"/>
            <a:pathLst>
              <a:path w="13548105" h="10728778">
                <a:moveTo>
                  <a:pt x="0" y="0"/>
                </a:moveTo>
                <a:lnTo>
                  <a:pt x="13548104" y="0"/>
                </a:lnTo>
                <a:lnTo>
                  <a:pt x="13548104" y="10728778"/>
                </a:lnTo>
                <a:lnTo>
                  <a:pt x="0" y="10728778"/>
                </a:lnTo>
                <a:lnTo>
                  <a:pt x="0" y="0"/>
                </a:lnTo>
                <a:close/>
              </a:path>
            </a:pathLst>
          </a:custGeom>
          <a:blipFill>
            <a:blip r:embed="rId9"/>
            <a:stretch>
              <a:fillRect r="-18859"/>
            </a:stretch>
          </a:blipFill>
        </p:spPr>
        <p:txBody>
          <a:bodyPr/>
          <a:lstStyle/>
          <a:p>
            <a:endParaRPr lang="en-GB"/>
          </a:p>
        </p:txBody>
      </p:sp>
      <p:sp>
        <p:nvSpPr>
          <p:cNvPr id="9" name="TextBox 9"/>
          <p:cNvSpPr txBox="1"/>
          <p:nvPr/>
        </p:nvSpPr>
        <p:spPr>
          <a:xfrm>
            <a:off x="9110603" y="1097041"/>
            <a:ext cx="8537638" cy="1144873"/>
          </a:xfrm>
          <a:prstGeom prst="rect">
            <a:avLst/>
          </a:prstGeom>
        </p:spPr>
        <p:txBody>
          <a:bodyPr lIns="0" tIns="0" rIns="0" bIns="0" rtlCol="0" anchor="t">
            <a:spAutoFit/>
          </a:bodyPr>
          <a:lstStyle/>
          <a:p>
            <a:pPr algn="ctr">
              <a:lnSpc>
                <a:spcPts val="4620"/>
              </a:lnSpc>
            </a:pPr>
            <a:r>
              <a:rPr lang="en-US" sz="3299" b="1" dirty="0">
                <a:solidFill>
                  <a:srgbClr val="FFFFFF"/>
                </a:solidFill>
                <a:latin typeface="Montserrat Bold"/>
                <a:ea typeface="Montserrat Bold"/>
                <a:cs typeface="Montserrat Bold"/>
                <a:sym typeface="Montserrat Bold"/>
              </a:rPr>
              <a:t> </a:t>
            </a:r>
            <a:r>
              <a:rPr lang="en-US" sz="3299" b="1" dirty="0">
                <a:solidFill>
                  <a:srgbClr val="FFFFFF"/>
                </a:solidFill>
                <a:latin typeface="Montserrat" panose="00000500000000000000" pitchFamily="2" charset="0"/>
                <a:ea typeface="Montserrat Bold"/>
                <a:cs typeface="Montserrat Bold"/>
                <a:sym typeface="Montserrat Bold"/>
              </a:rPr>
              <a:t>What does the word ‘childhood’ mean to you?</a:t>
            </a:r>
          </a:p>
        </p:txBody>
      </p:sp>
      <p:sp>
        <p:nvSpPr>
          <p:cNvPr id="10" name="TextBox 10"/>
          <p:cNvSpPr txBox="1"/>
          <p:nvPr/>
        </p:nvSpPr>
        <p:spPr>
          <a:xfrm>
            <a:off x="-281049" y="10000615"/>
            <a:ext cx="2232521" cy="467995"/>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 ©  UNICEF/UN0439618/Dejongh</a:t>
            </a:r>
          </a:p>
          <a:p>
            <a:pPr algn="ctr">
              <a:lnSpc>
                <a:spcPts val="2000"/>
              </a:lnSpc>
            </a:pPr>
            <a:endParaRPr lang="en-US" sz="800">
              <a:solidFill>
                <a:srgbClr val="FFFFFF"/>
              </a:solidFill>
              <a:latin typeface="Montserrat"/>
              <a:ea typeface="Montserrat"/>
              <a:cs typeface="Montserrat"/>
              <a:sym typeface="Montserrat"/>
            </a:endParaRPr>
          </a:p>
        </p:txBody>
      </p:sp>
      <p:sp>
        <p:nvSpPr>
          <p:cNvPr id="11" name="TextBox 11"/>
          <p:cNvSpPr txBox="1"/>
          <p:nvPr/>
        </p:nvSpPr>
        <p:spPr>
          <a:xfrm>
            <a:off x="9219703" y="3239499"/>
            <a:ext cx="8039597" cy="2366610"/>
          </a:xfrm>
          <a:prstGeom prst="rect">
            <a:avLst/>
          </a:prstGeom>
        </p:spPr>
        <p:txBody>
          <a:bodyPr lIns="0" tIns="0" rIns="0" bIns="0" rtlCol="0" anchor="t">
            <a:spAutoFit/>
          </a:bodyPr>
          <a:lstStyle/>
          <a:p>
            <a:pPr algn="ctr">
              <a:lnSpc>
                <a:spcPts val="4699"/>
              </a:lnSpc>
              <a:spcBef>
                <a:spcPct val="0"/>
              </a:spcBef>
            </a:pPr>
            <a:r>
              <a:rPr lang="en-US" sz="3356" b="1" dirty="0">
                <a:solidFill>
                  <a:srgbClr val="0099FF"/>
                </a:solidFill>
                <a:latin typeface="Montserrat" panose="00000500000000000000" pitchFamily="2" charset="0"/>
                <a:ea typeface="Montserrat Bold"/>
                <a:cs typeface="Montserrat Bold"/>
                <a:sym typeface="Montserrat Bold"/>
              </a:rPr>
              <a:t>Write down your ideas on a piece of paper. If you feel comfortable. Share with your class during discussion time.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3050" y="-1301934"/>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2209271" y="7233638"/>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4762" y="0"/>
            <a:ext cx="7277963" cy="5469154"/>
          </a:xfrm>
          <a:custGeom>
            <a:avLst/>
            <a:gdLst/>
            <a:ahLst/>
            <a:cxnLst/>
            <a:rect l="l" t="t" r="r" b="b"/>
            <a:pathLst>
              <a:path w="7277963" h="5469154">
                <a:moveTo>
                  <a:pt x="0" y="0"/>
                </a:moveTo>
                <a:lnTo>
                  <a:pt x="7277962" y="0"/>
                </a:lnTo>
                <a:lnTo>
                  <a:pt x="7277962" y="5469154"/>
                </a:lnTo>
                <a:lnTo>
                  <a:pt x="0" y="5469154"/>
                </a:lnTo>
                <a:lnTo>
                  <a:pt x="0" y="0"/>
                </a:lnTo>
                <a:close/>
              </a:path>
            </a:pathLst>
          </a:custGeom>
          <a:blipFill>
            <a:blip r:embed="rId7"/>
            <a:stretch>
              <a:fillRect/>
            </a:stretch>
          </a:blipFill>
        </p:spPr>
        <p:txBody>
          <a:bodyPr/>
          <a:lstStyle/>
          <a:p>
            <a:endParaRPr lang="en-GB"/>
          </a:p>
        </p:txBody>
      </p:sp>
      <p:sp>
        <p:nvSpPr>
          <p:cNvPr id="5" name="Freeform 5"/>
          <p:cNvSpPr/>
          <p:nvPr/>
        </p:nvSpPr>
        <p:spPr>
          <a:xfrm>
            <a:off x="13014668" y="2387606"/>
            <a:ext cx="7002868" cy="4987797"/>
          </a:xfrm>
          <a:custGeom>
            <a:avLst/>
            <a:gdLst/>
            <a:ahLst/>
            <a:cxnLst/>
            <a:rect l="l" t="t" r="r" b="b"/>
            <a:pathLst>
              <a:path w="7002868" h="4987797">
                <a:moveTo>
                  <a:pt x="0" y="0"/>
                </a:moveTo>
                <a:lnTo>
                  <a:pt x="7002868" y="0"/>
                </a:lnTo>
                <a:lnTo>
                  <a:pt x="7002868" y="4987797"/>
                </a:lnTo>
                <a:lnTo>
                  <a:pt x="0" y="4987797"/>
                </a:lnTo>
                <a:lnTo>
                  <a:pt x="0" y="0"/>
                </a:lnTo>
                <a:close/>
              </a:path>
            </a:pathLst>
          </a:custGeom>
          <a:blipFill>
            <a:blip r:embed="rId8"/>
            <a:stretch>
              <a:fillRect/>
            </a:stretch>
          </a:blipFill>
        </p:spPr>
        <p:txBody>
          <a:bodyPr/>
          <a:lstStyle/>
          <a:p>
            <a:endParaRPr lang="en-GB"/>
          </a:p>
        </p:txBody>
      </p:sp>
      <p:sp>
        <p:nvSpPr>
          <p:cNvPr id="6" name="Freeform 6"/>
          <p:cNvSpPr/>
          <p:nvPr/>
        </p:nvSpPr>
        <p:spPr>
          <a:xfrm>
            <a:off x="7494561" y="1534012"/>
            <a:ext cx="5520106" cy="7530381"/>
          </a:xfrm>
          <a:custGeom>
            <a:avLst/>
            <a:gdLst/>
            <a:ahLst/>
            <a:cxnLst/>
            <a:rect l="l" t="t" r="r" b="b"/>
            <a:pathLst>
              <a:path w="5520106" h="7530381">
                <a:moveTo>
                  <a:pt x="0" y="0"/>
                </a:moveTo>
                <a:lnTo>
                  <a:pt x="5520107" y="0"/>
                </a:lnTo>
                <a:lnTo>
                  <a:pt x="5520107" y="7530381"/>
                </a:lnTo>
                <a:lnTo>
                  <a:pt x="0" y="7530381"/>
                </a:lnTo>
                <a:lnTo>
                  <a:pt x="0" y="0"/>
                </a:lnTo>
                <a:close/>
              </a:path>
            </a:pathLst>
          </a:custGeom>
          <a:blipFill>
            <a:blip r:embed="rId9"/>
            <a:stretch>
              <a:fillRect/>
            </a:stretch>
          </a:blipFill>
        </p:spPr>
        <p:txBody>
          <a:bodyPr/>
          <a:lstStyle/>
          <a:p>
            <a:endParaRPr lang="en-GB"/>
          </a:p>
        </p:txBody>
      </p:sp>
      <p:sp>
        <p:nvSpPr>
          <p:cNvPr id="7" name="Freeform 7"/>
          <p:cNvSpPr/>
          <p:nvPr/>
        </p:nvSpPr>
        <p:spPr>
          <a:xfrm>
            <a:off x="0" y="5469154"/>
            <a:ext cx="6341630" cy="4817846"/>
          </a:xfrm>
          <a:custGeom>
            <a:avLst/>
            <a:gdLst/>
            <a:ahLst/>
            <a:cxnLst/>
            <a:rect l="l" t="t" r="r" b="b"/>
            <a:pathLst>
              <a:path w="6341630" h="4817846">
                <a:moveTo>
                  <a:pt x="0" y="0"/>
                </a:moveTo>
                <a:lnTo>
                  <a:pt x="6341630" y="0"/>
                </a:lnTo>
                <a:lnTo>
                  <a:pt x="6341630" y="4817846"/>
                </a:lnTo>
                <a:lnTo>
                  <a:pt x="0" y="4817846"/>
                </a:lnTo>
                <a:lnTo>
                  <a:pt x="0" y="0"/>
                </a:lnTo>
                <a:close/>
              </a:path>
            </a:pathLst>
          </a:custGeom>
          <a:blipFill>
            <a:blip r:embed="rId10"/>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0" y="0"/>
            <a:ext cx="10304926" cy="1097013"/>
            <a:chOff x="0" y="0"/>
            <a:chExt cx="13739902" cy="1462684"/>
          </a:xfrm>
        </p:grpSpPr>
        <p:sp>
          <p:nvSpPr>
            <p:cNvPr id="5" name="Freeform 5"/>
            <p:cNvSpPr/>
            <p:nvPr/>
          </p:nvSpPr>
          <p:spPr>
            <a:xfrm>
              <a:off x="0" y="0"/>
              <a:ext cx="13739876" cy="1462659"/>
            </a:xfrm>
            <a:custGeom>
              <a:avLst/>
              <a:gdLst/>
              <a:ahLst/>
              <a:cxnLst/>
              <a:rect l="l" t="t" r="r" b="b"/>
              <a:pathLst>
                <a:path w="13739876" h="1462659">
                  <a:moveTo>
                    <a:pt x="0" y="0"/>
                  </a:moveTo>
                  <a:lnTo>
                    <a:pt x="13739876" y="0"/>
                  </a:lnTo>
                  <a:lnTo>
                    <a:pt x="13739876" y="1462659"/>
                  </a:lnTo>
                  <a:lnTo>
                    <a:pt x="0" y="1462659"/>
                  </a:lnTo>
                  <a:close/>
                </a:path>
              </a:pathLst>
            </a:custGeom>
            <a:solidFill>
              <a:srgbClr val="0099FF"/>
            </a:solidFill>
          </p:spPr>
          <p:txBody>
            <a:bodyPr/>
            <a:lstStyle/>
            <a:p>
              <a:endParaRPr lang="en-GB"/>
            </a:p>
          </p:txBody>
        </p:sp>
      </p:grpSp>
      <p:grpSp>
        <p:nvGrpSpPr>
          <p:cNvPr id="6" name="Group 6"/>
          <p:cNvGrpSpPr/>
          <p:nvPr/>
        </p:nvGrpSpPr>
        <p:grpSpPr>
          <a:xfrm>
            <a:off x="0" y="9076718"/>
            <a:ext cx="3368302" cy="1290591"/>
            <a:chOff x="0" y="0"/>
            <a:chExt cx="4491069" cy="1720788"/>
          </a:xfrm>
        </p:grpSpPr>
        <p:sp>
          <p:nvSpPr>
            <p:cNvPr id="7" name="Freeform 7"/>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5"/>
              <a:stretch>
                <a:fillRect b="3"/>
              </a:stretch>
            </a:blipFill>
          </p:spPr>
          <p:txBody>
            <a:bodyPr/>
            <a:lstStyle/>
            <a:p>
              <a:endParaRPr lang="en-GB"/>
            </a:p>
          </p:txBody>
        </p:sp>
      </p:grpSp>
      <p:grpSp>
        <p:nvGrpSpPr>
          <p:cNvPr id="8" name="Group 8"/>
          <p:cNvGrpSpPr/>
          <p:nvPr/>
        </p:nvGrpSpPr>
        <p:grpSpPr>
          <a:xfrm rot="71640">
            <a:off x="11333152" y="548506"/>
            <a:ext cx="5532946" cy="1569345"/>
            <a:chOff x="0" y="0"/>
            <a:chExt cx="7377261" cy="2092460"/>
          </a:xfrm>
        </p:grpSpPr>
        <p:sp>
          <p:nvSpPr>
            <p:cNvPr id="9" name="Freeform 9"/>
            <p:cNvSpPr/>
            <p:nvPr/>
          </p:nvSpPr>
          <p:spPr>
            <a:xfrm>
              <a:off x="0" y="0"/>
              <a:ext cx="7377303" cy="2092452"/>
            </a:xfrm>
            <a:custGeom>
              <a:avLst/>
              <a:gdLst/>
              <a:ahLst/>
              <a:cxnLst/>
              <a:rect l="l" t="t" r="r" b="b"/>
              <a:pathLst>
                <a:path w="7377303" h="2092452">
                  <a:moveTo>
                    <a:pt x="0" y="0"/>
                  </a:moveTo>
                  <a:lnTo>
                    <a:pt x="7377303" y="0"/>
                  </a:lnTo>
                  <a:lnTo>
                    <a:pt x="7377303" y="2092452"/>
                  </a:lnTo>
                  <a:lnTo>
                    <a:pt x="0" y="2092452"/>
                  </a:lnTo>
                  <a:lnTo>
                    <a:pt x="0" y="0"/>
                  </a:lnTo>
                  <a:close/>
                </a:path>
              </a:pathLst>
            </a:custGeom>
            <a:blipFill>
              <a:blip r:embed="rId6"/>
              <a:stretch>
                <a:fillRect/>
              </a:stretch>
            </a:blipFill>
          </p:spPr>
          <p:txBody>
            <a:bodyPr/>
            <a:lstStyle/>
            <a:p>
              <a:endParaRPr lang="en-GB"/>
            </a:p>
          </p:txBody>
        </p:sp>
      </p:grpSp>
      <p:sp>
        <p:nvSpPr>
          <p:cNvPr id="10" name="Freeform 10"/>
          <p:cNvSpPr/>
          <p:nvPr/>
        </p:nvSpPr>
        <p:spPr>
          <a:xfrm>
            <a:off x="12383761" y="6015427"/>
            <a:ext cx="2594464" cy="2960871"/>
          </a:xfrm>
          <a:custGeom>
            <a:avLst/>
            <a:gdLst/>
            <a:ahLst/>
            <a:cxnLst/>
            <a:rect l="l" t="t" r="r" b="b"/>
            <a:pathLst>
              <a:path w="2594464" h="2960871">
                <a:moveTo>
                  <a:pt x="0" y="0"/>
                </a:moveTo>
                <a:lnTo>
                  <a:pt x="2594464" y="0"/>
                </a:lnTo>
                <a:lnTo>
                  <a:pt x="2594464" y="2960871"/>
                </a:lnTo>
                <a:lnTo>
                  <a:pt x="0" y="29608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5062943" y="5992761"/>
            <a:ext cx="2321378" cy="3083957"/>
          </a:xfrm>
          <a:custGeom>
            <a:avLst/>
            <a:gdLst/>
            <a:ahLst/>
            <a:cxnLst/>
            <a:rect l="l" t="t" r="r" b="b"/>
            <a:pathLst>
              <a:path w="2321378" h="3083957">
                <a:moveTo>
                  <a:pt x="0" y="0"/>
                </a:moveTo>
                <a:lnTo>
                  <a:pt x="2321378" y="0"/>
                </a:lnTo>
                <a:lnTo>
                  <a:pt x="2321378" y="3083957"/>
                </a:lnTo>
                <a:lnTo>
                  <a:pt x="0" y="30839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TextBox 12"/>
          <p:cNvSpPr txBox="1"/>
          <p:nvPr/>
        </p:nvSpPr>
        <p:spPr>
          <a:xfrm>
            <a:off x="386065" y="200215"/>
            <a:ext cx="10931337" cy="629908"/>
          </a:xfrm>
          <a:prstGeom prst="rect">
            <a:avLst/>
          </a:prstGeom>
        </p:spPr>
        <p:txBody>
          <a:bodyPr lIns="0" tIns="0" rIns="0" bIns="0" rtlCol="0" anchor="t">
            <a:spAutoFit/>
          </a:bodyPr>
          <a:lstStyle/>
          <a:p>
            <a:pPr algn="l">
              <a:lnSpc>
                <a:spcPts val="5178"/>
              </a:lnSpc>
            </a:pPr>
            <a:r>
              <a:rPr lang="en-US" sz="3699" b="1" dirty="0">
                <a:solidFill>
                  <a:srgbClr val="FFFFFF"/>
                </a:solidFill>
                <a:latin typeface="Montserrat" panose="00000500000000000000" pitchFamily="2" charset="0"/>
                <a:ea typeface="Montserrat Bold"/>
                <a:cs typeface="Montserrat Bold"/>
                <a:sym typeface="Montserrat Bold"/>
              </a:rPr>
              <a:t>EXPLORING IDEAS ABOUT CHILDHOOD</a:t>
            </a:r>
          </a:p>
        </p:txBody>
      </p:sp>
      <p:sp>
        <p:nvSpPr>
          <p:cNvPr id="13" name="TextBox 13"/>
          <p:cNvSpPr txBox="1"/>
          <p:nvPr/>
        </p:nvSpPr>
        <p:spPr>
          <a:xfrm>
            <a:off x="0" y="2299153"/>
            <a:ext cx="18288000" cy="3313431"/>
          </a:xfrm>
          <a:prstGeom prst="rect">
            <a:avLst/>
          </a:prstGeom>
        </p:spPr>
        <p:txBody>
          <a:bodyPr lIns="0" tIns="0" rIns="0" bIns="0" rtlCol="0" anchor="t">
            <a:spAutoFit/>
          </a:bodyPr>
          <a:lstStyle/>
          <a:p>
            <a:pPr marL="820416" lvl="1" indent="-410208" algn="l">
              <a:lnSpc>
                <a:spcPts val="5319"/>
              </a:lnSpc>
              <a:buFont typeface="Arial"/>
              <a:buChar char="•"/>
            </a:pPr>
            <a:r>
              <a:rPr lang="en-US" sz="3799" dirty="0">
                <a:solidFill>
                  <a:srgbClr val="000000"/>
                </a:solidFill>
                <a:latin typeface="Montserrat"/>
                <a:ea typeface="Montserrat"/>
                <a:cs typeface="Montserrat"/>
                <a:sym typeface="Montserrat"/>
              </a:rPr>
              <a:t>When does childhood start and finish? </a:t>
            </a:r>
          </a:p>
          <a:p>
            <a:pPr marL="820416" lvl="1" indent="-410208" algn="l">
              <a:lnSpc>
                <a:spcPts val="5319"/>
              </a:lnSpc>
              <a:buFont typeface="Arial"/>
              <a:buChar char="•"/>
            </a:pPr>
            <a:r>
              <a:rPr lang="en-US" sz="3799" dirty="0">
                <a:solidFill>
                  <a:srgbClr val="000000"/>
                </a:solidFill>
                <a:latin typeface="Montserrat"/>
                <a:ea typeface="Montserrat"/>
                <a:cs typeface="Montserrat"/>
                <a:sym typeface="Montserrat"/>
              </a:rPr>
              <a:t>Do you think childhood is the same for children everywhere? </a:t>
            </a:r>
          </a:p>
          <a:p>
            <a:pPr marL="820416" lvl="1" indent="-410208" algn="l">
              <a:lnSpc>
                <a:spcPts val="5319"/>
              </a:lnSpc>
              <a:buFont typeface="Arial"/>
              <a:buChar char="•"/>
            </a:pPr>
            <a:r>
              <a:rPr lang="en-US" sz="3799" dirty="0">
                <a:solidFill>
                  <a:srgbClr val="000000"/>
                </a:solidFill>
                <a:latin typeface="Montserrat"/>
                <a:ea typeface="Montserrat"/>
                <a:cs typeface="Montserrat"/>
                <a:sym typeface="Montserrat"/>
              </a:rPr>
              <a:t>How might childhood in Ireland be different and/or similar to childhood in (name a different country to the one you are living in). </a:t>
            </a:r>
          </a:p>
          <a:p>
            <a:pPr marL="820416" lvl="1" indent="-410208" algn="l">
              <a:lnSpc>
                <a:spcPts val="5319"/>
              </a:lnSpc>
              <a:buFont typeface="Arial"/>
              <a:buChar char="•"/>
            </a:pPr>
            <a:r>
              <a:rPr lang="en-US" sz="3799" dirty="0">
                <a:solidFill>
                  <a:srgbClr val="000000"/>
                </a:solidFill>
                <a:latin typeface="Montserrat"/>
                <a:ea typeface="Montserrat"/>
                <a:cs typeface="Montserrat"/>
                <a:sym typeface="Montserrat"/>
              </a:rPr>
              <a:t>What’s important for a ‘good’ childhood?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0" y="9076718"/>
            <a:ext cx="3368302" cy="1290591"/>
            <a:chOff x="0" y="0"/>
            <a:chExt cx="4491069" cy="1720788"/>
          </a:xfrm>
        </p:grpSpPr>
        <p:sp>
          <p:nvSpPr>
            <p:cNvPr id="5" name="Freeform 5"/>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5"/>
              <a:stretch>
                <a:fillRect b="3"/>
              </a:stretch>
            </a:blipFill>
          </p:spPr>
          <p:txBody>
            <a:bodyPr/>
            <a:lstStyle/>
            <a:p>
              <a:endParaRPr lang="en-GB"/>
            </a:p>
          </p:txBody>
        </p:sp>
      </p:grpSp>
      <p:sp>
        <p:nvSpPr>
          <p:cNvPr id="6" name="Freeform 6"/>
          <p:cNvSpPr/>
          <p:nvPr/>
        </p:nvSpPr>
        <p:spPr>
          <a:xfrm>
            <a:off x="5128933" y="-193488"/>
            <a:ext cx="8088660" cy="11452970"/>
          </a:xfrm>
          <a:custGeom>
            <a:avLst/>
            <a:gdLst/>
            <a:ahLst/>
            <a:cxnLst/>
            <a:rect l="l" t="t" r="r" b="b"/>
            <a:pathLst>
              <a:path w="8088660" h="11452970">
                <a:moveTo>
                  <a:pt x="0" y="0"/>
                </a:moveTo>
                <a:lnTo>
                  <a:pt x="8088661" y="0"/>
                </a:lnTo>
                <a:lnTo>
                  <a:pt x="8088661" y="11452970"/>
                </a:lnTo>
                <a:lnTo>
                  <a:pt x="0" y="11452970"/>
                </a:lnTo>
                <a:lnTo>
                  <a:pt x="0" y="0"/>
                </a:lnTo>
                <a:close/>
              </a:path>
            </a:pathLst>
          </a:custGeom>
          <a:blipFill>
            <a:blip r:embed="rId6"/>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3359</Words>
  <Application>Microsoft Office PowerPoint</Application>
  <PresentationFormat>Custom</PresentationFormat>
  <Paragraphs>302</Paragraphs>
  <Slides>28</Slides>
  <Notes>25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Montserrat</vt:lpstr>
      <vt:lpstr>Calibri</vt:lpstr>
      <vt:lpstr>Arial</vt:lpstr>
      <vt:lpstr>Arimo Bold</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Children's Day Newsletter</dc:title>
  <cp:lastModifiedBy>Anam Rashid</cp:lastModifiedBy>
  <cp:revision>7</cp:revision>
  <dcterms:created xsi:type="dcterms:W3CDTF">2006-08-16T00:00:00Z</dcterms:created>
  <dcterms:modified xsi:type="dcterms:W3CDTF">2024-11-06T16:27:10Z</dcterms:modified>
  <dc:identifier>DAGVJOCxPAk</dc:identifier>
</cp:coreProperties>
</file>