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Bold" panose="020B0604020202020204" charset="0"/>
      <p:regular r:id="rId26"/>
    </p:embeddedFont>
    <p:embeddedFont>
      <p:font typeface="Montserrat" panose="00000500000000000000" pitchFamily="2" charset="0"/>
      <p:regular r:id="rId27"/>
    </p:embeddedFont>
    <p:embeddedFont>
      <p:font typeface="Montserrat Bold" panose="000008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46866" autoAdjust="0"/>
  </p:normalViewPr>
  <p:slideViewPr>
    <p:cSldViewPr>
      <p:cViewPr varScale="1">
        <p:scale>
          <a:sx n="20" d="100"/>
          <a:sy n="20" d="100"/>
        </p:scale>
        <p:origin x="20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2 November 2021 in Yaoundé, Cameroon, a child works on a tablet at the Public Melen School.</a:t>
            </a:r>
          </a:p>
          <a:p>
            <a:endParaRPr lang="en-US"/>
          </a:p>
          <a:p>
            <a:r>
              <a:rPr lang="en-US"/>
              <a:t>The “CONNECT MY SCHOOL” initiative, aims at building and expanding sustainable models for improved access to primary &amp; secondary education through ICT (Information and communication technology) use in the classroom in primary schools.</a:t>
            </a:r>
          </a:p>
          <a:p>
            <a:endParaRPr lang="en-US"/>
          </a:p>
          <a:p>
            <a:r>
              <a:rPr lang="en-US"/>
              <a:t>Through the construction and running of Digital Hubs in selected communities, improved learning models will be created to benefit primary, and secondary school aged children, as well as the communities. Based on funding availability, primary and secondary schools in targeted municipalities of 4 regions (East, Center, Littoral, West) will be connected by the creation of a e-Container (E-hub) and will be the special place where digital learning is promoted and implemented, for improved learning outcomes, inclusive education, and girl’s empowerment.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“I’ve been attending the classes for 6 months. I like learning here and using the tab. At home, I use my dad’s mobile to revise my lessons,” said Ahmad, 10, during class at a home-based learning point in Qamishli city, Al-Hasakeh, northeast Syria, on 16 December 2023. “English and Arabic are my favourite subjects, because I’m good at both,” added Ahmad who wants to become a doctor in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Rupa, Sonam and Kajal Kumari explore learning through digital literacy at school, Madhyamik Vidyalaya, Bajitpur, Kalyanpur Panchayat, Patna, Bihar, India.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Alma, 11, Grade 5, reads from her book in front of her classmates during a lesson in UNICEF -rehabilitated Al Tabni school, in Deir ez-zor governorate, Syria, on 21 November 2023.</a:t>
            </a:r>
          </a:p>
          <a:p>
            <a:endParaRPr lang="en-US"/>
          </a:p>
          <a:p>
            <a:r>
              <a:rPr lang="en-US"/>
              <a:t>“I was registered in Al Tabni school when we returned from Al Hasakeh. I love it. The new desks are comfortable, and I can run and play as much as I want in the playground,” she said.</a:t>
            </a:r>
          </a:p>
          <a:p>
            <a:endParaRPr lang="en-US"/>
          </a:p>
          <a:p>
            <a:r>
              <a:rPr lang="en-US"/>
              <a:t>“I want to become an engineer when I grow up to rebuild the destroyed houses in Al Tabni,” Alma said.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June 07.- 09. June 2024, around 150 committed young people from all over Germany met in Mannheim for the third UNICEF YouthFestival. The focus of this year’s campaign, chosen by the young participants themselves was: "Together for a more just future" (Gemeinsam für eine gerechtere Zukunft). The topics of mental health, education, discrimination and racism were discussed, with a particular focus on tolerance and diversity.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Children attend a UNICEF organized art workshop on the Convention of the Rights of the Child (CRC) at Awoshie Community Islamic School in Accra. Ghana. in Accra. Ghana.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Children attending class at the Armenia Governement School in Armenia, in the Cayo District of Belize.</a:t>
            </a:r>
          </a:p>
          <a:p>
            <a:endParaRPr lang="en-US"/>
          </a:p>
          <a:p>
            <a:r>
              <a:rPr lang="en-US"/>
              <a:t>The school benefits from the EIIS program.</a:t>
            </a:r>
          </a:p>
          <a:p>
            <a:r>
              <a:rPr lang="en-US"/>
              <a:t>UNICEF Belize has collaborated with RESTORE Belize to implement the EIIS program  The EIIS programme uses the RAZ PLUS application to use technology to teach literacy and numeracy. UNICEF supports this as a part of the Reimagine Education Agenda and the Transforming Education Summit commitment. Using the RAPID framework we agreed to ensure children have catch up classes to bridge the learning gaps from COVID-19 pandemic and to reinforce foundational learning in classrooms.</a:t>
            </a:r>
          </a:p>
          <a:p>
            <a:endParaRPr lang="en-US"/>
          </a:p>
          <a:p>
            <a:r>
              <a:rPr lang="en-US"/>
              <a:t>For every child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girl child hold the chart of Convention on the Rights of the Child while attending a UNICEF organized art workshop at Awoshie Community Islamic School in Accra. Ghana.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We all have a right to feel safe and secure and that means safe online as well as in the real world. Safer Internet Day is an annual event that promotes the safe, responsible and positive use of the internet.</a:t>
            </a:r>
          </a:p>
          <a:p>
            <a:endParaRPr lang="en-US"/>
          </a:p>
          <a:p>
            <a:r>
              <a:rPr lang="en-US"/>
              <a:t>There are a large number of articles that link with being online. This week’s activities have a particular focus on Article 19, the right to protection from harm, Article 17, the right to reliable information and Article 34, protection from exploitation.</a:t>
            </a:r>
          </a:p>
          <a:p>
            <a:endParaRPr lang="en-US"/>
          </a:p>
          <a:p>
            <a:r>
              <a:rPr lang="en-US"/>
              <a:t>The internet can be a great place but needs to be used carefully. Please use these activities to start the conversation about internet issues that matter to you, what changes you would like to see and how we can make it a more positive and rights respecting place!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the end of June, 27,662 refugee children from Ukraine were officially registered within the national education system in Romania, largely as a result of the reform adopted through Government decision no. 368, adopted on 26 April 2023.</a:t>
            </a:r>
          </a:p>
          <a:p>
            <a:endParaRPr lang="en-US"/>
          </a:p>
          <a:p>
            <a:r>
              <a:rPr lang="en-US"/>
              <a:t>The Ministry of Education and development partners collaborating under the Refugee Response Plan (RRP) Education Working Group, coordinated by UNICEF in Romania, have agreed to organize a Back-to-School Campaign with a view to ensure that all refugee children can effectively access learning opportunities, in the new academic year, through the Romanian education system.</a:t>
            </a:r>
          </a:p>
          <a:p>
            <a:endParaRPr lang="en-US"/>
          </a:p>
          <a:p>
            <a:r>
              <a:rPr lang="en-US"/>
              <a:t>About 43,000 school bags, stationeries including play and learning materials for about 700 classrooms (school-in-a-box / ECD kits), 3,000 laptops to install computer labs in schools, 500 recreation kits, 100 first aid kits, 100 maths and science teaching kits, and 40,000 multilingual learning support materials have been donated by UNICEF to support the access for education for the vulnerable children in Romania, including the refugee children. These supplies were delivered to 16 districts that host the largest refugee communities from Ukraine. These supplies are also intended to benefit other refugees and vulnerable learners as necessary.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"UNICEF's gift of electronic tablets is a beacon of hope, illuminating the path to bright futures. In the classrooms of Government Comprehensive HS School for Girls, these digital tools are not just gadgets; they are gateways to knowledge and limitless opportunities."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sv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33.svg"/><Relationship Id="rId9" Type="http://schemas.openxmlformats.org/officeDocument/2006/relationships/hyperlink" Target="https://www.childnet.com/resources/digiduck-stories/digiducks-big-decisio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4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2.png"/><Relationship Id="rId5" Type="http://schemas.openxmlformats.org/officeDocument/2006/relationships/image" Target="../media/image8.png"/><Relationship Id="rId10" Type="http://schemas.openxmlformats.org/officeDocument/2006/relationships/image" Target="../media/image41.png"/><Relationship Id="rId4" Type="http://schemas.openxmlformats.org/officeDocument/2006/relationships/image" Target="../media/image7.sv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4.png"/><Relationship Id="rId4" Type="http://schemas.openxmlformats.org/officeDocument/2006/relationships/image" Target="../media/image19.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36.svg"/><Relationship Id="rId4" Type="http://schemas.openxmlformats.org/officeDocument/2006/relationships/image" Target="../media/image33.svg"/><Relationship Id="rId9" Type="http://schemas.openxmlformats.org/officeDocument/2006/relationships/image" Target="../media/image10.png"/><Relationship Id="rId1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3.sv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10" Type="http://schemas.openxmlformats.org/officeDocument/2006/relationships/image" Target="../media/image50.svg"/><Relationship Id="rId4" Type="http://schemas.openxmlformats.org/officeDocument/2006/relationships/image" Target="../media/image8.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9.sv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0.png"/><Relationship Id="rId5" Type="http://schemas.openxmlformats.org/officeDocument/2006/relationships/image" Target="../media/image12.png"/><Relationship Id="rId10" Type="http://schemas.openxmlformats.org/officeDocument/2006/relationships/image" Target="../media/image59.svg"/><Relationship Id="rId4" Type="http://schemas.openxmlformats.org/officeDocument/2006/relationships/image" Target="../media/image9.sv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8.png"/><Relationship Id="rId5" Type="http://schemas.openxmlformats.org/officeDocument/2006/relationships/image" Target="../media/image27.png"/><Relationship Id="rId10" Type="http://schemas.openxmlformats.org/officeDocument/2006/relationships/image" Target="../media/image62.jpeg"/><Relationship Id="rId4" Type="http://schemas.openxmlformats.org/officeDocument/2006/relationships/image" Target="../media/image33.sv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4.svg"/><Relationship Id="rId5" Type="http://schemas.openxmlformats.org/officeDocument/2006/relationships/image" Target="../media/image8.png"/><Relationship Id="rId15" Type="http://schemas.openxmlformats.org/officeDocument/2006/relationships/hyperlink" Target="https://www.canva.com/design/DAGeJ5hIJCI/Ey0xtYpfnAO5IadvgE9DaA/watch?utm_content=DAGeJ5hIJCI&amp;utm_campaign=designshare&amp;utm_medium=link2&amp;utm_source=uniquelinks&amp;utlId=hc561522bf7" TargetMode="External"/><Relationship Id="rId10" Type="http://schemas.openxmlformats.org/officeDocument/2006/relationships/image" Target="../media/image63.png"/><Relationship Id="rId4" Type="http://schemas.openxmlformats.org/officeDocument/2006/relationships/image" Target="../media/image7.svg"/><Relationship Id="rId9" Type="http://schemas.openxmlformats.org/officeDocument/2006/relationships/image" Target="../media/image40.svg"/><Relationship Id="rId14"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71.svg"/><Relationship Id="rId5" Type="http://schemas.openxmlformats.org/officeDocument/2006/relationships/image" Target="../media/image12.png"/><Relationship Id="rId10" Type="http://schemas.openxmlformats.org/officeDocument/2006/relationships/image" Target="../media/image70.png"/><Relationship Id="rId4" Type="http://schemas.openxmlformats.org/officeDocument/2006/relationships/image" Target="../media/image9.sv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5.png"/><Relationship Id="rId5" Type="http://schemas.openxmlformats.org/officeDocument/2006/relationships/image" Target="../media/image34.png"/><Relationship Id="rId10" Type="http://schemas.openxmlformats.org/officeDocument/2006/relationships/image" Target="../media/image74.svg"/><Relationship Id="rId4" Type="http://schemas.openxmlformats.org/officeDocument/2006/relationships/image" Target="../media/image9.sv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hyperlink" Target="https://www.unicef.ie/child-rights-education/primary/crs/learn/" TargetMode="External"/><Relationship Id="rId3" Type="http://schemas.openxmlformats.org/officeDocument/2006/relationships/image" Target="../media/image26.svg"/><Relationship Id="rId7" Type="http://schemas.openxmlformats.org/officeDocument/2006/relationships/image" Target="../media/image7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hyperlink" Target="https://www.unicef.ie/child-rights-education/primary/resource-libra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sv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5.svg"/><Relationship Id="rId5" Type="http://schemas.openxmlformats.org/officeDocument/2006/relationships/image" Target="../media/image27.png"/><Relationship Id="rId10" Type="http://schemas.openxmlformats.org/officeDocument/2006/relationships/image" Target="../media/image4.png"/><Relationship Id="rId4" Type="http://schemas.openxmlformats.org/officeDocument/2006/relationships/image" Target="../media/image26.sv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sv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7.jpeg"/><Relationship Id="rId5" Type="http://schemas.openxmlformats.org/officeDocument/2006/relationships/image" Target="../media/image8.png"/><Relationship Id="rId10" Type="http://schemas.openxmlformats.org/officeDocument/2006/relationships/image" Target="../media/image36.svg"/><Relationship Id="rId4" Type="http://schemas.openxmlformats.org/officeDocument/2006/relationships/image" Target="../media/image33.svg"/><Relationship Id="rId9" Type="http://schemas.openxmlformats.org/officeDocument/2006/relationships/image" Target="../media/image10.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GB"/>
          </a:p>
        </p:txBody>
      </p:sp>
      <p:grpSp>
        <p:nvGrpSpPr>
          <p:cNvPr id="3" name="Group 3"/>
          <p:cNvGrpSpPr/>
          <p:nvPr/>
        </p:nvGrpSpPr>
        <p:grpSpPr>
          <a:xfrm>
            <a:off x="14787042" y="8942974"/>
            <a:ext cx="3507755" cy="1344059"/>
            <a:chOff x="0" y="0"/>
            <a:chExt cx="5830824" cy="2234184"/>
          </a:xfrm>
        </p:grpSpPr>
        <p:sp>
          <p:nvSpPr>
            <p:cNvPr id="4" name="Freeform 4"/>
            <p:cNvSpPr/>
            <p:nvPr/>
          </p:nvSpPr>
          <p:spPr>
            <a:xfrm>
              <a:off x="0" y="0"/>
              <a:ext cx="5830824" cy="2234184"/>
            </a:xfrm>
            <a:custGeom>
              <a:avLst/>
              <a:gdLst/>
              <a:ahLst/>
              <a:cxnLst/>
              <a:rect l="l" t="t" r="r" b="b"/>
              <a:pathLst>
                <a:path w="5830824" h="2234184">
                  <a:moveTo>
                    <a:pt x="0" y="0"/>
                  </a:moveTo>
                  <a:lnTo>
                    <a:pt x="5830824" y="0"/>
                  </a:lnTo>
                  <a:lnTo>
                    <a:pt x="5830824" y="2234184"/>
                  </a:lnTo>
                  <a:lnTo>
                    <a:pt x="0" y="2234184"/>
                  </a:lnTo>
                  <a:lnTo>
                    <a:pt x="0" y="0"/>
                  </a:lnTo>
                  <a:close/>
                </a:path>
              </a:pathLst>
            </a:custGeom>
            <a:blipFill>
              <a:blip r:embed="rId4"/>
              <a:stretch>
                <a:fillRect l="-1" r="-1"/>
              </a:stretch>
            </a:blipFill>
          </p:spPr>
          <p:txBody>
            <a:bodyPr/>
            <a:lstStyle/>
            <a:p>
              <a:endParaRPr lang="en-GB"/>
            </a:p>
          </p:txBody>
        </p:sp>
      </p:grpSp>
      <p:grpSp>
        <p:nvGrpSpPr>
          <p:cNvPr id="5" name="Group 5"/>
          <p:cNvGrpSpPr/>
          <p:nvPr/>
        </p:nvGrpSpPr>
        <p:grpSpPr>
          <a:xfrm>
            <a:off x="3657600" y="7698727"/>
            <a:ext cx="11506213" cy="1159729"/>
            <a:chOff x="0" y="0"/>
            <a:chExt cx="15341617" cy="1546305"/>
          </a:xfrm>
        </p:grpSpPr>
        <p:sp>
          <p:nvSpPr>
            <p:cNvPr id="6" name="Freeform 6"/>
            <p:cNvSpPr/>
            <p:nvPr/>
          </p:nvSpPr>
          <p:spPr>
            <a:xfrm>
              <a:off x="0" y="0"/>
              <a:ext cx="15341600" cy="1546271"/>
            </a:xfrm>
            <a:custGeom>
              <a:avLst/>
              <a:gdLst/>
              <a:ahLst/>
              <a:cxnLst/>
              <a:rect l="l" t="t" r="r" b="b"/>
              <a:pathLst>
                <a:path w="15341600" h="1546271">
                  <a:moveTo>
                    <a:pt x="0" y="0"/>
                  </a:moveTo>
                  <a:lnTo>
                    <a:pt x="15341600" y="0"/>
                  </a:lnTo>
                  <a:lnTo>
                    <a:pt x="15341600" y="1546271"/>
                  </a:lnTo>
                  <a:lnTo>
                    <a:pt x="0" y="1546271"/>
                  </a:lnTo>
                  <a:close/>
                </a:path>
              </a:pathLst>
            </a:custGeom>
            <a:solidFill>
              <a:srgbClr val="FFFFFF"/>
            </a:solidFill>
          </p:spPr>
          <p:txBody>
            <a:bodyPr/>
            <a:lstStyle/>
            <a:p>
              <a:endParaRPr lang="en-GB"/>
            </a:p>
          </p:txBody>
        </p:sp>
      </p:grpSp>
      <p:sp>
        <p:nvSpPr>
          <p:cNvPr id="7" name="TextBox 7"/>
          <p:cNvSpPr txBox="1"/>
          <p:nvPr/>
        </p:nvSpPr>
        <p:spPr>
          <a:xfrm>
            <a:off x="2040868" y="7707663"/>
            <a:ext cx="14739677" cy="903732"/>
          </a:xfrm>
          <a:prstGeom prst="rect">
            <a:avLst/>
          </a:prstGeom>
        </p:spPr>
        <p:txBody>
          <a:bodyPr lIns="0" tIns="0" rIns="0" bIns="0" rtlCol="0" anchor="t">
            <a:spAutoFit/>
          </a:bodyPr>
          <a:lstStyle/>
          <a:p>
            <a:pPr algn="ctr">
              <a:lnSpc>
                <a:spcPts val="7839"/>
              </a:lnSpc>
            </a:pPr>
            <a:r>
              <a:rPr lang="en-US" sz="4400" b="1">
                <a:solidFill>
                  <a:srgbClr val="0099FF"/>
                </a:solidFill>
                <a:latin typeface="Montserrat Bold"/>
                <a:ea typeface="Montserrat Bold"/>
                <a:cs typeface="Montserrat Bold"/>
                <a:sym typeface="Montserrat Bold"/>
              </a:rPr>
              <a:t>SAFER INTERNET DAY</a:t>
            </a:r>
          </a:p>
        </p:txBody>
      </p:sp>
      <p:sp>
        <p:nvSpPr>
          <p:cNvPr id="8" name="TextBox 8"/>
          <p:cNvSpPr txBox="1"/>
          <p:nvPr/>
        </p:nvSpPr>
        <p:spPr>
          <a:xfrm>
            <a:off x="0" y="10168466"/>
            <a:ext cx="562241" cy="237067"/>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UN0551724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8" name="Group 8"/>
          <p:cNvGrpSpPr/>
          <p:nvPr/>
        </p:nvGrpSpPr>
        <p:grpSpPr>
          <a:xfrm>
            <a:off x="3893314" y="381505"/>
            <a:ext cx="10631234" cy="1334773"/>
            <a:chOff x="0" y="0"/>
            <a:chExt cx="14174978" cy="1779697"/>
          </a:xfrm>
        </p:grpSpPr>
        <p:sp>
          <p:nvSpPr>
            <p:cNvPr id="9" name="Freeform 9"/>
            <p:cNvSpPr/>
            <p:nvPr/>
          </p:nvSpPr>
          <p:spPr>
            <a:xfrm>
              <a:off x="0" y="0"/>
              <a:ext cx="14174978" cy="1779672"/>
            </a:xfrm>
            <a:custGeom>
              <a:avLst/>
              <a:gdLst/>
              <a:ahLst/>
              <a:cxnLst/>
              <a:rect l="l" t="t" r="r" b="b"/>
              <a:pathLst>
                <a:path w="14174978" h="1779672">
                  <a:moveTo>
                    <a:pt x="0" y="0"/>
                  </a:moveTo>
                  <a:lnTo>
                    <a:pt x="14174978" y="0"/>
                  </a:lnTo>
                  <a:lnTo>
                    <a:pt x="14174978" y="1779672"/>
                  </a:lnTo>
                  <a:lnTo>
                    <a:pt x="0" y="1779672"/>
                  </a:lnTo>
                  <a:close/>
                </a:path>
              </a:pathLst>
            </a:custGeom>
            <a:solidFill>
              <a:srgbClr val="0099FF"/>
            </a:solidFill>
          </p:spPr>
          <p:txBody>
            <a:bodyPr/>
            <a:lstStyle/>
            <a:p>
              <a:endParaRPr lang="en-GB"/>
            </a:p>
          </p:txBody>
        </p:sp>
      </p:grpSp>
      <p:sp>
        <p:nvSpPr>
          <p:cNvPr id="10" name="Freeform 10"/>
          <p:cNvSpPr/>
          <p:nvPr/>
        </p:nvSpPr>
        <p:spPr>
          <a:xfrm>
            <a:off x="7187223" y="5143500"/>
            <a:ext cx="3441414" cy="4883088"/>
          </a:xfrm>
          <a:custGeom>
            <a:avLst/>
            <a:gdLst/>
            <a:ahLst/>
            <a:cxnLst/>
            <a:rect l="l" t="t" r="r" b="b"/>
            <a:pathLst>
              <a:path w="3441414" h="4883088">
                <a:moveTo>
                  <a:pt x="0" y="0"/>
                </a:moveTo>
                <a:lnTo>
                  <a:pt x="3441414" y="0"/>
                </a:lnTo>
                <a:lnTo>
                  <a:pt x="3441414" y="4883088"/>
                </a:lnTo>
                <a:lnTo>
                  <a:pt x="0" y="4883088"/>
                </a:lnTo>
                <a:lnTo>
                  <a:pt x="0" y="0"/>
                </a:lnTo>
                <a:close/>
              </a:path>
            </a:pathLst>
          </a:custGeom>
          <a:blipFill>
            <a:blip r:embed="rId8"/>
            <a:stretch>
              <a:fillRect/>
            </a:stretch>
          </a:blipFill>
        </p:spPr>
        <p:txBody>
          <a:bodyPr/>
          <a:lstStyle/>
          <a:p>
            <a:endParaRPr lang="en-GB"/>
          </a:p>
        </p:txBody>
      </p:sp>
      <p:sp>
        <p:nvSpPr>
          <p:cNvPr id="11" name="TextBox 11"/>
          <p:cNvSpPr txBox="1"/>
          <p:nvPr/>
        </p:nvSpPr>
        <p:spPr>
          <a:xfrm>
            <a:off x="4304720" y="743287"/>
            <a:ext cx="9562075" cy="1200150"/>
          </a:xfrm>
          <a:prstGeom prst="rect">
            <a:avLst/>
          </a:prstGeom>
        </p:spPr>
        <p:txBody>
          <a:bodyPr lIns="0" tIns="0" rIns="0" bIns="0" rtlCol="0" anchor="t">
            <a:spAutoFit/>
          </a:bodyPr>
          <a:lstStyle/>
          <a:p>
            <a:pPr algn="ctr">
              <a:lnSpc>
                <a:spcPts val="4800"/>
              </a:lnSpc>
            </a:pPr>
            <a:r>
              <a:rPr lang="en-US" sz="4000" b="1">
                <a:solidFill>
                  <a:srgbClr val="FFFFFF"/>
                </a:solidFill>
                <a:latin typeface="Montserrat Bold"/>
                <a:ea typeface="Montserrat Bold"/>
                <a:cs typeface="Montserrat Bold"/>
                <a:sym typeface="Montserrat Bold"/>
              </a:rPr>
              <a:t>Read ‘’Digiduck’s Big Decision’’</a:t>
            </a:r>
          </a:p>
          <a:p>
            <a:pPr algn="l">
              <a:lnSpc>
                <a:spcPts val="4800"/>
              </a:lnSpc>
            </a:pPr>
            <a:endParaRPr lang="en-US" sz="4000" b="1">
              <a:solidFill>
                <a:srgbClr val="FFFFFF"/>
              </a:solidFill>
              <a:latin typeface="Montserrat Bold"/>
              <a:ea typeface="Montserrat Bold"/>
              <a:cs typeface="Montserrat Bold"/>
              <a:sym typeface="Montserrat Bold"/>
            </a:endParaRPr>
          </a:p>
        </p:txBody>
      </p:sp>
      <p:sp>
        <p:nvSpPr>
          <p:cNvPr id="12" name="TextBox 12"/>
          <p:cNvSpPr txBox="1"/>
          <p:nvPr/>
        </p:nvSpPr>
        <p:spPr>
          <a:xfrm>
            <a:off x="2457388" y="2057878"/>
            <a:ext cx="12901084" cy="2646783"/>
          </a:xfrm>
          <a:prstGeom prst="rect">
            <a:avLst/>
          </a:prstGeom>
        </p:spPr>
        <p:txBody>
          <a:bodyPr lIns="0" tIns="0" rIns="0" bIns="0" rtlCol="0" anchor="t">
            <a:spAutoFit/>
          </a:bodyPr>
          <a:lstStyle/>
          <a:p>
            <a:pPr algn="ctr">
              <a:lnSpc>
                <a:spcPts val="5317"/>
              </a:lnSpc>
              <a:spcBef>
                <a:spcPct val="0"/>
              </a:spcBef>
            </a:pPr>
            <a:r>
              <a:rPr lang="en-US" sz="3798">
                <a:solidFill>
                  <a:srgbClr val="0099FF"/>
                </a:solidFill>
                <a:latin typeface="Montserrat"/>
                <a:ea typeface="Montserrat"/>
                <a:cs typeface="Montserrat"/>
                <a:sym typeface="Montserrat"/>
              </a:rPr>
              <a:t>Read ‘Digiduck’s Big Decision’ - there is an </a:t>
            </a:r>
            <a:r>
              <a:rPr lang="en-US" sz="3798" u="sng">
                <a:solidFill>
                  <a:srgbClr val="0099FF"/>
                </a:solidFill>
                <a:latin typeface="Montserrat"/>
                <a:ea typeface="Montserrat"/>
                <a:cs typeface="Montserrat"/>
                <a:sym typeface="Montserrat"/>
                <a:hlinkClick r:id="rId9" tooltip="https://www.childnet.com/resources/digiduck-stories/digiducks-big-decision/"/>
              </a:rPr>
              <a:t>online</a:t>
            </a:r>
            <a:r>
              <a:rPr lang="en-US" sz="3798">
                <a:solidFill>
                  <a:srgbClr val="0099FF"/>
                </a:solidFill>
                <a:latin typeface="Montserrat"/>
                <a:ea typeface="Montserrat"/>
                <a:cs typeface="Montserrat"/>
                <a:sym typeface="Montserrat"/>
              </a:rPr>
              <a:t> version which would work on your class screen. Discuss the lessons from the story about friendship and respect online. </a:t>
            </a:r>
          </a:p>
        </p:txBody>
      </p:sp>
      <p:sp>
        <p:nvSpPr>
          <p:cNvPr id="13" name="Freeform 13"/>
          <p:cNvSpPr/>
          <p:nvPr/>
        </p:nvSpPr>
        <p:spPr>
          <a:xfrm rot="-5490513">
            <a:off x="-753510" y="-590674"/>
            <a:ext cx="2608587" cy="2527069"/>
          </a:xfrm>
          <a:custGeom>
            <a:avLst/>
            <a:gdLst/>
            <a:ahLst/>
            <a:cxnLst/>
            <a:rect l="l" t="t" r="r" b="b"/>
            <a:pathLst>
              <a:path w="2608587" h="2527069">
                <a:moveTo>
                  <a:pt x="0" y="0"/>
                </a:moveTo>
                <a:lnTo>
                  <a:pt x="2608587" y="0"/>
                </a:lnTo>
                <a:lnTo>
                  <a:pt x="2608587" y="2527068"/>
                </a:lnTo>
                <a:lnTo>
                  <a:pt x="0" y="25270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7539853" y="-533543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6748475" y="1028700"/>
            <a:ext cx="9761475" cy="1434148"/>
            <a:chOff x="0" y="0"/>
            <a:chExt cx="14174978" cy="2082576"/>
          </a:xfrm>
        </p:grpSpPr>
        <p:sp>
          <p:nvSpPr>
            <p:cNvPr id="10" name="Freeform 10"/>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1" name="TextBox 11"/>
          <p:cNvSpPr txBox="1"/>
          <p:nvPr/>
        </p:nvSpPr>
        <p:spPr>
          <a:xfrm>
            <a:off x="5560105" y="3228759"/>
            <a:ext cx="11699195" cy="4007929"/>
          </a:xfrm>
          <a:prstGeom prst="rect">
            <a:avLst/>
          </a:prstGeom>
        </p:spPr>
        <p:txBody>
          <a:bodyPr lIns="0" tIns="0" rIns="0" bIns="0" rtlCol="0" anchor="t">
            <a:spAutoFit/>
          </a:bodyPr>
          <a:lstStyle/>
          <a:p>
            <a:pPr algn="ctr">
              <a:lnSpc>
                <a:spcPts val="3915"/>
              </a:lnSpc>
            </a:pPr>
            <a:r>
              <a:rPr lang="en-US" sz="4500">
                <a:solidFill>
                  <a:srgbClr val="0099FF"/>
                </a:solidFill>
                <a:latin typeface="Montserrat"/>
                <a:ea typeface="Montserrat"/>
                <a:cs typeface="Montserrat"/>
                <a:sym typeface="Montserrat"/>
              </a:rPr>
              <a:t>Draw a picture of your favourite online game or character. </a:t>
            </a:r>
          </a:p>
          <a:p>
            <a:pPr algn="ctr">
              <a:lnSpc>
                <a:spcPts val="3915"/>
              </a:lnSpc>
            </a:pPr>
            <a:endParaRPr lang="en-US" sz="4500">
              <a:solidFill>
                <a:srgbClr val="0099FF"/>
              </a:solidFill>
              <a:latin typeface="Montserrat"/>
              <a:ea typeface="Montserrat"/>
              <a:cs typeface="Montserrat"/>
              <a:sym typeface="Montserrat"/>
            </a:endParaRPr>
          </a:p>
          <a:p>
            <a:pPr algn="ctr">
              <a:lnSpc>
                <a:spcPts val="3915"/>
              </a:lnSpc>
            </a:pPr>
            <a:r>
              <a:rPr lang="en-US" sz="4500">
                <a:solidFill>
                  <a:srgbClr val="0099FF"/>
                </a:solidFill>
                <a:latin typeface="Montserrat"/>
                <a:ea typeface="Montserrat"/>
                <a:cs typeface="Montserrat"/>
                <a:sym typeface="Montserrat"/>
              </a:rPr>
              <a:t>Discuss the sort of helpful message they might give to you and other children. You could add these to the pictures as speech bubbles. </a:t>
            </a:r>
          </a:p>
          <a:p>
            <a:pPr algn="ctr">
              <a:lnSpc>
                <a:spcPts val="3918"/>
              </a:lnSpc>
            </a:pPr>
            <a:endParaRPr lang="en-US" sz="4500">
              <a:solidFill>
                <a:srgbClr val="0099FF"/>
              </a:solidFill>
              <a:latin typeface="Montserrat"/>
              <a:ea typeface="Montserrat"/>
              <a:cs typeface="Montserrat"/>
              <a:sym typeface="Montserrat"/>
            </a:endParaRPr>
          </a:p>
        </p:txBody>
      </p:sp>
      <p:sp>
        <p:nvSpPr>
          <p:cNvPr id="12" name="Freeform 12"/>
          <p:cNvSpPr/>
          <p:nvPr/>
        </p:nvSpPr>
        <p:spPr>
          <a:xfrm>
            <a:off x="10026694" y="6799564"/>
            <a:ext cx="2993572" cy="2993572"/>
          </a:xfrm>
          <a:custGeom>
            <a:avLst/>
            <a:gdLst/>
            <a:ahLst/>
            <a:cxnLst/>
            <a:rect l="l" t="t" r="r" b="b"/>
            <a:pathLst>
              <a:path w="2993572" h="2993572">
                <a:moveTo>
                  <a:pt x="0" y="0"/>
                </a:moveTo>
                <a:lnTo>
                  <a:pt x="2993572" y="0"/>
                </a:lnTo>
                <a:lnTo>
                  <a:pt x="2993572" y="2993572"/>
                </a:lnTo>
                <a:lnTo>
                  <a:pt x="0" y="2993572"/>
                </a:lnTo>
                <a:lnTo>
                  <a:pt x="0" y="0"/>
                </a:lnTo>
                <a:close/>
              </a:path>
            </a:pathLst>
          </a:custGeom>
          <a:blipFill>
            <a:blip r:embed="rId10"/>
            <a:stretch>
              <a:fillRect/>
            </a:stretch>
          </a:blipFill>
        </p:spPr>
        <p:txBody>
          <a:bodyPr/>
          <a:lstStyle/>
          <a:p>
            <a:endParaRPr lang="en-GB"/>
          </a:p>
        </p:txBody>
      </p:sp>
      <p:sp>
        <p:nvSpPr>
          <p:cNvPr id="13" name="Freeform 13"/>
          <p:cNvSpPr/>
          <p:nvPr/>
        </p:nvSpPr>
        <p:spPr>
          <a:xfrm>
            <a:off x="855282" y="993409"/>
            <a:ext cx="4394980" cy="411480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TextBox 14"/>
          <p:cNvSpPr txBox="1"/>
          <p:nvPr/>
        </p:nvSpPr>
        <p:spPr>
          <a:xfrm>
            <a:off x="6258685" y="1221994"/>
            <a:ext cx="10529590" cy="865124"/>
          </a:xfrm>
          <a:prstGeom prst="rect">
            <a:avLst/>
          </a:prstGeom>
        </p:spPr>
        <p:txBody>
          <a:bodyPr lIns="0" tIns="0" rIns="0" bIns="0" rtlCol="0" anchor="t">
            <a:spAutoFit/>
          </a:bodyPr>
          <a:lstStyle/>
          <a:p>
            <a:pPr algn="ctr">
              <a:lnSpc>
                <a:spcPts val="7138"/>
              </a:lnSpc>
            </a:pPr>
            <a:r>
              <a:rPr lang="en-US" sz="4999" b="1">
                <a:solidFill>
                  <a:srgbClr val="FFFFFF"/>
                </a:solidFill>
                <a:latin typeface="Montserrat Bold"/>
                <a:ea typeface="Montserrat Bold"/>
                <a:cs typeface="Montserrat Bold"/>
                <a:sym typeface="Montserrat Bold"/>
              </a:rPr>
              <a:t>MY FAVOURITE ONLINE...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rot="-10800000">
            <a:off x="14064926" y="-4492497"/>
            <a:ext cx="9975595" cy="9975595"/>
          </a:xfrm>
          <a:custGeom>
            <a:avLst/>
            <a:gdLst/>
            <a:ahLst/>
            <a:cxnLst/>
            <a:rect l="l" t="t" r="r" b="b"/>
            <a:pathLst>
              <a:path w="9975595" h="9975595">
                <a:moveTo>
                  <a:pt x="0" y="0"/>
                </a:moveTo>
                <a:lnTo>
                  <a:pt x="9975595" y="0"/>
                </a:lnTo>
                <a:lnTo>
                  <a:pt x="9975595" y="9975594"/>
                </a:lnTo>
                <a:lnTo>
                  <a:pt x="0" y="99755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5" name="Freeform 5"/>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11691" y="8670017"/>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634141" y="495300"/>
            <a:ext cx="11454290" cy="1622822"/>
            <a:chOff x="0" y="0"/>
            <a:chExt cx="15272386" cy="2163763"/>
          </a:xfrm>
        </p:grpSpPr>
        <p:sp>
          <p:nvSpPr>
            <p:cNvPr id="9" name="Freeform 9"/>
            <p:cNvSpPr/>
            <p:nvPr/>
          </p:nvSpPr>
          <p:spPr>
            <a:xfrm>
              <a:off x="0" y="0"/>
              <a:ext cx="15272386" cy="2163826"/>
            </a:xfrm>
            <a:custGeom>
              <a:avLst/>
              <a:gdLst/>
              <a:ahLst/>
              <a:cxnLst/>
              <a:rect l="l" t="t" r="r" b="b"/>
              <a:pathLst>
                <a:path w="15272386" h="2163826">
                  <a:moveTo>
                    <a:pt x="0" y="0"/>
                  </a:moveTo>
                  <a:lnTo>
                    <a:pt x="15272386" y="0"/>
                  </a:lnTo>
                  <a:lnTo>
                    <a:pt x="15272386" y="2163826"/>
                  </a:lnTo>
                  <a:lnTo>
                    <a:pt x="0" y="2163826"/>
                  </a:lnTo>
                  <a:close/>
                </a:path>
              </a:pathLst>
            </a:custGeom>
            <a:solidFill>
              <a:srgbClr val="0099FF"/>
            </a:solidFill>
          </p:spPr>
          <p:txBody>
            <a:bodyPr/>
            <a:lstStyle/>
            <a:p>
              <a:endParaRPr lang="en-GB"/>
            </a:p>
          </p:txBody>
        </p:sp>
      </p:grpSp>
      <p:sp>
        <p:nvSpPr>
          <p:cNvPr id="10" name="Freeform 10"/>
          <p:cNvSpPr/>
          <p:nvPr/>
        </p:nvSpPr>
        <p:spPr>
          <a:xfrm>
            <a:off x="4817292" y="6713403"/>
            <a:ext cx="2031729" cy="3137805"/>
          </a:xfrm>
          <a:custGeom>
            <a:avLst/>
            <a:gdLst/>
            <a:ahLst/>
            <a:cxnLst/>
            <a:rect l="l" t="t" r="r" b="b"/>
            <a:pathLst>
              <a:path w="2031729" h="3137805">
                <a:moveTo>
                  <a:pt x="0" y="0"/>
                </a:moveTo>
                <a:lnTo>
                  <a:pt x="2031729" y="0"/>
                </a:lnTo>
                <a:lnTo>
                  <a:pt x="2031729" y="3137804"/>
                </a:lnTo>
                <a:lnTo>
                  <a:pt x="0" y="3137804"/>
                </a:lnTo>
                <a:lnTo>
                  <a:pt x="0" y="0"/>
                </a:lnTo>
                <a:close/>
              </a:path>
            </a:pathLst>
          </a:custGeom>
          <a:blipFill>
            <a:blip r:embed="rId10"/>
            <a:stretch>
              <a:fillRect/>
            </a:stretch>
          </a:blipFill>
        </p:spPr>
        <p:txBody>
          <a:bodyPr/>
          <a:lstStyle/>
          <a:p>
            <a:endParaRPr lang="en-GB"/>
          </a:p>
        </p:txBody>
      </p:sp>
      <p:sp>
        <p:nvSpPr>
          <p:cNvPr id="11" name="Freeform 11"/>
          <p:cNvSpPr/>
          <p:nvPr/>
        </p:nvSpPr>
        <p:spPr>
          <a:xfrm>
            <a:off x="7581440" y="6767462"/>
            <a:ext cx="2346289" cy="2490838"/>
          </a:xfrm>
          <a:custGeom>
            <a:avLst/>
            <a:gdLst/>
            <a:ahLst/>
            <a:cxnLst/>
            <a:rect l="l" t="t" r="r" b="b"/>
            <a:pathLst>
              <a:path w="2346289" h="2490838">
                <a:moveTo>
                  <a:pt x="0" y="0"/>
                </a:moveTo>
                <a:lnTo>
                  <a:pt x="2346289" y="0"/>
                </a:lnTo>
                <a:lnTo>
                  <a:pt x="2346289" y="2490838"/>
                </a:lnTo>
                <a:lnTo>
                  <a:pt x="0" y="2490838"/>
                </a:lnTo>
                <a:lnTo>
                  <a:pt x="0" y="0"/>
                </a:lnTo>
                <a:close/>
              </a:path>
            </a:pathLst>
          </a:custGeom>
          <a:blipFill>
            <a:blip r:embed="rId11"/>
            <a:stretch>
              <a:fillRect l="-7229" r="-7229"/>
            </a:stretch>
          </a:blipFill>
        </p:spPr>
        <p:txBody>
          <a:bodyPr/>
          <a:lstStyle/>
          <a:p>
            <a:endParaRPr lang="en-GB"/>
          </a:p>
        </p:txBody>
      </p:sp>
      <p:sp>
        <p:nvSpPr>
          <p:cNvPr id="12" name="TextBox 12"/>
          <p:cNvSpPr txBox="1"/>
          <p:nvPr/>
        </p:nvSpPr>
        <p:spPr>
          <a:xfrm>
            <a:off x="292062" y="577857"/>
            <a:ext cx="12282845" cy="1500459"/>
          </a:xfrm>
          <a:prstGeom prst="rect">
            <a:avLst/>
          </a:prstGeom>
        </p:spPr>
        <p:txBody>
          <a:bodyPr lIns="0" tIns="0" rIns="0" bIns="0" rtlCol="0" anchor="t">
            <a:spAutoFit/>
          </a:bodyPr>
          <a:lstStyle/>
          <a:p>
            <a:pPr algn="ctr">
              <a:lnSpc>
                <a:spcPts val="6017"/>
              </a:lnSpc>
            </a:pPr>
            <a:r>
              <a:rPr lang="en-US" sz="4298" b="1">
                <a:solidFill>
                  <a:srgbClr val="FFFFFF"/>
                </a:solidFill>
                <a:latin typeface="Montserrat Bold"/>
                <a:ea typeface="Montserrat Bold"/>
                <a:cs typeface="Montserrat Bold"/>
                <a:sym typeface="Montserrat Bold"/>
              </a:rPr>
              <a:t>CREATING SAFE SPACES ONLINE &amp; OFFLINE</a:t>
            </a:r>
          </a:p>
        </p:txBody>
      </p:sp>
      <p:sp>
        <p:nvSpPr>
          <p:cNvPr id="13" name="TextBox 13"/>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4" name="TextBox 14"/>
          <p:cNvSpPr txBox="1"/>
          <p:nvPr/>
        </p:nvSpPr>
        <p:spPr>
          <a:xfrm>
            <a:off x="634141" y="2726016"/>
            <a:ext cx="11940765" cy="4443585"/>
          </a:xfrm>
          <a:prstGeom prst="rect">
            <a:avLst/>
          </a:prstGeom>
        </p:spPr>
        <p:txBody>
          <a:bodyPr lIns="0" tIns="0" rIns="0" bIns="0" rtlCol="0" anchor="t">
            <a:spAutoFit/>
          </a:bodyPr>
          <a:lstStyle/>
          <a:p>
            <a:pPr algn="ctr">
              <a:lnSpc>
                <a:spcPts val="7076"/>
              </a:lnSpc>
            </a:pPr>
            <a:r>
              <a:rPr lang="en-US" sz="5054">
                <a:solidFill>
                  <a:srgbClr val="0099FF"/>
                </a:solidFill>
                <a:latin typeface="Montserrat"/>
                <a:ea typeface="Montserrat"/>
                <a:cs typeface="Montserrat"/>
                <a:sym typeface="Montserrat"/>
              </a:rPr>
              <a:t>Have a discussion and perhaps create a display about safe play and friendship in the playground and safe play and friendship online.   </a:t>
            </a:r>
          </a:p>
          <a:p>
            <a:pPr algn="ctr">
              <a:lnSpc>
                <a:spcPts val="7076"/>
              </a:lnSpc>
            </a:pPr>
            <a:endParaRPr lang="en-US" sz="5054">
              <a:solidFill>
                <a:srgbClr val="0099FF"/>
              </a:solidFill>
              <a:latin typeface="Montserrat"/>
              <a:ea typeface="Montserrat"/>
              <a:cs typeface="Montserrat"/>
              <a:sym typeface="Montserrat"/>
            </a:endParaRPr>
          </a:p>
        </p:txBody>
      </p:sp>
      <p:sp>
        <p:nvSpPr>
          <p:cNvPr id="15" name="Freeform 15"/>
          <p:cNvSpPr/>
          <p:nvPr/>
        </p:nvSpPr>
        <p:spPr>
          <a:xfrm rot="-5490513">
            <a:off x="-1012232" y="-482518"/>
            <a:ext cx="2608587" cy="2527069"/>
          </a:xfrm>
          <a:custGeom>
            <a:avLst/>
            <a:gdLst/>
            <a:ahLst/>
            <a:cxnLst/>
            <a:rect l="l" t="t" r="r" b="b"/>
            <a:pathLst>
              <a:path w="2608587" h="2527069">
                <a:moveTo>
                  <a:pt x="0" y="0"/>
                </a:moveTo>
                <a:lnTo>
                  <a:pt x="2608587" y="0"/>
                </a:lnTo>
                <a:lnTo>
                  <a:pt x="2608587" y="2527069"/>
                </a:lnTo>
                <a:lnTo>
                  <a:pt x="0" y="25270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14635345" y="8918683"/>
            <a:ext cx="3690652" cy="1365504"/>
            <a:chOff x="0" y="0"/>
            <a:chExt cx="4920869" cy="1820672"/>
          </a:xfrm>
        </p:grpSpPr>
        <p:sp>
          <p:nvSpPr>
            <p:cNvPr id="10" name="Freeform 10"/>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3"/>
              <a:stretch>
                <a:fillRect t="-1779" b="-1779"/>
              </a:stretch>
            </a:blipFill>
          </p:spPr>
          <p:txBody>
            <a:bodyPr/>
            <a:lstStyle/>
            <a:p>
              <a:endParaRPr lang="en-GB"/>
            </a:p>
          </p:txBody>
        </p:sp>
      </p:grpSp>
      <p:sp>
        <p:nvSpPr>
          <p:cNvPr id="11" name="TextBox 11"/>
          <p:cNvSpPr txBox="1"/>
          <p:nvPr/>
        </p:nvSpPr>
        <p:spPr>
          <a:xfrm>
            <a:off x="13422098" y="6354935"/>
            <a:ext cx="2426494" cy="504246"/>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3</a:t>
            </a:r>
          </a:p>
        </p:txBody>
      </p:sp>
      <p:grpSp>
        <p:nvGrpSpPr>
          <p:cNvPr id="12" name="Group 12"/>
          <p:cNvGrpSpPr/>
          <p:nvPr/>
        </p:nvGrpSpPr>
        <p:grpSpPr>
          <a:xfrm>
            <a:off x="12516898" y="719311"/>
            <a:ext cx="4981861" cy="6191440"/>
            <a:chOff x="0" y="0"/>
            <a:chExt cx="6642481" cy="8255254"/>
          </a:xfrm>
        </p:grpSpPr>
        <p:sp>
          <p:nvSpPr>
            <p:cNvPr id="13" name="Freeform 13"/>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4"/>
              <a:stretch>
                <a:fillRect l="-43376" r="-43376"/>
              </a:stretch>
            </a:blipFill>
          </p:spPr>
          <p:txBody>
            <a:bodyPr/>
            <a:lstStyle/>
            <a:p>
              <a:endParaRPr lang="en-GB"/>
            </a:p>
          </p:txBody>
        </p:sp>
      </p:grpSp>
      <p:sp>
        <p:nvSpPr>
          <p:cNvPr id="14" name="TextBox 14"/>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5" name="TextBox 15"/>
          <p:cNvSpPr txBox="1"/>
          <p:nvPr/>
        </p:nvSpPr>
        <p:spPr>
          <a:xfrm>
            <a:off x="762156" y="412739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7-9 </a:t>
            </a:r>
          </a:p>
        </p:txBody>
      </p:sp>
      <p:sp>
        <p:nvSpPr>
          <p:cNvPr id="16" name="TextBox 16"/>
          <p:cNvSpPr txBox="1"/>
          <p:nvPr/>
        </p:nvSpPr>
        <p:spPr>
          <a:xfrm rot="5400000">
            <a:off x="11780096" y="4308272"/>
            <a:ext cx="1572029" cy="98425"/>
          </a:xfrm>
          <a:prstGeom prst="rect">
            <a:avLst/>
          </a:prstGeom>
        </p:spPr>
        <p:txBody>
          <a:bodyPr lIns="0" tIns="0" rIns="0" bIns="0" rtlCol="0" anchor="t">
            <a:spAutoFit/>
          </a:bodyPr>
          <a:lstStyle/>
          <a:p>
            <a:pPr algn="l">
              <a:lnSpc>
                <a:spcPts val="720"/>
              </a:lnSpc>
            </a:pPr>
            <a:r>
              <a:rPr lang="en-US" sz="600" spc="5">
                <a:solidFill>
                  <a:srgbClr val="FFFFFF"/>
                </a:solidFill>
                <a:latin typeface="Montserrat"/>
                <a:ea typeface="Montserrat"/>
                <a:cs typeface="Montserrat"/>
                <a:sym typeface="Montserrat"/>
              </a:rPr>
              <a:t>UNI498799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7201" y="735835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495800" y="735835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6"/>
              <a:stretch>
                <a:fillRect/>
              </a:stretch>
            </a:blipFill>
          </p:spPr>
          <p:txBody>
            <a:bodyPr/>
            <a:lstStyle/>
            <a:p>
              <a:endParaRPr lang="en-GB"/>
            </a:p>
          </p:txBody>
        </p:sp>
      </p:grpSp>
      <p:grpSp>
        <p:nvGrpSpPr>
          <p:cNvPr id="8" name="Group 8"/>
          <p:cNvGrpSpPr/>
          <p:nvPr/>
        </p:nvGrpSpPr>
        <p:grpSpPr>
          <a:xfrm>
            <a:off x="4495800" y="352235"/>
            <a:ext cx="8510240" cy="1157639"/>
            <a:chOff x="0" y="0"/>
            <a:chExt cx="11346987" cy="1543519"/>
          </a:xfrm>
        </p:grpSpPr>
        <p:sp>
          <p:nvSpPr>
            <p:cNvPr id="9" name="Freeform 9"/>
            <p:cNvSpPr/>
            <p:nvPr/>
          </p:nvSpPr>
          <p:spPr>
            <a:xfrm>
              <a:off x="0" y="0"/>
              <a:ext cx="11346942" cy="1543512"/>
            </a:xfrm>
            <a:custGeom>
              <a:avLst/>
              <a:gdLst/>
              <a:ahLst/>
              <a:cxnLst/>
              <a:rect l="l" t="t" r="r" b="b"/>
              <a:pathLst>
                <a:path w="11346942" h="1543512">
                  <a:moveTo>
                    <a:pt x="0" y="0"/>
                  </a:moveTo>
                  <a:lnTo>
                    <a:pt x="11346942" y="0"/>
                  </a:lnTo>
                  <a:lnTo>
                    <a:pt x="11346942" y="1543512"/>
                  </a:lnTo>
                  <a:lnTo>
                    <a:pt x="0" y="1543512"/>
                  </a:lnTo>
                  <a:close/>
                </a:path>
              </a:pathLst>
            </a:custGeom>
            <a:solidFill>
              <a:srgbClr val="0099FF"/>
            </a:solidFill>
          </p:spPr>
          <p:txBody>
            <a:bodyPr/>
            <a:lstStyle/>
            <a:p>
              <a:endParaRPr lang="en-GB"/>
            </a:p>
          </p:txBody>
        </p:sp>
      </p:grpSp>
      <p:sp>
        <p:nvSpPr>
          <p:cNvPr id="10" name="Freeform 10"/>
          <p:cNvSpPr/>
          <p:nvPr/>
        </p:nvSpPr>
        <p:spPr>
          <a:xfrm>
            <a:off x="3700818" y="122159"/>
            <a:ext cx="1589964" cy="1915620"/>
          </a:xfrm>
          <a:custGeom>
            <a:avLst/>
            <a:gdLst/>
            <a:ahLst/>
            <a:cxnLst/>
            <a:rect l="l" t="t" r="r" b="b"/>
            <a:pathLst>
              <a:path w="1589964" h="1915620">
                <a:moveTo>
                  <a:pt x="0" y="0"/>
                </a:moveTo>
                <a:lnTo>
                  <a:pt x="1589964" y="0"/>
                </a:lnTo>
                <a:lnTo>
                  <a:pt x="1589964" y="1915620"/>
                </a:lnTo>
                <a:lnTo>
                  <a:pt x="0" y="19156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6455257" y="4704661"/>
            <a:ext cx="4425530" cy="4431069"/>
          </a:xfrm>
          <a:custGeom>
            <a:avLst/>
            <a:gdLst/>
            <a:ahLst/>
            <a:cxnLst/>
            <a:rect l="l" t="t" r="r" b="b"/>
            <a:pathLst>
              <a:path w="4425530" h="4431069">
                <a:moveTo>
                  <a:pt x="0" y="0"/>
                </a:moveTo>
                <a:lnTo>
                  <a:pt x="4425529" y="0"/>
                </a:lnTo>
                <a:lnTo>
                  <a:pt x="4425529" y="4431069"/>
                </a:lnTo>
                <a:lnTo>
                  <a:pt x="0" y="44310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1520810" y="515016"/>
            <a:ext cx="14460220" cy="717310"/>
          </a:xfrm>
          <a:prstGeom prst="rect">
            <a:avLst/>
          </a:prstGeom>
        </p:spPr>
        <p:txBody>
          <a:bodyPr lIns="0" tIns="0" rIns="0" bIns="0" rtlCol="0" anchor="t">
            <a:spAutoFit/>
          </a:bodyPr>
          <a:lstStyle/>
          <a:p>
            <a:pPr algn="ctr">
              <a:lnSpc>
                <a:spcPts val="6051"/>
              </a:lnSpc>
            </a:pPr>
            <a:r>
              <a:rPr lang="en-US" sz="3999" b="1">
                <a:solidFill>
                  <a:srgbClr val="FFFFFF"/>
                </a:solidFill>
                <a:latin typeface="Montserrat Bold"/>
                <a:ea typeface="Montserrat Bold"/>
                <a:cs typeface="Montserrat Bold"/>
                <a:sym typeface="Montserrat Bold"/>
              </a:rPr>
              <a:t>STAYING SAFE ONLINE</a:t>
            </a:r>
          </a:p>
        </p:txBody>
      </p:sp>
      <p:sp>
        <p:nvSpPr>
          <p:cNvPr id="13" name="TextBox 13"/>
          <p:cNvSpPr txBox="1"/>
          <p:nvPr/>
        </p:nvSpPr>
        <p:spPr>
          <a:xfrm>
            <a:off x="1824657" y="2506342"/>
            <a:ext cx="13686729" cy="2333567"/>
          </a:xfrm>
          <a:prstGeom prst="rect">
            <a:avLst/>
          </a:prstGeom>
        </p:spPr>
        <p:txBody>
          <a:bodyPr lIns="0" tIns="0" rIns="0" bIns="0" rtlCol="0" anchor="t">
            <a:spAutoFit/>
          </a:bodyPr>
          <a:lstStyle/>
          <a:p>
            <a:pPr algn="ctr">
              <a:lnSpc>
                <a:spcPts val="6297"/>
              </a:lnSpc>
              <a:spcBef>
                <a:spcPct val="0"/>
              </a:spcBef>
            </a:pPr>
            <a:r>
              <a:rPr lang="en-US" sz="4498" b="1">
                <a:solidFill>
                  <a:srgbClr val="0099FF"/>
                </a:solidFill>
                <a:latin typeface="Montserrat Bold"/>
                <a:ea typeface="Montserrat Bold"/>
                <a:cs typeface="Montserrat Bold"/>
                <a:sym typeface="Montserrat Bold"/>
              </a:rPr>
              <a:t>Make a persuasive poster that teaches other children how to stay safe online.</a:t>
            </a:r>
          </a:p>
          <a:p>
            <a:pPr algn="ctr">
              <a:lnSpc>
                <a:spcPts val="6298"/>
              </a:lnSpc>
              <a:spcBef>
                <a:spcPct val="0"/>
              </a:spcBef>
            </a:pPr>
            <a:endParaRPr lang="en-US" sz="4498" b="1">
              <a:solidFill>
                <a:srgbClr val="0099FF"/>
              </a:solidFill>
              <a:latin typeface="Montserrat Bold"/>
              <a:ea typeface="Montserrat Bold"/>
              <a:cs typeface="Montserrat Bold"/>
              <a:sym typeface="Montserrat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95800" y="423417"/>
            <a:ext cx="8510240" cy="1351128"/>
            <a:chOff x="0" y="0"/>
            <a:chExt cx="11346987" cy="1801503"/>
          </a:xfrm>
        </p:grpSpPr>
        <p:sp>
          <p:nvSpPr>
            <p:cNvPr id="3" name="Freeform 3"/>
            <p:cNvSpPr/>
            <p:nvPr/>
          </p:nvSpPr>
          <p:spPr>
            <a:xfrm>
              <a:off x="0" y="0"/>
              <a:ext cx="11346942" cy="1801495"/>
            </a:xfrm>
            <a:custGeom>
              <a:avLst/>
              <a:gdLst/>
              <a:ahLst/>
              <a:cxnLst/>
              <a:rect l="l" t="t" r="r" b="b"/>
              <a:pathLst>
                <a:path w="11346942" h="1801495">
                  <a:moveTo>
                    <a:pt x="0" y="0"/>
                  </a:moveTo>
                  <a:lnTo>
                    <a:pt x="11346942" y="0"/>
                  </a:lnTo>
                  <a:lnTo>
                    <a:pt x="11346942" y="1801495"/>
                  </a:lnTo>
                  <a:lnTo>
                    <a:pt x="0" y="1801495"/>
                  </a:lnTo>
                  <a:close/>
                </a:path>
              </a:pathLst>
            </a:custGeom>
            <a:solidFill>
              <a:srgbClr val="0099FF"/>
            </a:solidFill>
          </p:spPr>
          <p:txBody>
            <a:bodyPr/>
            <a:lstStyle/>
            <a:p>
              <a:endParaRPr lang="en-GB"/>
            </a:p>
          </p:txBody>
        </p:sp>
      </p:grpSp>
      <p:sp>
        <p:nvSpPr>
          <p:cNvPr id="4" name="Freeform 4"/>
          <p:cNvSpPr/>
          <p:nvPr/>
        </p:nvSpPr>
        <p:spPr>
          <a:xfrm rot="-10800000">
            <a:off x="-3419229" y="-1661755"/>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3">
              <a:extLst>
                <a:ext uri="{96DAC541-7B7A-43D3-8B79-37D633B846F1}">
                  <asvg:svgBlip xmlns:asvg="http://schemas.microsoft.com/office/drawing/2016/SVG/main" r:embed="rId4"/>
                </a:ext>
              </a:extLst>
            </a:blip>
            <a:stretch>
              <a:fillRect t="-7831" b="-7831"/>
            </a:stretch>
          </a:blipFill>
        </p:spPr>
        <p:txBody>
          <a:bodyPr/>
          <a:lstStyle/>
          <a:p>
            <a:endParaRPr lang="en-GB"/>
          </a:p>
        </p:txBody>
      </p:sp>
      <p:sp>
        <p:nvSpPr>
          <p:cNvPr id="5" name="Freeform 5"/>
          <p:cNvSpPr/>
          <p:nvPr/>
        </p:nvSpPr>
        <p:spPr>
          <a:xfrm>
            <a:off x="14868771" y="6436589"/>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3">
              <a:extLst>
                <a:ext uri="{96DAC541-7B7A-43D3-8B79-37D633B846F1}">
                  <asvg:svgBlip xmlns:asvg="http://schemas.microsoft.com/office/drawing/2016/SVG/main" r:embed="rId4"/>
                </a:ext>
              </a:extLst>
            </a:blip>
            <a:stretch>
              <a:fillRect t="-7831" b="-7831"/>
            </a:stretch>
          </a:blipFill>
        </p:spPr>
        <p:txBody>
          <a:bodyPr/>
          <a:lstStyle/>
          <a:p>
            <a:endParaRPr lang="en-GB"/>
          </a:p>
        </p:txBody>
      </p:sp>
      <p:sp>
        <p:nvSpPr>
          <p:cNvPr id="6" name="TextBox 6"/>
          <p:cNvSpPr txBox="1"/>
          <p:nvPr/>
        </p:nvSpPr>
        <p:spPr>
          <a:xfrm>
            <a:off x="1799690" y="2161485"/>
            <a:ext cx="13533120" cy="5057775"/>
          </a:xfrm>
          <a:prstGeom prst="rect">
            <a:avLst/>
          </a:prstGeom>
        </p:spPr>
        <p:txBody>
          <a:bodyPr lIns="0" tIns="0" rIns="0" bIns="0" rtlCol="0" anchor="t">
            <a:spAutoFit/>
          </a:bodyPr>
          <a:lstStyle/>
          <a:p>
            <a:pPr algn="ctr">
              <a:lnSpc>
                <a:spcPts val="4439"/>
              </a:lnSpc>
            </a:pPr>
            <a:r>
              <a:rPr lang="en-US" sz="3699">
                <a:solidFill>
                  <a:srgbClr val="0099FF"/>
                </a:solidFill>
                <a:latin typeface="Montserrat"/>
                <a:ea typeface="Montserrat"/>
                <a:cs typeface="Montserrat"/>
                <a:sym typeface="Montserrat"/>
              </a:rPr>
              <a:t>In Circle Time talk about any worries you might have about the internet. Decide on some conversation guidelines that include listening respectfully and being supportive. </a:t>
            </a:r>
          </a:p>
          <a:p>
            <a:pPr algn="ctr">
              <a:lnSpc>
                <a:spcPts val="4439"/>
              </a:lnSpc>
            </a:pPr>
            <a:endParaRPr lang="en-US" sz="3699">
              <a:solidFill>
                <a:srgbClr val="0099FF"/>
              </a:solidFill>
              <a:latin typeface="Montserrat"/>
              <a:ea typeface="Montserrat"/>
              <a:cs typeface="Montserrat"/>
              <a:sym typeface="Montserrat"/>
            </a:endParaRPr>
          </a:p>
          <a:p>
            <a:pPr algn="ctr">
              <a:lnSpc>
                <a:spcPts val="4439"/>
              </a:lnSpc>
            </a:pPr>
            <a:r>
              <a:rPr lang="en-US" sz="3699">
                <a:solidFill>
                  <a:srgbClr val="0099FF"/>
                </a:solidFill>
                <a:latin typeface="Montserrat"/>
                <a:ea typeface="Montserrat"/>
                <a:cs typeface="Montserrat"/>
                <a:sym typeface="Montserrat"/>
              </a:rPr>
              <a:t>As part of your discussions decide on three things you will do as a group to address your worries. </a:t>
            </a:r>
          </a:p>
          <a:p>
            <a:pPr algn="ctr">
              <a:lnSpc>
                <a:spcPts val="4439"/>
              </a:lnSpc>
            </a:pPr>
            <a:endParaRPr lang="en-US" sz="3699">
              <a:solidFill>
                <a:srgbClr val="0099FF"/>
              </a:solidFill>
              <a:latin typeface="Montserrat"/>
              <a:ea typeface="Montserrat"/>
              <a:cs typeface="Montserrat"/>
              <a:sym typeface="Montserrat"/>
            </a:endParaRPr>
          </a:p>
          <a:p>
            <a:pPr algn="ctr">
              <a:lnSpc>
                <a:spcPts val="4439"/>
              </a:lnSpc>
            </a:pPr>
            <a:endParaRPr lang="en-US" sz="3699">
              <a:solidFill>
                <a:srgbClr val="0099FF"/>
              </a:solidFill>
              <a:latin typeface="Montserrat"/>
              <a:ea typeface="Montserrat"/>
              <a:cs typeface="Montserrat"/>
              <a:sym typeface="Montserrat"/>
            </a:endParaRPr>
          </a:p>
        </p:txBody>
      </p:sp>
      <p:sp>
        <p:nvSpPr>
          <p:cNvPr id="7" name="Freeform 7"/>
          <p:cNvSpPr/>
          <p:nvPr/>
        </p:nvSpPr>
        <p:spPr>
          <a:xfrm>
            <a:off x="6968379" y="6436589"/>
            <a:ext cx="3565083" cy="3578502"/>
          </a:xfrm>
          <a:custGeom>
            <a:avLst/>
            <a:gdLst/>
            <a:ahLst/>
            <a:cxnLst/>
            <a:rect l="l" t="t" r="r" b="b"/>
            <a:pathLst>
              <a:path w="3565083" h="3578502">
                <a:moveTo>
                  <a:pt x="0" y="0"/>
                </a:moveTo>
                <a:lnTo>
                  <a:pt x="3565082" y="0"/>
                </a:lnTo>
                <a:lnTo>
                  <a:pt x="3565082" y="3578502"/>
                </a:lnTo>
                <a:lnTo>
                  <a:pt x="0" y="3578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14034740" y="0"/>
            <a:ext cx="4253260" cy="3023681"/>
          </a:xfrm>
          <a:custGeom>
            <a:avLst/>
            <a:gdLst/>
            <a:ahLst/>
            <a:cxnLst/>
            <a:rect l="l" t="t" r="r" b="b"/>
            <a:pathLst>
              <a:path w="4253260" h="3023681">
                <a:moveTo>
                  <a:pt x="0" y="0"/>
                </a:moveTo>
                <a:lnTo>
                  <a:pt x="4253260" y="0"/>
                </a:lnTo>
                <a:lnTo>
                  <a:pt x="4253260" y="3023681"/>
                </a:lnTo>
                <a:lnTo>
                  <a:pt x="0" y="3023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rot="2160693">
            <a:off x="299129" y="7658022"/>
            <a:ext cx="2287829" cy="2446876"/>
          </a:xfrm>
          <a:custGeom>
            <a:avLst/>
            <a:gdLst/>
            <a:ahLst/>
            <a:cxnLst/>
            <a:rect l="l" t="t" r="r" b="b"/>
            <a:pathLst>
              <a:path w="2287829" h="2446876">
                <a:moveTo>
                  <a:pt x="0" y="0"/>
                </a:moveTo>
                <a:lnTo>
                  <a:pt x="2287829" y="0"/>
                </a:lnTo>
                <a:lnTo>
                  <a:pt x="2287829" y="2446876"/>
                </a:lnTo>
                <a:lnTo>
                  <a:pt x="0" y="24468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TextBox 10"/>
          <p:cNvSpPr txBox="1"/>
          <p:nvPr/>
        </p:nvSpPr>
        <p:spPr>
          <a:xfrm>
            <a:off x="3505200" y="697340"/>
            <a:ext cx="10053296" cy="670027"/>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CIRCLE TIME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529491" y="79622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rot="-10800000">
            <a:off x="14107015" y="-417884"/>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4" name="Freeform 4"/>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4411691" y="8670017"/>
            <a:ext cx="4138041" cy="1585532"/>
            <a:chOff x="0" y="0"/>
            <a:chExt cx="5517388" cy="2114042"/>
          </a:xfrm>
        </p:grpSpPr>
        <p:sp>
          <p:nvSpPr>
            <p:cNvPr id="6" name="Freeform 6"/>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7" name="Group 7"/>
          <p:cNvGrpSpPr/>
          <p:nvPr/>
        </p:nvGrpSpPr>
        <p:grpSpPr>
          <a:xfrm>
            <a:off x="1355573" y="672374"/>
            <a:ext cx="10148911" cy="1225135"/>
            <a:chOff x="0" y="0"/>
            <a:chExt cx="13531882" cy="1633514"/>
          </a:xfrm>
        </p:grpSpPr>
        <p:sp>
          <p:nvSpPr>
            <p:cNvPr id="8" name="Freeform 8"/>
            <p:cNvSpPr/>
            <p:nvPr/>
          </p:nvSpPr>
          <p:spPr>
            <a:xfrm>
              <a:off x="0" y="0"/>
              <a:ext cx="13531881" cy="1633474"/>
            </a:xfrm>
            <a:custGeom>
              <a:avLst/>
              <a:gdLst/>
              <a:ahLst/>
              <a:cxnLst/>
              <a:rect l="l" t="t" r="r" b="b"/>
              <a:pathLst>
                <a:path w="13531881" h="1633474">
                  <a:moveTo>
                    <a:pt x="0" y="0"/>
                  </a:moveTo>
                  <a:lnTo>
                    <a:pt x="13531881" y="0"/>
                  </a:lnTo>
                  <a:lnTo>
                    <a:pt x="13531881" y="1633474"/>
                  </a:lnTo>
                  <a:lnTo>
                    <a:pt x="0" y="1633474"/>
                  </a:lnTo>
                  <a:close/>
                </a:path>
              </a:pathLst>
            </a:custGeom>
            <a:solidFill>
              <a:srgbClr val="0099FF"/>
            </a:solidFill>
          </p:spPr>
          <p:txBody>
            <a:bodyPr/>
            <a:lstStyle/>
            <a:p>
              <a:endParaRPr lang="en-GB"/>
            </a:p>
          </p:txBody>
        </p:sp>
      </p:grpSp>
      <p:sp>
        <p:nvSpPr>
          <p:cNvPr id="9" name="Freeform 9"/>
          <p:cNvSpPr/>
          <p:nvPr/>
        </p:nvSpPr>
        <p:spPr>
          <a:xfrm>
            <a:off x="3861423" y="4041159"/>
            <a:ext cx="5282577" cy="4628858"/>
          </a:xfrm>
          <a:custGeom>
            <a:avLst/>
            <a:gdLst/>
            <a:ahLst/>
            <a:cxnLst/>
            <a:rect l="l" t="t" r="r" b="b"/>
            <a:pathLst>
              <a:path w="5282577" h="4628858">
                <a:moveTo>
                  <a:pt x="0" y="0"/>
                </a:moveTo>
                <a:lnTo>
                  <a:pt x="5282577" y="0"/>
                </a:lnTo>
                <a:lnTo>
                  <a:pt x="5282577" y="4628858"/>
                </a:lnTo>
                <a:lnTo>
                  <a:pt x="0" y="4628858"/>
                </a:lnTo>
                <a:lnTo>
                  <a:pt x="0" y="0"/>
                </a:lnTo>
                <a:close/>
              </a:path>
            </a:pathLst>
          </a:custGeom>
          <a:blipFill>
            <a:blip r:embed="rId8"/>
            <a:stretch>
              <a:fillRect/>
            </a:stretch>
          </a:blipFill>
        </p:spPr>
        <p:txBody>
          <a:bodyPr/>
          <a:lstStyle/>
          <a:p>
            <a:endParaRPr lang="en-GB"/>
          </a:p>
        </p:txBody>
      </p:sp>
      <p:sp>
        <p:nvSpPr>
          <p:cNvPr id="10" name="Freeform 10"/>
          <p:cNvSpPr/>
          <p:nvPr/>
        </p:nvSpPr>
        <p:spPr>
          <a:xfrm rot="1085901">
            <a:off x="9035715" y="383249"/>
            <a:ext cx="1876232" cy="1889978"/>
          </a:xfrm>
          <a:custGeom>
            <a:avLst/>
            <a:gdLst/>
            <a:ahLst/>
            <a:cxnLst/>
            <a:rect l="l" t="t" r="r" b="b"/>
            <a:pathLst>
              <a:path w="1876232" h="1889978">
                <a:moveTo>
                  <a:pt x="0" y="0"/>
                </a:moveTo>
                <a:lnTo>
                  <a:pt x="1876232" y="0"/>
                </a:lnTo>
                <a:lnTo>
                  <a:pt x="1876232" y="1889978"/>
                </a:lnTo>
                <a:lnTo>
                  <a:pt x="0" y="18899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rot="-264059">
            <a:off x="1428805" y="452586"/>
            <a:ext cx="1984947" cy="1984947"/>
          </a:xfrm>
          <a:custGeom>
            <a:avLst/>
            <a:gdLst/>
            <a:ahLst/>
            <a:cxnLst/>
            <a:rect l="l" t="t" r="r" b="b"/>
            <a:pathLst>
              <a:path w="1984947" h="1984947">
                <a:moveTo>
                  <a:pt x="0" y="0"/>
                </a:moveTo>
                <a:lnTo>
                  <a:pt x="1984947" y="0"/>
                </a:lnTo>
                <a:lnTo>
                  <a:pt x="1984947" y="1984947"/>
                </a:lnTo>
                <a:lnTo>
                  <a:pt x="0" y="1984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 name="TextBox 12"/>
          <p:cNvSpPr txBox="1"/>
          <p:nvPr/>
        </p:nvSpPr>
        <p:spPr>
          <a:xfrm>
            <a:off x="419383" y="836071"/>
            <a:ext cx="11352718" cy="752424"/>
          </a:xfrm>
          <a:prstGeom prst="rect">
            <a:avLst/>
          </a:prstGeom>
        </p:spPr>
        <p:txBody>
          <a:bodyPr lIns="0" tIns="0" rIns="0" bIns="0" rtlCol="0" anchor="t">
            <a:spAutoFit/>
          </a:bodyPr>
          <a:lstStyle/>
          <a:p>
            <a:pPr algn="ctr">
              <a:lnSpc>
                <a:spcPts val="6298"/>
              </a:lnSpc>
            </a:pPr>
            <a:r>
              <a:rPr lang="en-US" sz="4498" b="1">
                <a:solidFill>
                  <a:srgbClr val="FFFFFF"/>
                </a:solidFill>
                <a:latin typeface="Montserrat Bold"/>
                <a:ea typeface="Montserrat Bold"/>
                <a:cs typeface="Montserrat Bold"/>
                <a:sym typeface="Montserrat Bold"/>
              </a:rPr>
              <a:t>STORY TIME!</a:t>
            </a:r>
          </a:p>
        </p:txBody>
      </p:sp>
      <p:sp>
        <p:nvSpPr>
          <p:cNvPr id="13" name="TextBox 13"/>
          <p:cNvSpPr txBox="1"/>
          <p:nvPr/>
        </p:nvSpPr>
        <p:spPr>
          <a:xfrm>
            <a:off x="483832" y="2498589"/>
            <a:ext cx="11755261" cy="2143860"/>
          </a:xfrm>
          <a:prstGeom prst="rect">
            <a:avLst/>
          </a:prstGeom>
        </p:spPr>
        <p:txBody>
          <a:bodyPr lIns="0" tIns="0" rIns="0" bIns="0" rtlCol="0" anchor="t">
            <a:spAutoFit/>
          </a:bodyPr>
          <a:lstStyle/>
          <a:p>
            <a:pPr algn="just">
              <a:lnSpc>
                <a:spcPts val="5738"/>
              </a:lnSpc>
            </a:pPr>
            <a:r>
              <a:rPr lang="en-US" sz="4098">
                <a:solidFill>
                  <a:srgbClr val="0099FF"/>
                </a:solidFill>
                <a:latin typeface="Montserrat"/>
                <a:ea typeface="Montserrat"/>
                <a:cs typeface="Montserrat"/>
                <a:sym typeface="Montserrat"/>
              </a:rPr>
              <a:t>Write a story that teaches young children about the potential dangers of the Internet. </a:t>
            </a:r>
          </a:p>
          <a:p>
            <a:pPr marL="494662" lvl="1" indent="-247331" algn="just">
              <a:lnSpc>
                <a:spcPts val="5738"/>
              </a:lnSpc>
            </a:pPr>
            <a:endParaRPr lang="en-US" sz="4098">
              <a:solidFill>
                <a:srgbClr val="0099FF"/>
              </a:solidFill>
              <a:latin typeface="Montserrat"/>
              <a:ea typeface="Montserrat"/>
              <a:cs typeface="Montserrat"/>
              <a:sym typeface="Montserrat"/>
            </a:endParaRPr>
          </a:p>
        </p:txBody>
      </p:sp>
      <p:sp>
        <p:nvSpPr>
          <p:cNvPr id="14" name="TextBox 14"/>
          <p:cNvSpPr txBox="1"/>
          <p:nvPr/>
        </p:nvSpPr>
        <p:spPr>
          <a:xfrm>
            <a:off x="4907925" y="9182100"/>
            <a:ext cx="3880644" cy="788672"/>
          </a:xfrm>
          <a:prstGeom prst="rect">
            <a:avLst/>
          </a:prstGeom>
        </p:spPr>
        <p:txBody>
          <a:bodyPr lIns="0" tIns="0" rIns="0" bIns="0" rtlCol="0" anchor="t">
            <a:spAutoFit/>
          </a:bodyPr>
          <a:lstStyle/>
          <a:p>
            <a:pPr algn="ctr">
              <a:lnSpc>
                <a:spcPts val="5878"/>
              </a:lnSpc>
            </a:pPr>
            <a:r>
              <a:rPr lang="en-US" sz="4198" b="1">
                <a:solidFill>
                  <a:srgbClr val="0099FF"/>
                </a:solidFill>
                <a:latin typeface="Montserrat Bold"/>
                <a:ea typeface="Montserrat Bold"/>
                <a:cs typeface="Montserrat Bold"/>
                <a:sym typeface="Montserrat Bold"/>
              </a:rPr>
              <a:t>BE CREATIVE!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037230" y="7043555"/>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620575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0" y="-56764"/>
            <a:ext cx="5653183" cy="5653183"/>
            <a:chOff x="0" y="0"/>
            <a:chExt cx="7537577" cy="7537577"/>
          </a:xfrm>
        </p:grpSpPr>
        <p:sp>
          <p:nvSpPr>
            <p:cNvPr id="9" name="Freeform 9"/>
            <p:cNvSpPr/>
            <p:nvPr/>
          </p:nvSpPr>
          <p:spPr>
            <a:xfrm>
              <a:off x="0" y="0"/>
              <a:ext cx="7537577" cy="7537577"/>
            </a:xfrm>
            <a:custGeom>
              <a:avLst/>
              <a:gdLst/>
              <a:ahLst/>
              <a:cxnLst/>
              <a:rect l="l" t="t" r="r" b="b"/>
              <a:pathLst>
                <a:path w="7537577" h="7537577">
                  <a:moveTo>
                    <a:pt x="7537577" y="3768852"/>
                  </a:moveTo>
                  <a:cubicBezTo>
                    <a:pt x="7537577" y="5850255"/>
                    <a:pt x="5850128" y="7537577"/>
                    <a:pt x="3768725" y="7537577"/>
                  </a:cubicBezTo>
                  <a:cubicBezTo>
                    <a:pt x="1687322" y="7537577"/>
                    <a:pt x="0" y="5850255"/>
                    <a:pt x="0" y="3768852"/>
                  </a:cubicBezTo>
                  <a:cubicBezTo>
                    <a:pt x="0" y="1687449"/>
                    <a:pt x="1687322" y="0"/>
                    <a:pt x="3768852" y="0"/>
                  </a:cubicBezTo>
                  <a:cubicBezTo>
                    <a:pt x="5850382" y="0"/>
                    <a:pt x="7537577" y="1687322"/>
                    <a:pt x="7537577" y="3768852"/>
                  </a:cubicBezTo>
                  <a:close/>
                </a:path>
              </a:pathLst>
            </a:custGeom>
            <a:blipFill>
              <a:blip r:embed="rId10"/>
              <a:stretch>
                <a:fillRect l="-25136" r="-25136"/>
              </a:stretch>
            </a:blipFill>
          </p:spPr>
          <p:txBody>
            <a:bodyPr/>
            <a:lstStyle/>
            <a:p>
              <a:endParaRPr lang="en-GB"/>
            </a:p>
          </p:txBody>
        </p:sp>
      </p:grpSp>
      <p:sp>
        <p:nvSpPr>
          <p:cNvPr id="10" name="TextBox 10"/>
          <p:cNvSpPr txBox="1"/>
          <p:nvPr/>
        </p:nvSpPr>
        <p:spPr>
          <a:xfrm>
            <a:off x="5181932" y="4918176"/>
            <a:ext cx="11604928" cy="710692"/>
          </a:xfrm>
          <a:prstGeom prst="rect">
            <a:avLst/>
          </a:prstGeom>
        </p:spPr>
        <p:txBody>
          <a:bodyPr lIns="0" tIns="0" rIns="0" bIns="0" rtlCol="0" anchor="t">
            <a:spAutoFit/>
          </a:bodyPr>
          <a:lstStyle/>
          <a:p>
            <a:pPr algn="ctr">
              <a:lnSpc>
                <a:spcPts val="6373"/>
              </a:lnSpc>
            </a:pPr>
            <a:r>
              <a:rPr lang="en-US" sz="6600" b="1">
                <a:solidFill>
                  <a:srgbClr val="0099FF"/>
                </a:solidFill>
                <a:latin typeface="Montserrat Bold"/>
                <a:ea typeface="Montserrat Bold"/>
                <a:cs typeface="Montserrat Bold"/>
                <a:sym typeface="Montserrat Bold"/>
              </a:rPr>
              <a:t>ACTIVITES FOR AGES 10-12 </a:t>
            </a:r>
          </a:p>
        </p:txBody>
      </p:sp>
      <p:sp>
        <p:nvSpPr>
          <p:cNvPr id="11" name="Freeform 11"/>
          <p:cNvSpPr/>
          <p:nvPr/>
        </p:nvSpPr>
        <p:spPr>
          <a:xfrm rot="-10800000">
            <a:off x="-2744890" y="74408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2" name="Freeform 12"/>
          <p:cNvSpPr/>
          <p:nvPr/>
        </p:nvSpPr>
        <p:spPr>
          <a:xfrm rot="-10800000">
            <a:off x="13789400" y="-115727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3" name="TextBox 13"/>
          <p:cNvSpPr txBox="1"/>
          <p:nvPr/>
        </p:nvSpPr>
        <p:spPr>
          <a:xfrm>
            <a:off x="7687912" y="5959042"/>
            <a:ext cx="9571388" cy="108451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4" name="TextBox 14"/>
          <p:cNvSpPr txBox="1"/>
          <p:nvPr/>
        </p:nvSpPr>
        <p:spPr>
          <a:xfrm>
            <a:off x="2299738" y="5981872"/>
            <a:ext cx="1336973" cy="248284"/>
          </a:xfrm>
          <a:prstGeom prst="rect">
            <a:avLst/>
          </a:prstGeom>
        </p:spPr>
        <p:txBody>
          <a:bodyPr lIns="0" tIns="0" rIns="0" bIns="0" rtlCol="0" anchor="t">
            <a:spAutoFit/>
          </a:bodyPr>
          <a:lstStyle/>
          <a:p>
            <a:pPr algn="ctr">
              <a:lnSpc>
                <a:spcPts val="1539"/>
              </a:lnSpc>
            </a:pPr>
            <a:r>
              <a:rPr lang="en-US" sz="1100">
                <a:solidFill>
                  <a:srgbClr val="FFFFFF"/>
                </a:solidFill>
                <a:latin typeface="Montserrat"/>
                <a:ea typeface="Montserrat"/>
                <a:cs typeface="Montserrat"/>
                <a:sym typeface="Montserrat"/>
              </a:rPr>
              <a:t>UNICEF/UNI509138</a:t>
            </a:r>
          </a:p>
        </p:txBody>
      </p:sp>
      <p:sp>
        <p:nvSpPr>
          <p:cNvPr id="15" name="TextBox 15"/>
          <p:cNvSpPr txBox="1"/>
          <p:nvPr/>
        </p:nvSpPr>
        <p:spPr>
          <a:xfrm rot="-5400000">
            <a:off x="-532188" y="1963503"/>
            <a:ext cx="1289165" cy="133350"/>
          </a:xfrm>
          <a:prstGeom prst="rect">
            <a:avLst/>
          </a:prstGeom>
        </p:spPr>
        <p:txBody>
          <a:bodyPr lIns="0" tIns="0" rIns="0" bIns="0" rtlCol="0" anchor="t">
            <a:spAutoFit/>
          </a:bodyPr>
          <a:lstStyle/>
          <a:p>
            <a:pPr algn="l">
              <a:lnSpc>
                <a:spcPts val="1080"/>
              </a:lnSpc>
            </a:pPr>
            <a:r>
              <a:rPr lang="en-US" sz="900">
                <a:solidFill>
                  <a:srgbClr val="FFFFFF"/>
                </a:solidFill>
                <a:latin typeface="Montserrat"/>
                <a:ea typeface="Montserrat"/>
                <a:cs typeface="Montserrat"/>
                <a:sym typeface="Montserrat"/>
              </a:rPr>
              <a:t>UN0825676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5183551" y="9057274"/>
            <a:ext cx="3209485" cy="1229746"/>
            <a:chOff x="0" y="0"/>
            <a:chExt cx="4279314" cy="1639661"/>
          </a:xfrm>
        </p:grpSpPr>
        <p:sp>
          <p:nvSpPr>
            <p:cNvPr id="7" name="Freeform 7"/>
            <p:cNvSpPr/>
            <p:nvPr/>
          </p:nvSpPr>
          <p:spPr>
            <a:xfrm>
              <a:off x="0" y="0"/>
              <a:ext cx="4279265" cy="1639697"/>
            </a:xfrm>
            <a:custGeom>
              <a:avLst/>
              <a:gdLst/>
              <a:ahLst/>
              <a:cxnLst/>
              <a:rect l="l" t="t" r="r" b="b"/>
              <a:pathLst>
                <a:path w="4279265" h="1639697">
                  <a:moveTo>
                    <a:pt x="0" y="0"/>
                  </a:moveTo>
                  <a:lnTo>
                    <a:pt x="4279265" y="0"/>
                  </a:lnTo>
                  <a:lnTo>
                    <a:pt x="4279265" y="1639697"/>
                  </a:lnTo>
                  <a:lnTo>
                    <a:pt x="0" y="1639697"/>
                  </a:lnTo>
                  <a:lnTo>
                    <a:pt x="0" y="0"/>
                  </a:lnTo>
                  <a:close/>
                </a:path>
              </a:pathLst>
            </a:custGeom>
            <a:blipFill>
              <a:blip r:embed="rId7"/>
              <a:stretch>
                <a:fillRect r="-1" b="2"/>
              </a:stretch>
            </a:blipFill>
          </p:spPr>
          <p:txBody>
            <a:bodyPr/>
            <a:lstStyle/>
            <a:p>
              <a:endParaRPr lang="en-GB"/>
            </a:p>
          </p:txBody>
        </p:sp>
      </p:grpSp>
      <p:sp>
        <p:nvSpPr>
          <p:cNvPr id="8" name="Freeform 8"/>
          <p:cNvSpPr/>
          <p:nvPr/>
        </p:nvSpPr>
        <p:spPr>
          <a:xfrm>
            <a:off x="89047" y="122159"/>
            <a:ext cx="5927450" cy="5927450"/>
          </a:xfrm>
          <a:custGeom>
            <a:avLst/>
            <a:gdLst/>
            <a:ahLst/>
            <a:cxnLst/>
            <a:rect l="l" t="t" r="r" b="b"/>
            <a:pathLst>
              <a:path w="5927450" h="5927450">
                <a:moveTo>
                  <a:pt x="0" y="0"/>
                </a:moveTo>
                <a:lnTo>
                  <a:pt x="5927450" y="0"/>
                </a:lnTo>
                <a:lnTo>
                  <a:pt x="5927450" y="5927450"/>
                </a:lnTo>
                <a:lnTo>
                  <a:pt x="0" y="5927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9" name="Group 9"/>
          <p:cNvGrpSpPr/>
          <p:nvPr/>
        </p:nvGrpSpPr>
        <p:grpSpPr>
          <a:xfrm>
            <a:off x="7046335" y="1028700"/>
            <a:ext cx="9083328" cy="1558326"/>
            <a:chOff x="0" y="0"/>
            <a:chExt cx="12111103" cy="2077768"/>
          </a:xfrm>
        </p:grpSpPr>
        <p:sp>
          <p:nvSpPr>
            <p:cNvPr id="10" name="Freeform 10"/>
            <p:cNvSpPr/>
            <p:nvPr/>
          </p:nvSpPr>
          <p:spPr>
            <a:xfrm>
              <a:off x="0" y="0"/>
              <a:ext cx="12111101" cy="2077720"/>
            </a:xfrm>
            <a:custGeom>
              <a:avLst/>
              <a:gdLst/>
              <a:ahLst/>
              <a:cxnLst/>
              <a:rect l="l" t="t" r="r" b="b"/>
              <a:pathLst>
                <a:path w="12111101" h="2077720">
                  <a:moveTo>
                    <a:pt x="0" y="0"/>
                  </a:moveTo>
                  <a:lnTo>
                    <a:pt x="12111101" y="0"/>
                  </a:lnTo>
                  <a:lnTo>
                    <a:pt x="12111101" y="2077720"/>
                  </a:lnTo>
                  <a:lnTo>
                    <a:pt x="0" y="2077720"/>
                  </a:lnTo>
                  <a:close/>
                </a:path>
              </a:pathLst>
            </a:custGeom>
            <a:solidFill>
              <a:srgbClr val="0099FF"/>
            </a:solidFill>
          </p:spPr>
          <p:txBody>
            <a:bodyPr/>
            <a:lstStyle/>
            <a:p>
              <a:endParaRPr lang="en-GB"/>
            </a:p>
          </p:txBody>
        </p:sp>
      </p:grpSp>
      <p:sp>
        <p:nvSpPr>
          <p:cNvPr id="11" name="Freeform 11"/>
          <p:cNvSpPr/>
          <p:nvPr/>
        </p:nvSpPr>
        <p:spPr>
          <a:xfrm>
            <a:off x="1240247" y="805875"/>
            <a:ext cx="3659871" cy="4337625"/>
          </a:xfrm>
          <a:custGeom>
            <a:avLst/>
            <a:gdLst/>
            <a:ahLst/>
            <a:cxnLst/>
            <a:rect l="l" t="t" r="r" b="b"/>
            <a:pathLst>
              <a:path w="3659871" h="4337625">
                <a:moveTo>
                  <a:pt x="0" y="0"/>
                </a:moveTo>
                <a:lnTo>
                  <a:pt x="3659872" y="0"/>
                </a:lnTo>
                <a:lnTo>
                  <a:pt x="3659872" y="4337625"/>
                </a:lnTo>
                <a:lnTo>
                  <a:pt x="0" y="43376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7563097" y="6994272"/>
            <a:ext cx="2232710" cy="2650101"/>
          </a:xfrm>
          <a:custGeom>
            <a:avLst/>
            <a:gdLst/>
            <a:ahLst/>
            <a:cxnLst/>
            <a:rect l="l" t="t" r="r" b="b"/>
            <a:pathLst>
              <a:path w="2232710" h="2650101">
                <a:moveTo>
                  <a:pt x="0" y="0"/>
                </a:moveTo>
                <a:lnTo>
                  <a:pt x="2232710" y="0"/>
                </a:lnTo>
                <a:lnTo>
                  <a:pt x="2232710" y="2650101"/>
                </a:lnTo>
                <a:lnTo>
                  <a:pt x="0" y="2650101"/>
                </a:lnTo>
                <a:lnTo>
                  <a:pt x="0" y="0"/>
                </a:lnTo>
                <a:close/>
              </a:path>
            </a:pathLst>
          </a:custGeom>
          <a:blipFill>
            <a:blip r:embed="rId12"/>
            <a:stretch>
              <a:fillRect/>
            </a:stretch>
          </a:blipFill>
        </p:spPr>
        <p:txBody>
          <a:bodyPr/>
          <a:lstStyle/>
          <a:p>
            <a:endParaRPr lang="en-GB"/>
          </a:p>
        </p:txBody>
      </p:sp>
      <p:sp>
        <p:nvSpPr>
          <p:cNvPr id="13" name="Freeform 13"/>
          <p:cNvSpPr/>
          <p:nvPr/>
        </p:nvSpPr>
        <p:spPr>
          <a:xfrm>
            <a:off x="11109161" y="6707378"/>
            <a:ext cx="3592655" cy="2936995"/>
          </a:xfrm>
          <a:custGeom>
            <a:avLst/>
            <a:gdLst/>
            <a:ahLst/>
            <a:cxnLst/>
            <a:rect l="l" t="t" r="r" b="b"/>
            <a:pathLst>
              <a:path w="3592655" h="2936995">
                <a:moveTo>
                  <a:pt x="0" y="0"/>
                </a:moveTo>
                <a:lnTo>
                  <a:pt x="3592655" y="0"/>
                </a:lnTo>
                <a:lnTo>
                  <a:pt x="3592655" y="2936995"/>
                </a:lnTo>
                <a:lnTo>
                  <a:pt x="0" y="29369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TextBox 14"/>
          <p:cNvSpPr txBox="1"/>
          <p:nvPr/>
        </p:nvSpPr>
        <p:spPr>
          <a:xfrm>
            <a:off x="6258685" y="1413603"/>
            <a:ext cx="10529590" cy="712320"/>
          </a:xfrm>
          <a:prstGeom prst="rect">
            <a:avLst/>
          </a:prstGeom>
        </p:spPr>
        <p:txBody>
          <a:bodyPr lIns="0" tIns="0" rIns="0" bIns="0" rtlCol="0" anchor="t">
            <a:spAutoFit/>
          </a:bodyPr>
          <a:lstStyle/>
          <a:p>
            <a:pPr algn="ctr">
              <a:lnSpc>
                <a:spcPts val="5878"/>
              </a:lnSpc>
            </a:pPr>
            <a:r>
              <a:rPr lang="en-US" sz="4198" b="1">
                <a:solidFill>
                  <a:srgbClr val="FFFFFF"/>
                </a:solidFill>
                <a:latin typeface="Montserrat Bold"/>
                <a:ea typeface="Montserrat Bold"/>
                <a:cs typeface="Montserrat Bold"/>
                <a:sym typeface="Montserrat Bold"/>
              </a:rPr>
              <a:t>INTERNET SAFETY TIPS</a:t>
            </a:r>
          </a:p>
        </p:txBody>
      </p:sp>
      <p:sp>
        <p:nvSpPr>
          <p:cNvPr id="15" name="TextBox 15"/>
          <p:cNvSpPr txBox="1"/>
          <p:nvPr/>
        </p:nvSpPr>
        <p:spPr>
          <a:xfrm>
            <a:off x="5777392" y="3284435"/>
            <a:ext cx="11621214" cy="3283624"/>
          </a:xfrm>
          <a:prstGeom prst="rect">
            <a:avLst/>
          </a:prstGeom>
        </p:spPr>
        <p:txBody>
          <a:bodyPr lIns="0" tIns="0" rIns="0" bIns="0" rtlCol="0" anchor="t">
            <a:spAutoFit/>
          </a:bodyPr>
          <a:lstStyle/>
          <a:p>
            <a:pPr algn="ctr">
              <a:lnSpc>
                <a:spcPts val="4278"/>
              </a:lnSpc>
            </a:pPr>
            <a:r>
              <a:rPr lang="en-US" sz="4300">
                <a:solidFill>
                  <a:srgbClr val="0099FF"/>
                </a:solidFill>
                <a:latin typeface="Montserrat"/>
                <a:ea typeface="Montserrat"/>
                <a:cs typeface="Montserrat"/>
                <a:sym typeface="Montserrat"/>
              </a:rPr>
              <a:t>Your right to be safe and protected is always important, including when you use computers, phones and the internet. Can you think of three top tips for staying safe online? Use this list of </a:t>
            </a:r>
            <a:r>
              <a:rPr lang="en-US" sz="4300" u="sng">
                <a:solidFill>
                  <a:srgbClr val="0099FF"/>
                </a:solidFill>
                <a:latin typeface="Montserrat"/>
                <a:ea typeface="Montserrat"/>
                <a:cs typeface="Montserrat"/>
                <a:sym typeface="Montserrat"/>
                <a:hlinkClick r:id="rId15" tooltip="https://www.canva.com/design/DAGeJ5hIJCI/Ey0xtYpfnAO5IadvgE9DaA/watch?utm_content=DAGeJ5hIJCI&amp;utm_campaign=designshare&amp;utm_medium=link2&amp;utm_source=uniquelinks&amp;utlId=hc561522bf7"/>
              </a:rPr>
              <a:t>tips </a:t>
            </a:r>
            <a:r>
              <a:rPr lang="en-US" sz="4300">
                <a:solidFill>
                  <a:srgbClr val="0099FF"/>
                </a:solidFill>
                <a:latin typeface="Montserrat"/>
                <a:ea typeface="Montserrat"/>
                <a:cs typeface="Montserrat"/>
                <a:sym typeface="Montserrat"/>
              </a:rPr>
              <a:t>to help. </a:t>
            </a:r>
          </a:p>
          <a:p>
            <a:pPr algn="ctr">
              <a:lnSpc>
                <a:spcPts val="4280"/>
              </a:lnSpc>
            </a:pPr>
            <a:endParaRPr lang="en-US" sz="4300">
              <a:solidFill>
                <a:srgbClr val="0099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4411691" y="8670017"/>
            <a:ext cx="4138041" cy="1585532"/>
            <a:chOff x="0" y="0"/>
            <a:chExt cx="5517388" cy="2114042"/>
          </a:xfrm>
        </p:grpSpPr>
        <p:sp>
          <p:nvSpPr>
            <p:cNvPr id="5" name="Freeform 5"/>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6" name="Group 6"/>
          <p:cNvGrpSpPr/>
          <p:nvPr/>
        </p:nvGrpSpPr>
        <p:grpSpPr>
          <a:xfrm>
            <a:off x="1650130" y="758150"/>
            <a:ext cx="10281146" cy="1266919"/>
            <a:chOff x="0" y="0"/>
            <a:chExt cx="13708195" cy="1689225"/>
          </a:xfrm>
        </p:grpSpPr>
        <p:sp>
          <p:nvSpPr>
            <p:cNvPr id="7" name="Freeform 7"/>
            <p:cNvSpPr/>
            <p:nvPr/>
          </p:nvSpPr>
          <p:spPr>
            <a:xfrm>
              <a:off x="0" y="0"/>
              <a:ext cx="13708162" cy="1689227"/>
            </a:xfrm>
            <a:custGeom>
              <a:avLst/>
              <a:gdLst/>
              <a:ahLst/>
              <a:cxnLst/>
              <a:rect l="l" t="t" r="r" b="b"/>
              <a:pathLst>
                <a:path w="13708162" h="1689227">
                  <a:moveTo>
                    <a:pt x="0" y="0"/>
                  </a:moveTo>
                  <a:lnTo>
                    <a:pt x="13708162" y="0"/>
                  </a:lnTo>
                  <a:lnTo>
                    <a:pt x="13708162" y="1689227"/>
                  </a:lnTo>
                  <a:lnTo>
                    <a:pt x="0" y="1689227"/>
                  </a:lnTo>
                  <a:close/>
                </a:path>
              </a:pathLst>
            </a:custGeom>
            <a:solidFill>
              <a:srgbClr val="0099FF"/>
            </a:solidFill>
          </p:spPr>
          <p:txBody>
            <a:bodyPr/>
            <a:lstStyle/>
            <a:p>
              <a:endParaRPr lang="en-GB"/>
            </a:p>
          </p:txBody>
        </p:sp>
      </p:grpSp>
      <p:sp>
        <p:nvSpPr>
          <p:cNvPr id="8" name="Freeform 8"/>
          <p:cNvSpPr/>
          <p:nvPr/>
        </p:nvSpPr>
        <p:spPr>
          <a:xfrm>
            <a:off x="13015560" y="1391610"/>
            <a:ext cx="4243740" cy="5954227"/>
          </a:xfrm>
          <a:custGeom>
            <a:avLst/>
            <a:gdLst/>
            <a:ahLst/>
            <a:cxnLst/>
            <a:rect l="l" t="t" r="r" b="b"/>
            <a:pathLst>
              <a:path w="4243740" h="5954227">
                <a:moveTo>
                  <a:pt x="0" y="0"/>
                </a:moveTo>
                <a:lnTo>
                  <a:pt x="4243740" y="0"/>
                </a:lnTo>
                <a:lnTo>
                  <a:pt x="4243740" y="5954226"/>
                </a:lnTo>
                <a:lnTo>
                  <a:pt x="0" y="5954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4772270" y="7081244"/>
            <a:ext cx="4746623" cy="3174304"/>
          </a:xfrm>
          <a:custGeom>
            <a:avLst/>
            <a:gdLst/>
            <a:ahLst/>
            <a:cxnLst/>
            <a:rect l="l" t="t" r="r" b="b"/>
            <a:pathLst>
              <a:path w="4746623" h="3174304">
                <a:moveTo>
                  <a:pt x="0" y="0"/>
                </a:moveTo>
                <a:lnTo>
                  <a:pt x="4746624" y="0"/>
                </a:lnTo>
                <a:lnTo>
                  <a:pt x="4746624" y="3174304"/>
                </a:lnTo>
                <a:lnTo>
                  <a:pt x="0" y="31743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TextBox 10"/>
          <p:cNvSpPr txBox="1"/>
          <p:nvPr/>
        </p:nvSpPr>
        <p:spPr>
          <a:xfrm>
            <a:off x="1114344" y="997349"/>
            <a:ext cx="11352718" cy="712320"/>
          </a:xfrm>
          <a:prstGeom prst="rect">
            <a:avLst/>
          </a:prstGeom>
        </p:spPr>
        <p:txBody>
          <a:bodyPr lIns="0" tIns="0" rIns="0" bIns="0" rtlCol="0" anchor="t">
            <a:spAutoFit/>
          </a:bodyPr>
          <a:lstStyle/>
          <a:p>
            <a:pPr algn="ctr">
              <a:lnSpc>
                <a:spcPts val="5878"/>
              </a:lnSpc>
            </a:pPr>
            <a:r>
              <a:rPr lang="en-US" sz="4198" b="1">
                <a:solidFill>
                  <a:srgbClr val="FFFFFF"/>
                </a:solidFill>
                <a:latin typeface="Montserrat Bold"/>
                <a:ea typeface="Montserrat Bold"/>
                <a:cs typeface="Montserrat Bold"/>
                <a:sym typeface="Montserrat Bold"/>
              </a:rPr>
              <a:t>SAFE INTERNET MASCOT</a:t>
            </a:r>
          </a:p>
        </p:txBody>
      </p:sp>
      <p:sp>
        <p:nvSpPr>
          <p:cNvPr id="11" name="TextBox 11"/>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2" name="TextBox 12"/>
          <p:cNvSpPr txBox="1"/>
          <p:nvPr/>
        </p:nvSpPr>
        <p:spPr>
          <a:xfrm>
            <a:off x="135273" y="2834640"/>
            <a:ext cx="12452408" cy="3847661"/>
          </a:xfrm>
          <a:prstGeom prst="rect">
            <a:avLst/>
          </a:prstGeom>
        </p:spPr>
        <p:txBody>
          <a:bodyPr lIns="0" tIns="0" rIns="0" bIns="0" rtlCol="0" anchor="t">
            <a:spAutoFit/>
          </a:bodyPr>
          <a:lstStyle/>
          <a:p>
            <a:pPr algn="ctr">
              <a:lnSpc>
                <a:spcPts val="5159"/>
              </a:lnSpc>
            </a:pPr>
            <a:r>
              <a:rPr lang="en-US" sz="4299">
                <a:solidFill>
                  <a:srgbClr val="0099FF"/>
                </a:solidFill>
                <a:latin typeface="Montserrat"/>
                <a:ea typeface="Montserrat"/>
                <a:cs typeface="Montserrat"/>
                <a:sym typeface="Montserrat"/>
              </a:rPr>
              <a:t>As a group, design a ‘mascot’ on paper that could be used to promote Safer Internet Day around the world.</a:t>
            </a:r>
          </a:p>
          <a:p>
            <a:pPr algn="ctr">
              <a:lnSpc>
                <a:spcPts val="5159"/>
              </a:lnSpc>
            </a:pPr>
            <a:endParaRPr lang="en-US" sz="4299">
              <a:solidFill>
                <a:srgbClr val="0099FF"/>
              </a:solidFill>
              <a:latin typeface="Montserrat"/>
              <a:ea typeface="Montserrat"/>
              <a:cs typeface="Montserrat"/>
              <a:sym typeface="Montserrat"/>
            </a:endParaRPr>
          </a:p>
          <a:p>
            <a:pPr algn="ctr">
              <a:lnSpc>
                <a:spcPts val="5166"/>
              </a:lnSpc>
            </a:pPr>
            <a:r>
              <a:rPr lang="en-US" sz="3799" b="1">
                <a:solidFill>
                  <a:srgbClr val="0099FF"/>
                </a:solidFill>
                <a:latin typeface="Montserrat Bold"/>
                <a:ea typeface="Montserrat Bold"/>
                <a:cs typeface="Montserrat Bold"/>
                <a:sym typeface="Montserrat Bold"/>
              </a:rPr>
              <a:t>Discussion: Present your mascot as a group to the rest of the class.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6409"/>
            <a:ext cx="3368326" cy="1290638"/>
            <a:chOff x="0" y="0"/>
            <a:chExt cx="4491101" cy="1720850"/>
          </a:xfrm>
        </p:grpSpPr>
        <p:sp>
          <p:nvSpPr>
            <p:cNvPr id="3" name="Freeform 3"/>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3"/>
              <a:stretch>
                <a:fillRect l="-1" r="-1"/>
              </a:stretch>
            </a:blipFill>
          </p:spPr>
          <p:txBody>
            <a:bodyPr/>
            <a:lstStyle/>
            <a:p>
              <a:endParaRPr lang="en-GB"/>
            </a:p>
          </p:txBody>
        </p:sp>
      </p:grpSp>
      <p:grpSp>
        <p:nvGrpSpPr>
          <p:cNvPr id="4" name="Group 4"/>
          <p:cNvGrpSpPr/>
          <p:nvPr/>
        </p:nvGrpSpPr>
        <p:grpSpPr>
          <a:xfrm>
            <a:off x="322480" y="499534"/>
            <a:ext cx="6091618" cy="1240631"/>
            <a:chOff x="0" y="0"/>
            <a:chExt cx="8122158" cy="1654175"/>
          </a:xfrm>
        </p:grpSpPr>
        <p:sp>
          <p:nvSpPr>
            <p:cNvPr id="5" name="Freeform 5"/>
            <p:cNvSpPr/>
            <p:nvPr/>
          </p:nvSpPr>
          <p:spPr>
            <a:xfrm>
              <a:off x="0" y="0"/>
              <a:ext cx="8122158" cy="1654175"/>
            </a:xfrm>
            <a:custGeom>
              <a:avLst/>
              <a:gdLst/>
              <a:ahLst/>
              <a:cxnLst/>
              <a:rect l="l" t="t" r="r" b="b"/>
              <a:pathLst>
                <a:path w="8122158" h="1654175">
                  <a:moveTo>
                    <a:pt x="0" y="0"/>
                  </a:moveTo>
                  <a:lnTo>
                    <a:pt x="8122158" y="0"/>
                  </a:lnTo>
                  <a:lnTo>
                    <a:pt x="8122158" y="1654175"/>
                  </a:lnTo>
                  <a:lnTo>
                    <a:pt x="0" y="1654175"/>
                  </a:lnTo>
                  <a:close/>
                </a:path>
              </a:pathLst>
            </a:custGeom>
            <a:solidFill>
              <a:srgbClr val="0099FF"/>
            </a:solidFill>
          </p:spPr>
          <p:txBody>
            <a:bodyPr/>
            <a:lstStyle/>
            <a:p>
              <a:endParaRPr lang="en-GB"/>
            </a:p>
          </p:txBody>
        </p:sp>
      </p:grpSp>
      <p:sp>
        <p:nvSpPr>
          <p:cNvPr id="6" name="Freeform 6"/>
          <p:cNvSpPr/>
          <p:nvPr/>
        </p:nvSpPr>
        <p:spPr>
          <a:xfrm>
            <a:off x="9883358" y="-69473"/>
            <a:ext cx="9108477" cy="10425946"/>
          </a:xfrm>
          <a:custGeom>
            <a:avLst/>
            <a:gdLst/>
            <a:ahLst/>
            <a:cxnLst/>
            <a:rect l="l" t="t" r="r" b="b"/>
            <a:pathLst>
              <a:path w="9108477" h="10425946">
                <a:moveTo>
                  <a:pt x="0" y="0"/>
                </a:moveTo>
                <a:lnTo>
                  <a:pt x="9108477" y="0"/>
                </a:lnTo>
                <a:lnTo>
                  <a:pt x="9108477" y="10425946"/>
                </a:lnTo>
                <a:lnTo>
                  <a:pt x="0" y="10425946"/>
                </a:lnTo>
                <a:lnTo>
                  <a:pt x="0" y="0"/>
                </a:lnTo>
                <a:close/>
              </a:path>
            </a:pathLst>
          </a:custGeom>
          <a:blipFill>
            <a:blip r:embed="rId4"/>
            <a:stretch>
              <a:fillRect l="-36004" r="-36004"/>
            </a:stretch>
          </a:blipFill>
        </p:spPr>
        <p:txBody>
          <a:bodyPr/>
          <a:lstStyle/>
          <a:p>
            <a:endParaRPr lang="en-GB"/>
          </a:p>
        </p:txBody>
      </p:sp>
      <p:sp>
        <p:nvSpPr>
          <p:cNvPr id="7" name="TextBox 7"/>
          <p:cNvSpPr txBox="1"/>
          <p:nvPr/>
        </p:nvSpPr>
        <p:spPr>
          <a:xfrm>
            <a:off x="322480" y="684865"/>
            <a:ext cx="5990043" cy="736575"/>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BEFORE YOU BEGIN</a:t>
            </a:r>
          </a:p>
        </p:txBody>
      </p:sp>
      <p:sp>
        <p:nvSpPr>
          <p:cNvPr id="8" name="TextBox 8"/>
          <p:cNvSpPr txBox="1"/>
          <p:nvPr/>
        </p:nvSpPr>
        <p:spPr>
          <a:xfrm>
            <a:off x="0" y="2176437"/>
            <a:ext cx="9613887" cy="6729685"/>
          </a:xfrm>
          <a:prstGeom prst="rect">
            <a:avLst/>
          </a:prstGeom>
        </p:spPr>
        <p:txBody>
          <a:bodyPr lIns="0" tIns="0" rIns="0" bIns="0" rtlCol="0" anchor="t">
            <a:spAutoFit/>
          </a:bodyPr>
          <a:lstStyle/>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marL="786739" lvl="3" indent="-196685" algn="l">
              <a:lnSpc>
                <a:spcPts val="3145"/>
              </a:lnSpc>
            </a:pPr>
            <a:endParaRPr lang="en-US" sz="2799">
              <a:solidFill>
                <a:srgbClr val="000000"/>
              </a:solidFill>
              <a:latin typeface="Montserrat"/>
              <a:ea typeface="Montserrat"/>
              <a:cs typeface="Montserrat"/>
              <a:sym typeface="Montserrat"/>
            </a:endParaRPr>
          </a:p>
          <a:p>
            <a:pPr marL="786655" lvl="3" indent="-196664" algn="l">
              <a:lnSpc>
                <a:spcPts val="3142"/>
              </a:lnSpc>
              <a:buFont typeface="Arial"/>
              <a:buChar char="￭"/>
            </a:pPr>
            <a:r>
              <a:rPr lang="en-US" sz="2799">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marL="786655" lvl="3" indent="-196664" algn="l">
              <a:lnSpc>
                <a:spcPts val="3142"/>
              </a:lnSpc>
            </a:pPr>
            <a:endParaRPr lang="en-US" sz="2799">
              <a:solidFill>
                <a:srgbClr val="000000"/>
              </a:solidFill>
              <a:latin typeface="Montserrat"/>
              <a:ea typeface="Montserrat"/>
              <a:cs typeface="Montserrat"/>
              <a:sym typeface="Montserrat"/>
            </a:endParaRPr>
          </a:p>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Some activities in this pack have been adapted from UNICEF UK Rights Respecting Schools resources. </a:t>
            </a:r>
          </a:p>
        </p:txBody>
      </p:sp>
      <p:sp>
        <p:nvSpPr>
          <p:cNvPr id="9" name="TextBox 9"/>
          <p:cNvSpPr txBox="1"/>
          <p:nvPr/>
        </p:nvSpPr>
        <p:spPr>
          <a:xfrm>
            <a:off x="17549532" y="9953625"/>
            <a:ext cx="9164320" cy="266700"/>
          </a:xfrm>
          <a:prstGeom prst="rect">
            <a:avLst/>
          </a:prstGeom>
        </p:spPr>
        <p:txBody>
          <a:bodyPr lIns="0" tIns="0" rIns="0" bIns="0" rtlCol="0" anchor="t">
            <a:spAutoFit/>
          </a:bodyPr>
          <a:lstStyle/>
          <a:p>
            <a:pPr algn="l">
              <a:lnSpc>
                <a:spcPts val="1080"/>
              </a:lnSpc>
            </a:pPr>
            <a:endParaRPr/>
          </a:p>
          <a:p>
            <a:pPr algn="l">
              <a:lnSpc>
                <a:spcPts val="1080"/>
              </a:lnSpc>
            </a:pPr>
            <a:r>
              <a:rPr lang="en-US" sz="900" spc="8">
                <a:solidFill>
                  <a:srgbClr val="FFFFFF"/>
                </a:solidFill>
                <a:latin typeface="Montserrat"/>
                <a:ea typeface="Montserrat"/>
                <a:cs typeface="Montserrat"/>
                <a:sym typeface="Montserrat"/>
              </a:rPr>
              <a:t>UNI492523</a:t>
            </a:r>
          </a:p>
        </p:txBody>
      </p:sp>
      <p:sp>
        <p:nvSpPr>
          <p:cNvPr id="10" name="Freeform 10"/>
          <p:cNvSpPr/>
          <p:nvPr/>
        </p:nvSpPr>
        <p:spPr>
          <a:xfrm>
            <a:off x="8192355" y="-618218"/>
            <a:ext cx="2105453" cy="2039658"/>
          </a:xfrm>
          <a:custGeom>
            <a:avLst/>
            <a:gdLst/>
            <a:ahLst/>
            <a:cxnLst/>
            <a:rect l="l" t="t" r="r" b="b"/>
            <a:pathLst>
              <a:path w="2105453" h="2039658">
                <a:moveTo>
                  <a:pt x="0" y="0"/>
                </a:moveTo>
                <a:lnTo>
                  <a:pt x="2105453" y="0"/>
                </a:lnTo>
                <a:lnTo>
                  <a:pt x="2105453" y="2039658"/>
                </a:lnTo>
                <a:lnTo>
                  <a:pt x="0" y="2039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662588" y="870934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794523" y="874343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983200" y="-21994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grpSp>
        <p:nvGrpSpPr>
          <p:cNvPr id="5" name="Group 5"/>
          <p:cNvGrpSpPr/>
          <p:nvPr/>
        </p:nvGrpSpPr>
        <p:grpSpPr>
          <a:xfrm>
            <a:off x="14983200" y="9076411"/>
            <a:ext cx="3376016" cy="1293554"/>
            <a:chOff x="0" y="0"/>
            <a:chExt cx="4501355" cy="1724738"/>
          </a:xfrm>
        </p:grpSpPr>
        <p:sp>
          <p:nvSpPr>
            <p:cNvPr id="6" name="Freeform 6"/>
            <p:cNvSpPr/>
            <p:nvPr/>
          </p:nvSpPr>
          <p:spPr>
            <a:xfrm>
              <a:off x="0" y="0"/>
              <a:ext cx="4501388" cy="1724787"/>
            </a:xfrm>
            <a:custGeom>
              <a:avLst/>
              <a:gdLst/>
              <a:ahLst/>
              <a:cxnLst/>
              <a:rect l="l" t="t" r="r" b="b"/>
              <a:pathLst>
                <a:path w="4501388" h="1724787">
                  <a:moveTo>
                    <a:pt x="0" y="0"/>
                  </a:moveTo>
                  <a:lnTo>
                    <a:pt x="4501388" y="0"/>
                  </a:lnTo>
                  <a:lnTo>
                    <a:pt x="4501388" y="1724787"/>
                  </a:lnTo>
                  <a:lnTo>
                    <a:pt x="0" y="1724787"/>
                  </a:lnTo>
                  <a:lnTo>
                    <a:pt x="0" y="0"/>
                  </a:lnTo>
                  <a:close/>
                </a:path>
              </a:pathLst>
            </a:custGeom>
            <a:blipFill>
              <a:blip r:embed="rId7"/>
              <a:stretch>
                <a:fillRect b="2"/>
              </a:stretch>
            </a:blipFill>
          </p:spPr>
          <p:txBody>
            <a:bodyPr/>
            <a:lstStyle/>
            <a:p>
              <a:endParaRPr lang="en-GB"/>
            </a:p>
          </p:txBody>
        </p:sp>
      </p:grpSp>
      <p:grpSp>
        <p:nvGrpSpPr>
          <p:cNvPr id="7" name="Group 7"/>
          <p:cNvGrpSpPr/>
          <p:nvPr/>
        </p:nvGrpSpPr>
        <p:grpSpPr>
          <a:xfrm>
            <a:off x="2100041" y="990519"/>
            <a:ext cx="10424739" cy="971755"/>
            <a:chOff x="0" y="0"/>
            <a:chExt cx="12972737" cy="1209269"/>
          </a:xfrm>
        </p:grpSpPr>
        <p:sp>
          <p:nvSpPr>
            <p:cNvPr id="8" name="Freeform 8"/>
            <p:cNvSpPr/>
            <p:nvPr/>
          </p:nvSpPr>
          <p:spPr>
            <a:xfrm>
              <a:off x="0" y="0"/>
              <a:ext cx="12972681" cy="1209319"/>
            </a:xfrm>
            <a:custGeom>
              <a:avLst/>
              <a:gdLst/>
              <a:ahLst/>
              <a:cxnLst/>
              <a:rect l="l" t="t" r="r" b="b"/>
              <a:pathLst>
                <a:path w="12972681" h="1209319">
                  <a:moveTo>
                    <a:pt x="0" y="0"/>
                  </a:moveTo>
                  <a:lnTo>
                    <a:pt x="12972681" y="0"/>
                  </a:lnTo>
                  <a:lnTo>
                    <a:pt x="12972681" y="1209319"/>
                  </a:lnTo>
                  <a:lnTo>
                    <a:pt x="0" y="1209319"/>
                  </a:lnTo>
                  <a:close/>
                </a:path>
              </a:pathLst>
            </a:custGeom>
            <a:solidFill>
              <a:srgbClr val="0099FF"/>
            </a:solidFill>
          </p:spPr>
          <p:txBody>
            <a:bodyPr/>
            <a:lstStyle/>
            <a:p>
              <a:endParaRPr lang="en-GB"/>
            </a:p>
          </p:txBody>
        </p:sp>
      </p:grpSp>
      <p:pic>
        <p:nvPicPr>
          <p:cNvPr id="9" name="Picture 9"/>
          <p:cNvPicPr>
            <a:picLocks noChangeAspect="1"/>
          </p:cNvPicPr>
          <p:nvPr/>
        </p:nvPicPr>
        <p:blipFill>
          <a:blip r:embed="rId8"/>
          <a:srcRect/>
          <a:stretch>
            <a:fillRect/>
          </a:stretch>
        </p:blipFill>
        <p:spPr>
          <a:xfrm>
            <a:off x="13773354" y="2399706"/>
            <a:ext cx="3265115" cy="5487588"/>
          </a:xfrm>
          <a:prstGeom prst="rect">
            <a:avLst/>
          </a:prstGeom>
        </p:spPr>
      </p:pic>
      <p:sp>
        <p:nvSpPr>
          <p:cNvPr id="10" name="Freeform 10"/>
          <p:cNvSpPr/>
          <p:nvPr/>
        </p:nvSpPr>
        <p:spPr>
          <a:xfrm>
            <a:off x="168792" y="258478"/>
            <a:ext cx="1719815" cy="1905612"/>
          </a:xfrm>
          <a:custGeom>
            <a:avLst/>
            <a:gdLst/>
            <a:ahLst/>
            <a:cxnLst/>
            <a:rect l="l" t="t" r="r" b="b"/>
            <a:pathLst>
              <a:path w="1719815" h="1905612">
                <a:moveTo>
                  <a:pt x="0" y="0"/>
                </a:moveTo>
                <a:lnTo>
                  <a:pt x="1719816" y="0"/>
                </a:lnTo>
                <a:lnTo>
                  <a:pt x="1719816" y="1905612"/>
                </a:lnTo>
                <a:lnTo>
                  <a:pt x="0" y="1905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a:off x="12524780" y="101116"/>
            <a:ext cx="2419568" cy="2298590"/>
          </a:xfrm>
          <a:custGeom>
            <a:avLst/>
            <a:gdLst/>
            <a:ahLst/>
            <a:cxnLst/>
            <a:rect l="l" t="t" r="r" b="b"/>
            <a:pathLst>
              <a:path w="2419568" h="2298590">
                <a:moveTo>
                  <a:pt x="0" y="0"/>
                </a:moveTo>
                <a:lnTo>
                  <a:pt x="2419569" y="0"/>
                </a:lnTo>
                <a:lnTo>
                  <a:pt x="2419569" y="2298590"/>
                </a:lnTo>
                <a:lnTo>
                  <a:pt x="0" y="22985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 name="TextBox 12"/>
          <p:cNvSpPr txBox="1"/>
          <p:nvPr/>
        </p:nvSpPr>
        <p:spPr>
          <a:xfrm>
            <a:off x="1231180" y="2240950"/>
            <a:ext cx="11780370" cy="6835461"/>
          </a:xfrm>
          <a:prstGeom prst="rect">
            <a:avLst/>
          </a:prstGeom>
        </p:spPr>
        <p:txBody>
          <a:bodyPr lIns="0" tIns="0" rIns="0" bIns="0" rtlCol="0" anchor="t">
            <a:spAutoFit/>
          </a:bodyPr>
          <a:lstStyle/>
          <a:p>
            <a:pPr algn="ctr">
              <a:lnSpc>
                <a:spcPts val="5454"/>
              </a:lnSpc>
            </a:pPr>
            <a:r>
              <a:rPr lang="en-US" sz="3898">
                <a:solidFill>
                  <a:srgbClr val="0099FF"/>
                </a:solidFill>
                <a:latin typeface="Montserrat"/>
                <a:ea typeface="Montserrat"/>
                <a:cs typeface="Montserrat"/>
                <a:sym typeface="Montserrat"/>
              </a:rPr>
              <a:t>In groups, talk about how things might go wrong with friendships online. Try to make up some examples and then work out ways of resolving or sorting out these difficulties. Remember some situations might require adult help. </a:t>
            </a:r>
          </a:p>
          <a:p>
            <a:pPr algn="ctr">
              <a:lnSpc>
                <a:spcPts val="5454"/>
              </a:lnSpc>
            </a:pPr>
            <a:endParaRPr lang="en-US" sz="3898">
              <a:solidFill>
                <a:srgbClr val="0099FF"/>
              </a:solidFill>
              <a:latin typeface="Montserrat"/>
              <a:ea typeface="Montserrat"/>
              <a:cs typeface="Montserrat"/>
              <a:sym typeface="Montserrat"/>
            </a:endParaRPr>
          </a:p>
          <a:p>
            <a:pPr algn="ctr">
              <a:lnSpc>
                <a:spcPts val="5454"/>
              </a:lnSpc>
            </a:pPr>
            <a:r>
              <a:rPr lang="en-US" sz="3898">
                <a:solidFill>
                  <a:srgbClr val="0099FF"/>
                </a:solidFill>
                <a:latin typeface="Montserrat"/>
                <a:ea typeface="Montserrat"/>
                <a:cs typeface="Montserrat"/>
                <a:sym typeface="Montserrat"/>
              </a:rPr>
              <a:t>Work as group to design an advice guide to share your ideas.</a:t>
            </a:r>
          </a:p>
          <a:p>
            <a:pPr algn="ctr">
              <a:lnSpc>
                <a:spcPts val="5457"/>
              </a:lnSpc>
            </a:pPr>
            <a:endParaRPr lang="en-US" sz="3898">
              <a:solidFill>
                <a:srgbClr val="0099FF"/>
              </a:solidFill>
              <a:latin typeface="Montserrat"/>
              <a:ea typeface="Montserrat"/>
              <a:cs typeface="Montserrat"/>
              <a:sym typeface="Montserrat"/>
            </a:endParaRPr>
          </a:p>
        </p:txBody>
      </p:sp>
      <p:sp>
        <p:nvSpPr>
          <p:cNvPr id="13" name="TextBox 13"/>
          <p:cNvSpPr txBox="1"/>
          <p:nvPr/>
        </p:nvSpPr>
        <p:spPr>
          <a:xfrm>
            <a:off x="2100041" y="1144609"/>
            <a:ext cx="10167895" cy="596901"/>
          </a:xfrm>
          <a:prstGeom prst="rect">
            <a:avLst/>
          </a:prstGeom>
        </p:spPr>
        <p:txBody>
          <a:bodyPr lIns="0" tIns="0" rIns="0" bIns="0" rtlCol="0" anchor="t">
            <a:spAutoFit/>
          </a:bodyPr>
          <a:lstStyle/>
          <a:p>
            <a:pPr algn="ctr">
              <a:lnSpc>
                <a:spcPts val="4899"/>
              </a:lnSpc>
            </a:pPr>
            <a:r>
              <a:rPr lang="en-US" sz="3499" b="1">
                <a:solidFill>
                  <a:srgbClr val="FFFFFF"/>
                </a:solidFill>
                <a:latin typeface="Montserrat Bold"/>
                <a:ea typeface="Montserrat Bold"/>
                <a:cs typeface="Montserrat Bold"/>
                <a:sym typeface="Montserrat Bold"/>
              </a:rPr>
              <a:t>LET’S TALK ABOUT FRIENDSHIPS....ONLINE</a:t>
            </a:r>
            <a:r>
              <a:rPr lang="en-US" sz="3499">
                <a:solidFill>
                  <a:srgbClr val="FFFFFF"/>
                </a:solidFill>
                <a:latin typeface="Montserrat"/>
                <a:ea typeface="Montserrat"/>
                <a:cs typeface="Montserrat"/>
                <a:sym typeface="Montserrat"/>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89870" y="9339857"/>
            <a:ext cx="1162749" cy="290687"/>
          </a:xfrm>
          <a:custGeom>
            <a:avLst/>
            <a:gdLst/>
            <a:ahLst/>
            <a:cxnLst/>
            <a:rect l="l" t="t" r="r" b="b"/>
            <a:pathLst>
              <a:path w="1162749" h="290687">
                <a:moveTo>
                  <a:pt x="0" y="0"/>
                </a:moveTo>
                <a:lnTo>
                  <a:pt x="1162748" y="0"/>
                </a:lnTo>
                <a:lnTo>
                  <a:pt x="1162748" y="290687"/>
                </a:lnTo>
                <a:lnTo>
                  <a:pt x="0" y="290687"/>
                </a:lnTo>
                <a:lnTo>
                  <a:pt x="0" y="0"/>
                </a:lnTo>
                <a:close/>
              </a:path>
            </a:pathLst>
          </a:custGeom>
          <a:blipFill>
            <a:blip r:embed="rId3">
              <a:extLst>
                <a:ext uri="{96DAC541-7B7A-43D3-8B79-37D633B846F1}">
                  <asvg:svgBlip xmlns:asvg="http://schemas.microsoft.com/office/drawing/2016/SVG/main" r:embed="rId4"/>
                </a:ext>
              </a:extLst>
            </a:blip>
            <a:stretch>
              <a:fillRect t="-406" b="-406"/>
            </a:stretch>
          </a:blipFill>
        </p:spPr>
        <p:txBody>
          <a:bodyPr/>
          <a:lstStyle/>
          <a:p>
            <a:endParaRPr lang="en-GB"/>
          </a:p>
        </p:txBody>
      </p:sp>
      <p:grpSp>
        <p:nvGrpSpPr>
          <p:cNvPr id="3" name="Group 3"/>
          <p:cNvGrpSpPr/>
          <p:nvPr/>
        </p:nvGrpSpPr>
        <p:grpSpPr>
          <a:xfrm>
            <a:off x="12335065" y="980995"/>
            <a:ext cx="5952935" cy="8504206"/>
            <a:chOff x="0" y="0"/>
            <a:chExt cx="7937247" cy="11338941"/>
          </a:xfrm>
        </p:grpSpPr>
        <p:sp>
          <p:nvSpPr>
            <p:cNvPr id="4" name="Freeform 4"/>
            <p:cNvSpPr/>
            <p:nvPr/>
          </p:nvSpPr>
          <p:spPr>
            <a:xfrm>
              <a:off x="0" y="0"/>
              <a:ext cx="7937247" cy="11338941"/>
            </a:xfrm>
            <a:custGeom>
              <a:avLst/>
              <a:gdLst/>
              <a:ahLst/>
              <a:cxnLst/>
              <a:rect l="l" t="t" r="r" b="b"/>
              <a:pathLst>
                <a:path w="7937247" h="11338941">
                  <a:moveTo>
                    <a:pt x="6123051" y="11338941"/>
                  </a:moveTo>
                  <a:lnTo>
                    <a:pt x="1814195" y="11338941"/>
                  </a:lnTo>
                  <a:cubicBezTo>
                    <a:pt x="811911" y="11338941"/>
                    <a:pt x="0" y="10527157"/>
                    <a:pt x="0" y="9524746"/>
                  </a:cubicBezTo>
                  <a:lnTo>
                    <a:pt x="0" y="1814195"/>
                  </a:lnTo>
                  <a:cubicBezTo>
                    <a:pt x="0" y="811911"/>
                    <a:pt x="811911" y="0"/>
                    <a:pt x="1814195" y="0"/>
                  </a:cubicBezTo>
                  <a:lnTo>
                    <a:pt x="6123051" y="0"/>
                  </a:lnTo>
                  <a:cubicBezTo>
                    <a:pt x="7125462" y="0"/>
                    <a:pt x="7937247" y="811911"/>
                    <a:pt x="7937247" y="1814195"/>
                  </a:cubicBezTo>
                  <a:lnTo>
                    <a:pt x="7937247" y="9524746"/>
                  </a:lnTo>
                  <a:cubicBezTo>
                    <a:pt x="7937247" y="10527157"/>
                    <a:pt x="7125335" y="11338941"/>
                    <a:pt x="6123051" y="11338941"/>
                  </a:cubicBezTo>
                  <a:close/>
                </a:path>
              </a:pathLst>
            </a:custGeom>
            <a:blipFill>
              <a:blip r:embed="rId5"/>
              <a:stretch>
                <a:fillRect l="-67704" r="-23003"/>
              </a:stretch>
            </a:blipFill>
          </p:spPr>
          <p:txBody>
            <a:bodyPr/>
            <a:lstStyle/>
            <a:p>
              <a:endParaRPr lang="en-GB"/>
            </a:p>
          </p:txBody>
        </p:sp>
      </p:grpSp>
      <p:grpSp>
        <p:nvGrpSpPr>
          <p:cNvPr id="5" name="Group 5"/>
          <p:cNvGrpSpPr/>
          <p:nvPr/>
        </p:nvGrpSpPr>
        <p:grpSpPr>
          <a:xfrm>
            <a:off x="-99347" y="2749240"/>
            <a:ext cx="12115135" cy="6275456"/>
            <a:chOff x="0" y="0"/>
            <a:chExt cx="14801159" cy="7666776"/>
          </a:xfrm>
        </p:grpSpPr>
        <p:sp>
          <p:nvSpPr>
            <p:cNvPr id="6" name="Freeform 6"/>
            <p:cNvSpPr/>
            <p:nvPr/>
          </p:nvSpPr>
          <p:spPr>
            <a:xfrm>
              <a:off x="0" y="0"/>
              <a:ext cx="14801107" cy="7666726"/>
            </a:xfrm>
            <a:custGeom>
              <a:avLst/>
              <a:gdLst/>
              <a:ahLst/>
              <a:cxnLst/>
              <a:rect l="l" t="t" r="r" b="b"/>
              <a:pathLst>
                <a:path w="14801107" h="7666726">
                  <a:moveTo>
                    <a:pt x="0" y="0"/>
                  </a:moveTo>
                  <a:lnTo>
                    <a:pt x="14801107" y="0"/>
                  </a:lnTo>
                  <a:lnTo>
                    <a:pt x="14801107" y="7666726"/>
                  </a:lnTo>
                  <a:lnTo>
                    <a:pt x="0" y="7666726"/>
                  </a:lnTo>
                  <a:close/>
                </a:path>
              </a:pathLst>
            </a:custGeom>
            <a:solidFill>
              <a:srgbClr val="60B7FE"/>
            </a:solidFill>
          </p:spPr>
          <p:txBody>
            <a:bodyPr/>
            <a:lstStyle/>
            <a:p>
              <a:endParaRPr lang="en-GB"/>
            </a:p>
          </p:txBody>
        </p:sp>
      </p:grpSp>
      <p:sp>
        <p:nvSpPr>
          <p:cNvPr id="7" name="TextBox 7"/>
          <p:cNvSpPr txBox="1"/>
          <p:nvPr/>
        </p:nvSpPr>
        <p:spPr>
          <a:xfrm>
            <a:off x="456114" y="515471"/>
            <a:ext cx="8669929" cy="513229"/>
          </a:xfrm>
          <a:prstGeom prst="rect">
            <a:avLst/>
          </a:prstGeom>
        </p:spPr>
        <p:txBody>
          <a:bodyPr lIns="0" tIns="0" rIns="0" bIns="0" rtlCol="0" anchor="t">
            <a:spAutoFit/>
          </a:bodyPr>
          <a:lstStyle/>
          <a:p>
            <a:pPr algn="l">
              <a:lnSpc>
                <a:spcPts val="5680"/>
              </a:lnSpc>
            </a:pPr>
            <a:r>
              <a:rPr lang="en-US" sz="7012" b="1">
                <a:solidFill>
                  <a:srgbClr val="60B7FE"/>
                </a:solidFill>
                <a:latin typeface="Montserrat Bold"/>
                <a:ea typeface="Montserrat Bold"/>
                <a:cs typeface="Montserrat Bold"/>
                <a:sym typeface="Montserrat Bold"/>
              </a:rPr>
              <a:t>Reflection</a:t>
            </a:r>
          </a:p>
        </p:txBody>
      </p:sp>
      <p:sp>
        <p:nvSpPr>
          <p:cNvPr id="8" name="TextBox 8"/>
          <p:cNvSpPr txBox="1"/>
          <p:nvPr/>
        </p:nvSpPr>
        <p:spPr>
          <a:xfrm>
            <a:off x="456114" y="1501925"/>
            <a:ext cx="10230260" cy="1002614"/>
          </a:xfrm>
          <a:prstGeom prst="rect">
            <a:avLst/>
          </a:prstGeom>
        </p:spPr>
        <p:txBody>
          <a:bodyPr lIns="0" tIns="0" rIns="0" bIns="0" rtlCol="0" anchor="t">
            <a:spAutoFit/>
          </a:bodyPr>
          <a:lstStyle/>
          <a:p>
            <a:pPr algn="l">
              <a:lnSpc>
                <a:spcPts val="4058"/>
              </a:lnSpc>
            </a:pPr>
            <a:r>
              <a:rPr lang="en-US" sz="2898">
                <a:solidFill>
                  <a:srgbClr val="000000"/>
                </a:solidFill>
                <a:latin typeface="Montserrat"/>
                <a:ea typeface="Montserrat"/>
                <a:cs typeface="Montserrat"/>
                <a:sym typeface="Montserrat"/>
              </a:rPr>
              <a:t>Take some time to think about and reflect on our lives online and how to make the internet safer. </a:t>
            </a:r>
          </a:p>
        </p:txBody>
      </p:sp>
      <p:sp>
        <p:nvSpPr>
          <p:cNvPr id="9" name="TextBox 9"/>
          <p:cNvSpPr txBox="1"/>
          <p:nvPr/>
        </p:nvSpPr>
        <p:spPr>
          <a:xfrm>
            <a:off x="-426503" y="2518737"/>
            <a:ext cx="11809832" cy="5920351"/>
          </a:xfrm>
          <a:prstGeom prst="rect">
            <a:avLst/>
          </a:prstGeom>
        </p:spPr>
        <p:txBody>
          <a:bodyPr lIns="0" tIns="0" rIns="0" bIns="0" rtlCol="0" anchor="t">
            <a:spAutoFit/>
          </a:bodyPr>
          <a:lstStyle/>
          <a:p>
            <a:pPr algn="l">
              <a:lnSpc>
                <a:spcPts val="4074"/>
              </a:lnSpc>
            </a:pPr>
            <a:endParaRPr/>
          </a:p>
          <a:p>
            <a:pPr marL="1338585" lvl="2" indent="-446195" algn="l">
              <a:lnSpc>
                <a:spcPts val="6014"/>
              </a:lnSpc>
              <a:buFont typeface="Arial"/>
              <a:buChar char="⚬"/>
            </a:pPr>
            <a:r>
              <a:rPr lang="en-US" sz="3100" b="1">
                <a:solidFill>
                  <a:srgbClr val="FFFFFF"/>
                </a:solidFill>
                <a:latin typeface="Montserrat Bold"/>
                <a:ea typeface="Montserrat Bold"/>
                <a:cs typeface="Montserrat Bold"/>
                <a:sym typeface="Montserrat Bold"/>
              </a:rPr>
              <a:t>How can we make sure that the internet is a good place to talk?</a:t>
            </a:r>
          </a:p>
          <a:p>
            <a:pPr algn="l">
              <a:lnSpc>
                <a:spcPts val="6014"/>
              </a:lnSpc>
            </a:pPr>
            <a:endParaRPr lang="en-US" sz="3100" b="1">
              <a:solidFill>
                <a:srgbClr val="FFFFFF"/>
              </a:solidFill>
              <a:latin typeface="Montserrat Bold"/>
              <a:ea typeface="Montserrat Bold"/>
              <a:cs typeface="Montserrat Bold"/>
              <a:sym typeface="Montserrat Bold"/>
            </a:endParaRPr>
          </a:p>
          <a:p>
            <a:pPr marL="1338585" lvl="2" indent="-446195" algn="l">
              <a:lnSpc>
                <a:spcPts val="6014"/>
              </a:lnSpc>
              <a:buFont typeface="Arial"/>
              <a:buChar char="⚬"/>
            </a:pPr>
            <a:r>
              <a:rPr lang="en-US" sz="3100" b="1">
                <a:solidFill>
                  <a:srgbClr val="FFFFFF"/>
                </a:solidFill>
                <a:latin typeface="Montserrat Bold"/>
                <a:ea typeface="Montserrat Bold"/>
                <a:cs typeface="Montserrat Bold"/>
                <a:sym typeface="Montserrat Bold"/>
              </a:rPr>
              <a:t>What changes need to be made and who would you talk to if you had concerns about your own online life or someone else’s? </a:t>
            </a:r>
          </a:p>
          <a:p>
            <a:pPr algn="l">
              <a:lnSpc>
                <a:spcPts val="4074"/>
              </a:lnSpc>
            </a:pPr>
            <a:endParaRPr lang="en-US" sz="3100" b="1">
              <a:solidFill>
                <a:srgbClr val="FFFFFF"/>
              </a:solidFill>
              <a:latin typeface="Montserrat Bold"/>
              <a:ea typeface="Montserrat Bold"/>
              <a:cs typeface="Montserrat Bold"/>
              <a:sym typeface="Montserrat Bold"/>
            </a:endParaRPr>
          </a:p>
          <a:p>
            <a:pPr algn="l">
              <a:lnSpc>
                <a:spcPts val="2532"/>
              </a:lnSpc>
            </a:pPr>
            <a:endParaRPr lang="en-US" sz="3100" b="1">
              <a:solidFill>
                <a:srgbClr val="FFFFFF"/>
              </a:solidFill>
              <a:latin typeface="Montserrat Bold"/>
              <a:ea typeface="Montserrat Bold"/>
              <a:cs typeface="Montserrat Bold"/>
              <a:sym typeface="Montserrat Bold"/>
            </a:endParaRPr>
          </a:p>
        </p:txBody>
      </p:sp>
      <p:sp>
        <p:nvSpPr>
          <p:cNvPr id="10" name="TextBox 10"/>
          <p:cNvSpPr txBox="1"/>
          <p:nvPr/>
        </p:nvSpPr>
        <p:spPr>
          <a:xfrm rot="-5400000">
            <a:off x="11364305" y="6519401"/>
            <a:ext cx="1429941" cy="165075"/>
          </a:xfrm>
          <a:prstGeom prst="rect">
            <a:avLst/>
          </a:prstGeom>
        </p:spPr>
        <p:txBody>
          <a:bodyPr lIns="0" tIns="0" rIns="0" bIns="0" rtlCol="0" anchor="t">
            <a:spAutoFit/>
          </a:bodyPr>
          <a:lstStyle/>
          <a:p>
            <a:pPr algn="ctr">
              <a:lnSpc>
                <a:spcPts val="1398"/>
              </a:lnSpc>
            </a:pPr>
            <a:r>
              <a:rPr lang="en-US" sz="999">
                <a:solidFill>
                  <a:srgbClr val="FFFFFF"/>
                </a:solidFill>
                <a:latin typeface="Montserrat"/>
                <a:ea typeface="Montserrat"/>
                <a:cs typeface="Montserrat"/>
                <a:sym typeface="Montserrat"/>
              </a:rPr>
              <a:t>UNI524456</a:t>
            </a:r>
          </a:p>
        </p:txBody>
      </p:sp>
      <p:sp>
        <p:nvSpPr>
          <p:cNvPr id="11" name="TextBox 11"/>
          <p:cNvSpPr txBox="1"/>
          <p:nvPr/>
        </p:nvSpPr>
        <p:spPr>
          <a:xfrm rot="-5400000">
            <a:off x="15251648" y="5402735"/>
            <a:ext cx="5952935" cy="119770"/>
          </a:xfrm>
          <a:prstGeom prst="rect">
            <a:avLst/>
          </a:prstGeom>
        </p:spPr>
        <p:txBody>
          <a:bodyPr lIns="0" tIns="0" rIns="0" bIns="0" rtlCol="0" anchor="t">
            <a:spAutoFit/>
          </a:bodyPr>
          <a:lstStyle/>
          <a:p>
            <a:pPr algn="ctr">
              <a:lnSpc>
                <a:spcPts val="980"/>
              </a:lnSpc>
              <a:spcBef>
                <a:spcPct val="0"/>
              </a:spcBef>
            </a:pPr>
            <a:r>
              <a:rPr lang="en-US" sz="699" b="1">
                <a:solidFill>
                  <a:srgbClr val="FCFDFF"/>
                </a:solidFill>
                <a:latin typeface="Montserrat Bold"/>
                <a:ea typeface="Montserrat Bold"/>
                <a:cs typeface="Montserrat Bold"/>
                <a:sym typeface="Montserrat Bold"/>
              </a:rPr>
              <a:t>UNI595695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0" y="168688"/>
            <a:ext cx="11771091" cy="1096994"/>
            <a:chOff x="0" y="0"/>
            <a:chExt cx="15694788" cy="1462659"/>
          </a:xfrm>
        </p:grpSpPr>
        <p:sp>
          <p:nvSpPr>
            <p:cNvPr id="5" name="Freeform 5"/>
            <p:cNvSpPr/>
            <p:nvPr/>
          </p:nvSpPr>
          <p:spPr>
            <a:xfrm>
              <a:off x="0" y="0"/>
              <a:ext cx="15694788" cy="1462659"/>
            </a:xfrm>
            <a:custGeom>
              <a:avLst/>
              <a:gdLst/>
              <a:ahLst/>
              <a:cxnLst/>
              <a:rect l="l" t="t" r="r" b="b"/>
              <a:pathLst>
                <a:path w="15694788" h="1462659">
                  <a:moveTo>
                    <a:pt x="0" y="0"/>
                  </a:moveTo>
                  <a:lnTo>
                    <a:pt x="15694788" y="0"/>
                  </a:lnTo>
                  <a:lnTo>
                    <a:pt x="15694788" y="1462659"/>
                  </a:lnTo>
                  <a:lnTo>
                    <a:pt x="0" y="1462659"/>
                  </a:lnTo>
                  <a:close/>
                </a:path>
              </a:pathLst>
            </a:custGeom>
            <a:solidFill>
              <a:srgbClr val="0099FF"/>
            </a:solidFill>
          </p:spPr>
          <p:txBody>
            <a:bodyPr/>
            <a:lstStyle/>
            <a:p>
              <a:endParaRPr lang="en-GB"/>
            </a:p>
          </p:txBody>
        </p:sp>
      </p:grpSp>
      <p:sp>
        <p:nvSpPr>
          <p:cNvPr id="6" name="TextBox 6"/>
          <p:cNvSpPr txBox="1"/>
          <p:nvPr/>
        </p:nvSpPr>
        <p:spPr>
          <a:xfrm>
            <a:off x="227172" y="310477"/>
            <a:ext cx="11669496" cy="680085"/>
          </a:xfrm>
          <a:prstGeom prst="rect">
            <a:avLst/>
          </a:prstGeom>
        </p:spPr>
        <p:txBody>
          <a:bodyPr lIns="0" tIns="0" rIns="0" bIns="0" rtlCol="0" anchor="t">
            <a:spAutoFit/>
          </a:bodyPr>
          <a:lstStyle/>
          <a:p>
            <a:pPr algn="l">
              <a:lnSpc>
                <a:spcPts val="5040"/>
              </a:lnSpc>
            </a:pPr>
            <a:r>
              <a:rPr lang="en-US" sz="3600" b="1">
                <a:solidFill>
                  <a:srgbClr val="FFFFFF"/>
                </a:solidFill>
                <a:latin typeface="Montserrat Bold"/>
                <a:ea typeface="Montserrat Bold"/>
                <a:cs typeface="Montserrat Bold"/>
                <a:sym typeface="Montserrat Bold"/>
              </a:rPr>
              <a:t>FURTHER CHILD RIGHTS EDUCATION SUPPORT </a:t>
            </a:r>
          </a:p>
        </p:txBody>
      </p:sp>
      <p:grpSp>
        <p:nvGrpSpPr>
          <p:cNvPr id="7" name="Group 7"/>
          <p:cNvGrpSpPr/>
          <p:nvPr/>
        </p:nvGrpSpPr>
        <p:grpSpPr>
          <a:xfrm>
            <a:off x="0" y="8976298"/>
            <a:ext cx="3368326" cy="1290638"/>
            <a:chOff x="0" y="0"/>
            <a:chExt cx="4491101" cy="1720850"/>
          </a:xfrm>
        </p:grpSpPr>
        <p:sp>
          <p:nvSpPr>
            <p:cNvPr id="8" name="Freeform 8"/>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4"/>
              <a:stretch>
                <a:fillRect l="-1" r="-1"/>
              </a:stretch>
            </a:blipFill>
          </p:spPr>
          <p:txBody>
            <a:bodyPr/>
            <a:lstStyle/>
            <a:p>
              <a:endParaRPr lang="en-GB"/>
            </a:p>
          </p:txBody>
        </p:sp>
      </p:grpSp>
      <p:grpSp>
        <p:nvGrpSpPr>
          <p:cNvPr id="9" name="Group 9"/>
          <p:cNvGrpSpPr/>
          <p:nvPr/>
        </p:nvGrpSpPr>
        <p:grpSpPr>
          <a:xfrm rot="71640">
            <a:off x="12454703" y="244028"/>
            <a:ext cx="5532978" cy="1569339"/>
            <a:chOff x="0" y="0"/>
            <a:chExt cx="7377303" cy="2092452"/>
          </a:xfrm>
        </p:grpSpPr>
        <p:sp>
          <p:nvSpPr>
            <p:cNvPr id="10" name="Freeform 10"/>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5"/>
              <a:stretch>
                <a:fillRect/>
              </a:stretch>
            </a:blipFill>
          </p:spPr>
          <p:txBody>
            <a:bodyPr/>
            <a:lstStyle/>
            <a:p>
              <a:endParaRPr lang="en-GB"/>
            </a:p>
          </p:txBody>
        </p:sp>
      </p:grpSp>
      <p:grpSp>
        <p:nvGrpSpPr>
          <p:cNvPr id="11" name="Group 11"/>
          <p:cNvGrpSpPr/>
          <p:nvPr/>
        </p:nvGrpSpPr>
        <p:grpSpPr>
          <a:xfrm>
            <a:off x="12637770" y="2619340"/>
            <a:ext cx="5594127" cy="6356985"/>
            <a:chOff x="0" y="0"/>
            <a:chExt cx="7458837" cy="8475980"/>
          </a:xfrm>
        </p:grpSpPr>
        <p:sp>
          <p:nvSpPr>
            <p:cNvPr id="12" name="Freeform 12"/>
            <p:cNvSpPr/>
            <p:nvPr/>
          </p:nvSpPr>
          <p:spPr>
            <a:xfrm>
              <a:off x="0" y="0"/>
              <a:ext cx="7458837" cy="8475980"/>
            </a:xfrm>
            <a:custGeom>
              <a:avLst/>
              <a:gdLst/>
              <a:ahLst/>
              <a:cxnLst/>
              <a:rect l="l" t="t" r="r" b="b"/>
              <a:pathLst>
                <a:path w="7458837" h="8475980">
                  <a:moveTo>
                    <a:pt x="0" y="0"/>
                  </a:moveTo>
                  <a:lnTo>
                    <a:pt x="7458837" y="0"/>
                  </a:lnTo>
                  <a:lnTo>
                    <a:pt x="7458837" y="8475980"/>
                  </a:lnTo>
                  <a:lnTo>
                    <a:pt x="0" y="8475980"/>
                  </a:lnTo>
                  <a:lnTo>
                    <a:pt x="0" y="0"/>
                  </a:lnTo>
                  <a:close/>
                </a:path>
              </a:pathLst>
            </a:custGeom>
            <a:blipFill>
              <a:blip r:embed="rId6"/>
              <a:stretch>
                <a:fillRect t="-5" b="-5"/>
              </a:stretch>
            </a:blipFill>
          </p:spPr>
          <p:txBody>
            <a:bodyPr/>
            <a:lstStyle/>
            <a:p>
              <a:endParaRPr lang="en-GB"/>
            </a:p>
          </p:txBody>
        </p:sp>
      </p:grpSp>
      <p:grpSp>
        <p:nvGrpSpPr>
          <p:cNvPr id="13" name="Group 13"/>
          <p:cNvGrpSpPr/>
          <p:nvPr/>
        </p:nvGrpSpPr>
        <p:grpSpPr>
          <a:xfrm>
            <a:off x="4282922" y="5596380"/>
            <a:ext cx="7662386" cy="3379946"/>
            <a:chOff x="0" y="0"/>
            <a:chExt cx="10216515" cy="4506595"/>
          </a:xfrm>
        </p:grpSpPr>
        <p:sp>
          <p:nvSpPr>
            <p:cNvPr id="14" name="Freeform 14"/>
            <p:cNvSpPr/>
            <p:nvPr/>
          </p:nvSpPr>
          <p:spPr>
            <a:xfrm>
              <a:off x="0" y="0"/>
              <a:ext cx="10216515" cy="4506595"/>
            </a:xfrm>
            <a:custGeom>
              <a:avLst/>
              <a:gdLst/>
              <a:ahLst/>
              <a:cxnLst/>
              <a:rect l="l" t="t" r="r" b="b"/>
              <a:pathLst>
                <a:path w="10216515" h="4506595">
                  <a:moveTo>
                    <a:pt x="0" y="0"/>
                  </a:moveTo>
                  <a:lnTo>
                    <a:pt x="10216515" y="0"/>
                  </a:lnTo>
                  <a:lnTo>
                    <a:pt x="10216515" y="4506595"/>
                  </a:lnTo>
                  <a:lnTo>
                    <a:pt x="0" y="4506595"/>
                  </a:lnTo>
                  <a:lnTo>
                    <a:pt x="0" y="0"/>
                  </a:lnTo>
                  <a:close/>
                </a:path>
              </a:pathLst>
            </a:custGeom>
            <a:blipFill>
              <a:blip r:embed="rId7"/>
              <a:stretch>
                <a:fillRect/>
              </a:stretch>
            </a:blipFill>
          </p:spPr>
          <p:txBody>
            <a:bodyPr/>
            <a:lstStyle/>
            <a:p>
              <a:endParaRPr lang="en-GB"/>
            </a:p>
          </p:txBody>
        </p:sp>
      </p:grpSp>
      <p:sp>
        <p:nvSpPr>
          <p:cNvPr id="15" name="TextBox 15"/>
          <p:cNvSpPr txBox="1"/>
          <p:nvPr/>
        </p:nvSpPr>
        <p:spPr>
          <a:xfrm>
            <a:off x="227172" y="1531117"/>
            <a:ext cx="10109347" cy="3873500"/>
          </a:xfrm>
          <a:prstGeom prst="rect">
            <a:avLst/>
          </a:prstGeom>
        </p:spPr>
        <p:txBody>
          <a:bodyPr lIns="0" tIns="0" rIns="0" bIns="0" rtlCol="0" anchor="t">
            <a:spAutoFit/>
          </a:bodyPr>
          <a:lstStyle/>
          <a:p>
            <a:pPr algn="l">
              <a:lnSpc>
                <a:spcPts val="4479"/>
              </a:lnSpc>
            </a:pPr>
            <a:r>
              <a:rPr lang="en-US" sz="3199">
                <a:solidFill>
                  <a:srgbClr val="000000"/>
                </a:solidFill>
                <a:latin typeface="Montserrat"/>
                <a:ea typeface="Montserrat"/>
                <a:cs typeface="Montserrat"/>
                <a:sym typeface="Montserrat"/>
              </a:rPr>
              <a:t>Child Rights Schools is a programme that supports you to embed child rights across the whole school community, including with parents and carers. Find our more </a:t>
            </a:r>
            <a:r>
              <a:rPr lang="en-US" sz="3199" u="sng">
                <a:solidFill>
                  <a:srgbClr val="0000FF"/>
                </a:solidFill>
                <a:latin typeface="Montserrat"/>
                <a:ea typeface="Montserrat"/>
                <a:cs typeface="Montserrat"/>
                <a:sym typeface="Montserrat"/>
                <a:hlinkClick r:id="rId8" tooltip="https://www.unicef.ie/child-rights-education/primary/crs/learn/"/>
              </a:rPr>
              <a:t>here</a:t>
            </a:r>
            <a:r>
              <a:rPr lang="en-US" sz="3199">
                <a:solidFill>
                  <a:srgbClr val="000000"/>
                </a:solidFill>
                <a:latin typeface="Montserrat"/>
                <a:ea typeface="Montserrat"/>
                <a:cs typeface="Montserrat"/>
                <a:sym typeface="Montserrat"/>
              </a:rPr>
              <a:t>.</a:t>
            </a:r>
          </a:p>
          <a:p>
            <a:pPr algn="l">
              <a:lnSpc>
                <a:spcPts val="4479"/>
              </a:lnSpc>
            </a:pPr>
            <a:endParaRPr lang="en-US" sz="3199">
              <a:solidFill>
                <a:srgbClr val="000000"/>
              </a:solidFill>
              <a:latin typeface="Montserrat"/>
              <a:ea typeface="Montserrat"/>
              <a:cs typeface="Montserrat"/>
              <a:sym typeface="Montserrat"/>
            </a:endParaRPr>
          </a:p>
          <a:p>
            <a:pPr algn="l">
              <a:lnSpc>
                <a:spcPts val="4479"/>
              </a:lnSpc>
            </a:pPr>
            <a:r>
              <a:rPr lang="en-US" sz="3199">
                <a:solidFill>
                  <a:srgbClr val="000000"/>
                </a:solidFill>
                <a:latin typeface="Montserrat"/>
                <a:ea typeface="Montserrat"/>
                <a:cs typeface="Montserrat"/>
                <a:sym typeface="Montserrat"/>
              </a:rPr>
              <a:t>Find more classroom resources </a:t>
            </a:r>
            <a:r>
              <a:rPr lang="en-US" sz="3199" u="sng">
                <a:solidFill>
                  <a:srgbClr val="0000FF"/>
                </a:solidFill>
                <a:latin typeface="Montserrat"/>
                <a:ea typeface="Montserrat"/>
                <a:cs typeface="Montserrat"/>
                <a:sym typeface="Montserrat"/>
                <a:hlinkClick r:id="rId9" tooltip="https://www.unicef.ie/child-rights-education/primary/resource-library/"/>
              </a:rPr>
              <a:t>here</a:t>
            </a:r>
            <a:r>
              <a:rPr lang="en-US" sz="3199">
                <a:solidFill>
                  <a:srgbClr val="000000"/>
                </a:solidFill>
                <a:latin typeface="Montserrat"/>
                <a:ea typeface="Montserrat"/>
                <a:cs typeface="Montserrat"/>
                <a:sym typeface="Montserrat"/>
              </a:rPr>
              <a:t>.</a:t>
            </a:r>
          </a:p>
          <a:p>
            <a:pPr algn="l">
              <a:lnSpc>
                <a:spcPts val="3218"/>
              </a:lnSpc>
            </a:pPr>
            <a:endParaRPr lang="en-US" sz="3199">
              <a:solidFill>
                <a:srgbClr val="00000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96" b="-9296"/>
              </a:stretch>
            </a:blipFill>
          </p:spPr>
          <p:txBody>
            <a:bodyPr/>
            <a:lstStyle/>
            <a:p>
              <a:endParaRPr lang="en-GB"/>
            </a:p>
          </p:txBody>
        </p:sp>
      </p:grpSp>
      <p:sp>
        <p:nvSpPr>
          <p:cNvPr id="4" name="Freeform 4"/>
          <p:cNvSpPr/>
          <p:nvPr/>
        </p:nvSpPr>
        <p:spPr>
          <a:xfrm>
            <a:off x="4816062" y="-629049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270209" y="0"/>
            <a:ext cx="19585686" cy="11016996"/>
            <a:chOff x="0" y="0"/>
            <a:chExt cx="26114248" cy="14689328"/>
          </a:xfrm>
        </p:grpSpPr>
        <p:sp>
          <p:nvSpPr>
            <p:cNvPr id="6" name="Freeform 6"/>
            <p:cNvSpPr/>
            <p:nvPr/>
          </p:nvSpPr>
          <p:spPr>
            <a:xfrm>
              <a:off x="0" y="0"/>
              <a:ext cx="26114248" cy="14689328"/>
            </a:xfrm>
            <a:custGeom>
              <a:avLst/>
              <a:gdLst/>
              <a:ahLst/>
              <a:cxnLst/>
              <a:rect l="l" t="t" r="r" b="b"/>
              <a:pathLst>
                <a:path w="26114248" h="14689328">
                  <a:moveTo>
                    <a:pt x="0" y="0"/>
                  </a:moveTo>
                  <a:lnTo>
                    <a:pt x="26114248" y="0"/>
                  </a:lnTo>
                  <a:lnTo>
                    <a:pt x="26114248" y="14689328"/>
                  </a:lnTo>
                  <a:lnTo>
                    <a:pt x="0" y="14689328"/>
                  </a:lnTo>
                  <a:lnTo>
                    <a:pt x="0" y="0"/>
                  </a:lnTo>
                  <a:close/>
                </a:path>
              </a:pathLst>
            </a:custGeom>
            <a:blipFill>
              <a:blip r:embed="rId6"/>
              <a:stretch>
                <a:fillRect b="-60645"/>
              </a:stretch>
            </a:blipFill>
          </p:spPr>
          <p:txBody>
            <a:bodyPr/>
            <a:lstStyle/>
            <a:p>
              <a:endParaRPr lang="en-GB"/>
            </a:p>
          </p:txBody>
        </p:sp>
      </p:grpSp>
      <p:grpSp>
        <p:nvGrpSpPr>
          <p:cNvPr id="7" name="Group 7"/>
          <p:cNvGrpSpPr/>
          <p:nvPr/>
        </p:nvGrpSpPr>
        <p:grpSpPr>
          <a:xfrm>
            <a:off x="16306800" y="0"/>
            <a:ext cx="3278886" cy="1181100"/>
            <a:chOff x="0" y="0"/>
            <a:chExt cx="4371848" cy="1574800"/>
          </a:xfrm>
        </p:grpSpPr>
        <p:sp>
          <p:nvSpPr>
            <p:cNvPr id="8" name="Freeform 8"/>
            <p:cNvSpPr/>
            <p:nvPr/>
          </p:nvSpPr>
          <p:spPr>
            <a:xfrm>
              <a:off x="0" y="0"/>
              <a:ext cx="4371848" cy="1574800"/>
            </a:xfrm>
            <a:custGeom>
              <a:avLst/>
              <a:gdLst/>
              <a:ahLst/>
              <a:cxnLst/>
              <a:rect l="l" t="t" r="r" b="b"/>
              <a:pathLst>
                <a:path w="4371848" h="1574800">
                  <a:moveTo>
                    <a:pt x="0" y="0"/>
                  </a:moveTo>
                  <a:lnTo>
                    <a:pt x="4371848" y="0"/>
                  </a:lnTo>
                  <a:lnTo>
                    <a:pt x="4371848" y="1574800"/>
                  </a:lnTo>
                  <a:lnTo>
                    <a:pt x="0" y="1574800"/>
                  </a:lnTo>
                  <a:lnTo>
                    <a:pt x="0" y="0"/>
                  </a:lnTo>
                  <a:close/>
                </a:path>
              </a:pathLst>
            </a:custGeom>
            <a:blipFill>
              <a:blip r:embed="rId7"/>
              <a:stretch>
                <a:fillRect t="-3184" b="-3184"/>
              </a:stretch>
            </a:blipFill>
          </p:spPr>
          <p:txBody>
            <a:bodyPr/>
            <a:lstStyle/>
            <a:p>
              <a:endParaRPr lang="en-GB"/>
            </a:p>
          </p:txBody>
        </p:sp>
      </p:grpSp>
      <p:sp>
        <p:nvSpPr>
          <p:cNvPr id="9" name="TextBox 9"/>
          <p:cNvSpPr txBox="1"/>
          <p:nvPr/>
        </p:nvSpPr>
        <p:spPr>
          <a:xfrm>
            <a:off x="242901" y="8691145"/>
            <a:ext cx="10275038" cy="1734261"/>
          </a:xfrm>
          <a:prstGeom prst="rect">
            <a:avLst/>
          </a:prstGeom>
        </p:spPr>
        <p:txBody>
          <a:bodyPr lIns="0" tIns="0" rIns="0" bIns="0" rtlCol="0" anchor="t">
            <a:spAutoFit/>
          </a:bodyPr>
          <a:lstStyle/>
          <a:p>
            <a:pPr algn="l">
              <a:lnSpc>
                <a:spcPts val="14745"/>
              </a:lnSpc>
            </a:pPr>
            <a:r>
              <a:rPr lang="en-US" sz="14043" b="1" spc="-799">
                <a:solidFill>
                  <a:srgbClr val="FFFFFF"/>
                </a:solidFill>
                <a:latin typeface="Montserrat Bold"/>
                <a:ea typeface="Montserrat Bold"/>
                <a:cs typeface="Montserrat Bold"/>
                <a:sym typeface="Montserrat Bold"/>
              </a:rPr>
              <a:t>thank you</a:t>
            </a:r>
          </a:p>
        </p:txBody>
      </p:sp>
      <p:sp>
        <p:nvSpPr>
          <p:cNvPr id="10" name="TextBox 10"/>
          <p:cNvSpPr txBox="1"/>
          <p:nvPr/>
        </p:nvSpPr>
        <p:spPr>
          <a:xfrm>
            <a:off x="16830677" y="10066655"/>
            <a:ext cx="2231132" cy="22034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UNI667810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6" name="Freeform 6"/>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t="-331" b="-331"/>
            </a:stretch>
          </a:blipFill>
        </p:spPr>
        <p:txBody>
          <a:bodyPr/>
          <a:lstStyle/>
          <a:p>
            <a:endParaRPr lang="en-GB"/>
          </a:p>
        </p:txBody>
      </p:sp>
      <p:sp>
        <p:nvSpPr>
          <p:cNvPr id="7" name="Freeform 7"/>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 name="Group 8"/>
          <p:cNvGrpSpPr/>
          <p:nvPr/>
        </p:nvGrpSpPr>
        <p:grpSpPr>
          <a:xfrm>
            <a:off x="14635345" y="8918683"/>
            <a:ext cx="3690652" cy="1365504"/>
            <a:chOff x="0" y="0"/>
            <a:chExt cx="4920869" cy="1820672"/>
          </a:xfrm>
        </p:grpSpPr>
        <p:sp>
          <p:nvSpPr>
            <p:cNvPr id="9" name="Freeform 9"/>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1"/>
              <a:stretch>
                <a:fillRect t="-1779" b="-1779"/>
              </a:stretch>
            </a:blipFill>
          </p:spPr>
          <p:txBody>
            <a:bodyPr/>
            <a:lstStyle/>
            <a:p>
              <a:endParaRPr lang="en-GB"/>
            </a:p>
          </p:txBody>
        </p:sp>
      </p:grpSp>
      <p:grpSp>
        <p:nvGrpSpPr>
          <p:cNvPr id="10" name="Group 10"/>
          <p:cNvGrpSpPr/>
          <p:nvPr/>
        </p:nvGrpSpPr>
        <p:grpSpPr>
          <a:xfrm>
            <a:off x="12100039" y="533819"/>
            <a:ext cx="6187916" cy="6187916"/>
            <a:chOff x="0" y="0"/>
            <a:chExt cx="8250555" cy="8250555"/>
          </a:xfrm>
        </p:grpSpPr>
        <p:sp>
          <p:nvSpPr>
            <p:cNvPr id="11" name="Freeform 11"/>
            <p:cNvSpPr/>
            <p:nvPr/>
          </p:nvSpPr>
          <p:spPr>
            <a:xfrm>
              <a:off x="0" y="0"/>
              <a:ext cx="8250555" cy="8250555"/>
            </a:xfrm>
            <a:custGeom>
              <a:avLst/>
              <a:gdLst/>
              <a:ahLst/>
              <a:cxnLst/>
              <a:rect l="l" t="t" r="r" b="b"/>
              <a:pathLst>
                <a:path w="8250555" h="8250555">
                  <a:moveTo>
                    <a:pt x="8250555" y="4125341"/>
                  </a:moveTo>
                  <a:cubicBezTo>
                    <a:pt x="8250555" y="6403594"/>
                    <a:pt x="6403594" y="8250555"/>
                    <a:pt x="4125214" y="8250555"/>
                  </a:cubicBezTo>
                  <a:cubicBezTo>
                    <a:pt x="1846835" y="8250555"/>
                    <a:pt x="0" y="6403594"/>
                    <a:pt x="0" y="4125341"/>
                  </a:cubicBezTo>
                  <a:cubicBezTo>
                    <a:pt x="0" y="1847088"/>
                    <a:pt x="1846961" y="0"/>
                    <a:pt x="4125341" y="0"/>
                  </a:cubicBezTo>
                  <a:cubicBezTo>
                    <a:pt x="6403721" y="0"/>
                    <a:pt x="8250555" y="1846961"/>
                    <a:pt x="8250555" y="4125341"/>
                  </a:cubicBezTo>
                  <a:close/>
                </a:path>
              </a:pathLst>
            </a:custGeom>
            <a:blipFill>
              <a:blip r:embed="rId12"/>
              <a:stretch>
                <a:fillRect l="-14648" r="-35625"/>
              </a:stretch>
            </a:blipFill>
          </p:spPr>
          <p:txBody>
            <a:bodyPr/>
            <a:lstStyle/>
            <a:p>
              <a:endParaRPr lang="en-GB"/>
            </a:p>
          </p:txBody>
        </p:sp>
      </p:grpSp>
      <p:sp>
        <p:nvSpPr>
          <p:cNvPr id="12" name="Freeform 12"/>
          <p:cNvSpPr/>
          <p:nvPr/>
        </p:nvSpPr>
        <p:spPr>
          <a:xfrm>
            <a:off x="7145582" y="5577278"/>
            <a:ext cx="5003260" cy="4183976"/>
          </a:xfrm>
          <a:custGeom>
            <a:avLst/>
            <a:gdLst/>
            <a:ahLst/>
            <a:cxnLst/>
            <a:rect l="l" t="t" r="r" b="b"/>
            <a:pathLst>
              <a:path w="5003260" h="4183976">
                <a:moveTo>
                  <a:pt x="0" y="0"/>
                </a:moveTo>
                <a:lnTo>
                  <a:pt x="5003260" y="0"/>
                </a:lnTo>
                <a:lnTo>
                  <a:pt x="5003260" y="4183977"/>
                </a:lnTo>
                <a:lnTo>
                  <a:pt x="0" y="4183977"/>
                </a:lnTo>
                <a:lnTo>
                  <a:pt x="0" y="0"/>
                </a:lnTo>
                <a:close/>
              </a:path>
            </a:pathLst>
          </a:custGeom>
          <a:blipFill>
            <a:blip r:embed="rId13"/>
            <a:stretch>
              <a:fillRect/>
            </a:stretch>
          </a:blipFill>
        </p:spPr>
        <p:txBody>
          <a:bodyPr/>
          <a:lstStyle/>
          <a:p>
            <a:endParaRPr lang="en-GB"/>
          </a:p>
        </p:txBody>
      </p:sp>
      <p:sp>
        <p:nvSpPr>
          <p:cNvPr id="13" name="TextBox 13"/>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4" name="TextBox 14"/>
          <p:cNvSpPr txBox="1"/>
          <p:nvPr/>
        </p:nvSpPr>
        <p:spPr>
          <a:xfrm>
            <a:off x="830277" y="3849908"/>
            <a:ext cx="10802672" cy="1557807"/>
          </a:xfrm>
          <a:prstGeom prst="rect">
            <a:avLst/>
          </a:prstGeom>
        </p:spPr>
        <p:txBody>
          <a:bodyPr lIns="0" tIns="0" rIns="0" bIns="0" rtlCol="0" anchor="t">
            <a:spAutoFit/>
          </a:bodyPr>
          <a:lstStyle/>
          <a:p>
            <a:pPr algn="ctr">
              <a:lnSpc>
                <a:spcPts val="6059"/>
              </a:lnSpc>
            </a:pPr>
            <a:r>
              <a:rPr lang="en-US" sz="5770" b="1">
                <a:solidFill>
                  <a:srgbClr val="0099FF"/>
                </a:solidFill>
                <a:latin typeface="Montserrat Bold"/>
                <a:ea typeface="Montserrat Bold"/>
                <a:cs typeface="Montserrat Bold"/>
                <a:sym typeface="Montserrat Bold"/>
              </a:rPr>
              <a:t>WHAT IS SAFER INTERNET DAY?</a:t>
            </a:r>
          </a:p>
        </p:txBody>
      </p:sp>
      <p:sp>
        <p:nvSpPr>
          <p:cNvPr id="15" name="TextBox 15"/>
          <p:cNvSpPr txBox="1"/>
          <p:nvPr/>
        </p:nvSpPr>
        <p:spPr>
          <a:xfrm rot="-5400000">
            <a:off x="17220193" y="3521097"/>
            <a:ext cx="1922165" cy="213360"/>
          </a:xfrm>
          <a:prstGeom prst="rect">
            <a:avLst/>
          </a:prstGeom>
        </p:spPr>
        <p:txBody>
          <a:bodyPr lIns="0" tIns="0" rIns="0" bIns="0" rtlCol="0" anchor="t">
            <a:spAutoFit/>
          </a:bodyPr>
          <a:lstStyle/>
          <a:p>
            <a:pPr algn="ctr">
              <a:lnSpc>
                <a:spcPts val="839"/>
              </a:lnSpc>
            </a:pPr>
            <a:endParaRPr/>
          </a:p>
          <a:p>
            <a:pPr algn="ctr">
              <a:lnSpc>
                <a:spcPts val="839"/>
              </a:lnSpc>
            </a:pPr>
            <a:r>
              <a:rPr lang="en-US" sz="600" b="1">
                <a:solidFill>
                  <a:srgbClr val="FFFFFF"/>
                </a:solidFill>
                <a:latin typeface="Arimo Bold"/>
                <a:ea typeface="Arimo Bold"/>
                <a:cs typeface="Arimo Bold"/>
                <a:sym typeface="Arimo Bold"/>
              </a:rPr>
              <a:t>UNI594379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3984" y="416160"/>
            <a:ext cx="10154888" cy="1225080"/>
            <a:chOff x="0" y="0"/>
            <a:chExt cx="13539851" cy="1633440"/>
          </a:xfrm>
        </p:grpSpPr>
        <p:sp>
          <p:nvSpPr>
            <p:cNvPr id="3" name="Freeform 3"/>
            <p:cNvSpPr/>
            <p:nvPr/>
          </p:nvSpPr>
          <p:spPr>
            <a:xfrm>
              <a:off x="0" y="0"/>
              <a:ext cx="13539851" cy="1633440"/>
            </a:xfrm>
            <a:custGeom>
              <a:avLst/>
              <a:gdLst/>
              <a:ahLst/>
              <a:cxnLst/>
              <a:rect l="l" t="t" r="r" b="b"/>
              <a:pathLst>
                <a:path w="13539851" h="1633440">
                  <a:moveTo>
                    <a:pt x="0" y="0"/>
                  </a:moveTo>
                  <a:lnTo>
                    <a:pt x="13539851" y="0"/>
                  </a:lnTo>
                  <a:lnTo>
                    <a:pt x="13539851" y="1633440"/>
                  </a:lnTo>
                  <a:lnTo>
                    <a:pt x="0" y="1633440"/>
                  </a:lnTo>
                  <a:close/>
                </a:path>
              </a:pathLst>
            </a:custGeom>
            <a:solidFill>
              <a:srgbClr val="0099FF"/>
            </a:solidFill>
          </p:spPr>
          <p:txBody>
            <a:bodyPr/>
            <a:lstStyle/>
            <a:p>
              <a:endParaRPr lang="en-GB"/>
            </a:p>
          </p:txBody>
        </p:sp>
      </p:grpSp>
      <p:sp>
        <p:nvSpPr>
          <p:cNvPr id="4" name="TextBox 4"/>
          <p:cNvSpPr txBox="1"/>
          <p:nvPr/>
        </p:nvSpPr>
        <p:spPr>
          <a:xfrm>
            <a:off x="11430000" y="8953500"/>
            <a:ext cx="3297138" cy="608127"/>
          </a:xfrm>
          <a:prstGeom prst="rect">
            <a:avLst/>
          </a:prstGeom>
        </p:spPr>
        <p:txBody>
          <a:bodyPr lIns="0" tIns="0" rIns="0" bIns="0" rtlCol="0" anchor="t">
            <a:spAutoFit/>
          </a:bodyPr>
          <a:lstStyle/>
          <a:p>
            <a:pPr algn="ctr">
              <a:lnSpc>
                <a:spcPts val="2000"/>
              </a:lnSpc>
            </a:pPr>
            <a:r>
              <a:rPr lang="en-US" sz="800" b="1">
                <a:solidFill>
                  <a:srgbClr val="FFFFFF"/>
                </a:solidFill>
                <a:latin typeface="Arimo Bold"/>
                <a:ea typeface="Arimo Bold"/>
                <a:cs typeface="Arimo Bold"/>
                <a:sym typeface="Arimo Bold"/>
              </a:rPr>
              <a:t>UNICEF/UNI557589</a:t>
            </a:r>
          </a:p>
        </p:txBody>
      </p:sp>
      <p:grpSp>
        <p:nvGrpSpPr>
          <p:cNvPr id="5" name="Group 5"/>
          <p:cNvGrpSpPr/>
          <p:nvPr/>
        </p:nvGrpSpPr>
        <p:grpSpPr>
          <a:xfrm>
            <a:off x="12143929" y="-110277"/>
            <a:ext cx="6213257" cy="10397277"/>
            <a:chOff x="0" y="0"/>
            <a:chExt cx="8284343" cy="13863036"/>
          </a:xfrm>
        </p:grpSpPr>
        <p:sp>
          <p:nvSpPr>
            <p:cNvPr id="6" name="Freeform 6"/>
            <p:cNvSpPr/>
            <p:nvPr/>
          </p:nvSpPr>
          <p:spPr>
            <a:xfrm>
              <a:off x="0" y="0"/>
              <a:ext cx="8284302" cy="13863065"/>
            </a:xfrm>
            <a:custGeom>
              <a:avLst/>
              <a:gdLst/>
              <a:ahLst/>
              <a:cxnLst/>
              <a:rect l="l" t="t" r="r" b="b"/>
              <a:pathLst>
                <a:path w="8284302" h="13863065">
                  <a:moveTo>
                    <a:pt x="0" y="0"/>
                  </a:moveTo>
                  <a:lnTo>
                    <a:pt x="8284302" y="0"/>
                  </a:lnTo>
                  <a:lnTo>
                    <a:pt x="8284302" y="13863065"/>
                  </a:lnTo>
                  <a:lnTo>
                    <a:pt x="0" y="13863065"/>
                  </a:lnTo>
                  <a:lnTo>
                    <a:pt x="0" y="0"/>
                  </a:lnTo>
                  <a:close/>
                </a:path>
              </a:pathLst>
            </a:custGeom>
            <a:blipFill>
              <a:blip r:embed="rId3"/>
              <a:stretch>
                <a:fillRect l="-76079" r="-76079"/>
              </a:stretch>
            </a:blipFill>
          </p:spPr>
          <p:txBody>
            <a:bodyPr/>
            <a:lstStyle/>
            <a:p>
              <a:endParaRPr lang="en-GB"/>
            </a:p>
          </p:txBody>
        </p:sp>
      </p:grpSp>
      <p:sp>
        <p:nvSpPr>
          <p:cNvPr id="7" name="TextBox 7"/>
          <p:cNvSpPr txBox="1"/>
          <p:nvPr/>
        </p:nvSpPr>
        <p:spPr>
          <a:xfrm>
            <a:off x="423984" y="640387"/>
            <a:ext cx="10104092" cy="659585"/>
          </a:xfrm>
          <a:prstGeom prst="rect">
            <a:avLst/>
          </a:prstGeom>
        </p:spPr>
        <p:txBody>
          <a:bodyPr lIns="0" tIns="0" rIns="0" bIns="0" rtlCol="0" anchor="t">
            <a:spAutoFit/>
          </a:bodyPr>
          <a:lstStyle/>
          <a:p>
            <a:pPr algn="ctr">
              <a:lnSpc>
                <a:spcPts val="5626"/>
              </a:lnSpc>
            </a:pPr>
            <a:r>
              <a:rPr lang="en-US" sz="3618" b="1">
                <a:solidFill>
                  <a:srgbClr val="FFFFFF"/>
                </a:solidFill>
                <a:latin typeface="Montserrat Bold"/>
                <a:ea typeface="Montserrat Bold"/>
                <a:cs typeface="Montserrat Bold"/>
                <a:sym typeface="Montserrat Bold"/>
              </a:rPr>
              <a:t>SAFER INTERNET DAY</a:t>
            </a:r>
          </a:p>
        </p:txBody>
      </p:sp>
      <p:sp>
        <p:nvSpPr>
          <p:cNvPr id="8" name="Freeform 8"/>
          <p:cNvSpPr/>
          <p:nvPr/>
        </p:nvSpPr>
        <p:spPr>
          <a:xfrm rot="-4849697">
            <a:off x="-175179" y="-189434"/>
            <a:ext cx="2010414" cy="1947589"/>
          </a:xfrm>
          <a:custGeom>
            <a:avLst/>
            <a:gdLst/>
            <a:ahLst/>
            <a:cxnLst/>
            <a:rect l="l" t="t" r="r" b="b"/>
            <a:pathLst>
              <a:path w="2010414" h="1947589">
                <a:moveTo>
                  <a:pt x="0" y="0"/>
                </a:moveTo>
                <a:lnTo>
                  <a:pt x="2010414" y="0"/>
                </a:lnTo>
                <a:lnTo>
                  <a:pt x="2010414" y="1947588"/>
                </a:lnTo>
                <a:lnTo>
                  <a:pt x="0" y="1947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9144000" y="125468"/>
            <a:ext cx="1806465" cy="1806465"/>
          </a:xfrm>
          <a:custGeom>
            <a:avLst/>
            <a:gdLst/>
            <a:ahLst/>
            <a:cxnLst/>
            <a:rect l="l" t="t" r="r" b="b"/>
            <a:pathLst>
              <a:path w="1806465" h="1806465">
                <a:moveTo>
                  <a:pt x="0" y="0"/>
                </a:moveTo>
                <a:lnTo>
                  <a:pt x="1806465" y="0"/>
                </a:lnTo>
                <a:lnTo>
                  <a:pt x="1806465" y="1806464"/>
                </a:lnTo>
                <a:lnTo>
                  <a:pt x="0" y="1806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245905" y="1883231"/>
            <a:ext cx="11691652" cy="8741597"/>
          </a:xfrm>
          <a:prstGeom prst="rect">
            <a:avLst/>
          </a:prstGeom>
        </p:spPr>
        <p:txBody>
          <a:bodyPr lIns="0" tIns="0" rIns="0" bIns="0" rtlCol="0" anchor="t">
            <a:spAutoFit/>
          </a:bodyPr>
          <a:lstStyle/>
          <a:p>
            <a:pPr algn="l">
              <a:lnSpc>
                <a:spcPts val="4052"/>
              </a:lnSpc>
            </a:pPr>
            <a:r>
              <a:rPr lang="en-US" sz="3300">
                <a:solidFill>
                  <a:srgbClr val="000000"/>
                </a:solidFill>
                <a:latin typeface="Montserrat"/>
                <a:ea typeface="Montserrat"/>
                <a:cs typeface="Montserrat"/>
                <a:sym typeface="Montserrat"/>
              </a:rPr>
              <a:t>Safer Internet Day takes place on Tuesday, 11th February 2025. The celebrations focus on the theme, </a:t>
            </a:r>
            <a:r>
              <a:rPr lang="en-US" sz="3300" b="1">
                <a:solidFill>
                  <a:srgbClr val="000000"/>
                </a:solidFill>
                <a:latin typeface="Montserrat Bold"/>
                <a:ea typeface="Montserrat Bold"/>
                <a:cs typeface="Montserrat Bold"/>
                <a:sym typeface="Montserrat Bold"/>
              </a:rPr>
              <a:t>“Prepare / Protect / Thrive: Navigating Algorithms and Influencers.”</a:t>
            </a:r>
            <a:r>
              <a:rPr lang="en-US" sz="3300">
                <a:solidFill>
                  <a:srgbClr val="000000"/>
                </a:solidFill>
                <a:latin typeface="Montserrat"/>
                <a:ea typeface="Montserrat"/>
                <a:cs typeface="Montserrat"/>
                <a:sym typeface="Montserrat"/>
              </a:rPr>
              <a:t> This theme invites parents, schools, educators, young people, and all stakeholders to consider how algorithms and influencers shape young people’s lives. In a world of endless online information, Safer Internet Day explores ways to empower children to thrive, equipping them with skills to navigate both the opportunities and challenges of these powerful digital influences.</a:t>
            </a:r>
          </a:p>
          <a:p>
            <a:pPr algn="l">
              <a:lnSpc>
                <a:spcPts val="4052"/>
              </a:lnSpc>
            </a:pPr>
            <a:endParaRPr lang="en-US" sz="3300">
              <a:solidFill>
                <a:srgbClr val="000000"/>
              </a:solidFill>
              <a:latin typeface="Montserrat"/>
              <a:ea typeface="Montserrat"/>
              <a:cs typeface="Montserrat"/>
              <a:sym typeface="Montserrat"/>
            </a:endParaRPr>
          </a:p>
          <a:p>
            <a:pPr algn="l">
              <a:lnSpc>
                <a:spcPts val="4052"/>
              </a:lnSpc>
            </a:pPr>
            <a:r>
              <a:rPr lang="en-US" sz="3300">
                <a:solidFill>
                  <a:srgbClr val="000000"/>
                </a:solidFill>
                <a:latin typeface="Montserrat"/>
                <a:ea typeface="Montserrat"/>
                <a:cs typeface="Montserrat"/>
                <a:sym typeface="Montserrat"/>
              </a:rPr>
              <a:t>Safer Internet Day has a particular focus on Article 19: The Right to Protection from Harm, Article 17: The Right to Reliable Information and Article 34: Protection from Exploitation.</a:t>
            </a:r>
          </a:p>
          <a:p>
            <a:pPr algn="l">
              <a:lnSpc>
                <a:spcPts val="4054"/>
              </a:lnSpc>
            </a:pPr>
            <a:endParaRPr lang="en-US" sz="3300">
              <a:solidFill>
                <a:srgbClr val="000000"/>
              </a:solidFill>
              <a:latin typeface="Montserrat"/>
              <a:ea typeface="Montserrat"/>
              <a:cs typeface="Montserrat"/>
              <a:sym typeface="Montserrat"/>
            </a:endParaRPr>
          </a:p>
        </p:txBody>
      </p:sp>
      <p:sp>
        <p:nvSpPr>
          <p:cNvPr id="11" name="TextBox 11"/>
          <p:cNvSpPr txBox="1"/>
          <p:nvPr/>
        </p:nvSpPr>
        <p:spPr>
          <a:xfrm>
            <a:off x="17716630" y="10168466"/>
            <a:ext cx="555009" cy="118534"/>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UNI667813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64311" y="878180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6738402" y="-348796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grpSp>
        <p:nvGrpSpPr>
          <p:cNvPr id="4" name="Group 4"/>
          <p:cNvGrpSpPr/>
          <p:nvPr/>
        </p:nvGrpSpPr>
        <p:grpSpPr>
          <a:xfrm>
            <a:off x="14440929" y="8781803"/>
            <a:ext cx="4138041" cy="1585532"/>
            <a:chOff x="0" y="0"/>
            <a:chExt cx="5517388" cy="2114042"/>
          </a:xfrm>
        </p:grpSpPr>
        <p:sp>
          <p:nvSpPr>
            <p:cNvPr id="5" name="Freeform 5"/>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3893314" y="381505"/>
            <a:ext cx="10631234" cy="975674"/>
            <a:chOff x="0" y="0"/>
            <a:chExt cx="14174978" cy="1300898"/>
          </a:xfrm>
        </p:grpSpPr>
        <p:sp>
          <p:nvSpPr>
            <p:cNvPr id="7" name="Freeform 7"/>
            <p:cNvSpPr/>
            <p:nvPr/>
          </p:nvSpPr>
          <p:spPr>
            <a:xfrm>
              <a:off x="0" y="0"/>
              <a:ext cx="14174978" cy="1300880"/>
            </a:xfrm>
            <a:custGeom>
              <a:avLst/>
              <a:gdLst/>
              <a:ahLst/>
              <a:cxnLst/>
              <a:rect l="l" t="t" r="r" b="b"/>
              <a:pathLst>
                <a:path w="14174978" h="1300880">
                  <a:moveTo>
                    <a:pt x="0" y="0"/>
                  </a:moveTo>
                  <a:lnTo>
                    <a:pt x="14174978" y="0"/>
                  </a:lnTo>
                  <a:lnTo>
                    <a:pt x="14174978" y="1300880"/>
                  </a:lnTo>
                  <a:lnTo>
                    <a:pt x="0" y="1300880"/>
                  </a:lnTo>
                  <a:close/>
                </a:path>
              </a:pathLst>
            </a:custGeom>
            <a:solidFill>
              <a:srgbClr val="0099FF"/>
            </a:solidFill>
          </p:spPr>
          <p:txBody>
            <a:bodyPr/>
            <a:lstStyle/>
            <a:p>
              <a:endParaRPr lang="en-GB"/>
            </a:p>
          </p:txBody>
        </p:sp>
      </p:grpSp>
      <p:sp>
        <p:nvSpPr>
          <p:cNvPr id="8" name="Freeform 8"/>
          <p:cNvSpPr/>
          <p:nvPr/>
        </p:nvSpPr>
        <p:spPr>
          <a:xfrm>
            <a:off x="3568801" y="6518495"/>
            <a:ext cx="2662388" cy="3555993"/>
          </a:xfrm>
          <a:custGeom>
            <a:avLst/>
            <a:gdLst/>
            <a:ahLst/>
            <a:cxnLst/>
            <a:rect l="l" t="t" r="r" b="b"/>
            <a:pathLst>
              <a:path w="2662388" h="3555993">
                <a:moveTo>
                  <a:pt x="0" y="0"/>
                </a:moveTo>
                <a:lnTo>
                  <a:pt x="2662388" y="0"/>
                </a:lnTo>
                <a:lnTo>
                  <a:pt x="2662388" y="3555993"/>
                </a:lnTo>
                <a:lnTo>
                  <a:pt x="0" y="3555993"/>
                </a:lnTo>
                <a:lnTo>
                  <a:pt x="0" y="0"/>
                </a:lnTo>
                <a:close/>
              </a:path>
            </a:pathLst>
          </a:custGeom>
          <a:blipFill>
            <a:blip r:embed="rId6"/>
            <a:stretch>
              <a:fillRect/>
            </a:stretch>
          </a:blipFill>
        </p:spPr>
        <p:txBody>
          <a:bodyPr/>
          <a:lstStyle/>
          <a:p>
            <a:endParaRPr lang="en-GB"/>
          </a:p>
        </p:txBody>
      </p:sp>
      <p:sp>
        <p:nvSpPr>
          <p:cNvPr id="9" name="Freeform 9"/>
          <p:cNvSpPr/>
          <p:nvPr/>
        </p:nvSpPr>
        <p:spPr>
          <a:xfrm>
            <a:off x="7261585" y="6518496"/>
            <a:ext cx="2671601" cy="3555993"/>
          </a:xfrm>
          <a:custGeom>
            <a:avLst/>
            <a:gdLst/>
            <a:ahLst/>
            <a:cxnLst/>
            <a:rect l="l" t="t" r="r" b="b"/>
            <a:pathLst>
              <a:path w="2671601" h="3555993">
                <a:moveTo>
                  <a:pt x="0" y="0"/>
                </a:moveTo>
                <a:lnTo>
                  <a:pt x="2671600" y="0"/>
                </a:lnTo>
                <a:lnTo>
                  <a:pt x="2671600" y="3555992"/>
                </a:lnTo>
                <a:lnTo>
                  <a:pt x="0" y="3555992"/>
                </a:lnTo>
                <a:lnTo>
                  <a:pt x="0" y="0"/>
                </a:lnTo>
                <a:close/>
              </a:path>
            </a:pathLst>
          </a:custGeom>
          <a:blipFill>
            <a:blip r:embed="rId7"/>
            <a:stretch>
              <a:fillRect/>
            </a:stretch>
          </a:blipFill>
        </p:spPr>
        <p:txBody>
          <a:bodyPr/>
          <a:lstStyle/>
          <a:p>
            <a:endParaRPr lang="en-GB"/>
          </a:p>
        </p:txBody>
      </p:sp>
      <p:sp>
        <p:nvSpPr>
          <p:cNvPr id="10" name="Freeform 10"/>
          <p:cNvSpPr/>
          <p:nvPr/>
        </p:nvSpPr>
        <p:spPr>
          <a:xfrm>
            <a:off x="10963581" y="6518495"/>
            <a:ext cx="2662388" cy="3555993"/>
          </a:xfrm>
          <a:custGeom>
            <a:avLst/>
            <a:gdLst/>
            <a:ahLst/>
            <a:cxnLst/>
            <a:rect l="l" t="t" r="r" b="b"/>
            <a:pathLst>
              <a:path w="2662388" h="3555993">
                <a:moveTo>
                  <a:pt x="0" y="0"/>
                </a:moveTo>
                <a:lnTo>
                  <a:pt x="2662388" y="0"/>
                </a:lnTo>
                <a:lnTo>
                  <a:pt x="2662388" y="3555993"/>
                </a:lnTo>
                <a:lnTo>
                  <a:pt x="0" y="3555993"/>
                </a:lnTo>
                <a:lnTo>
                  <a:pt x="0" y="0"/>
                </a:lnTo>
                <a:close/>
              </a:path>
            </a:pathLst>
          </a:custGeom>
          <a:blipFill>
            <a:blip r:embed="rId8"/>
            <a:stretch>
              <a:fillRect/>
            </a:stretch>
          </a:blipFill>
        </p:spPr>
        <p:txBody>
          <a:bodyPr/>
          <a:lstStyle/>
          <a:p>
            <a:endParaRPr lang="en-GB"/>
          </a:p>
        </p:txBody>
      </p:sp>
      <p:sp>
        <p:nvSpPr>
          <p:cNvPr id="11" name="Freeform 11"/>
          <p:cNvSpPr/>
          <p:nvPr/>
        </p:nvSpPr>
        <p:spPr>
          <a:xfrm rot="-339142">
            <a:off x="591221" y="122159"/>
            <a:ext cx="2717969" cy="1569627"/>
          </a:xfrm>
          <a:custGeom>
            <a:avLst/>
            <a:gdLst/>
            <a:ahLst/>
            <a:cxnLst/>
            <a:rect l="l" t="t" r="r" b="b"/>
            <a:pathLst>
              <a:path w="2717969" h="1569627">
                <a:moveTo>
                  <a:pt x="0" y="0"/>
                </a:moveTo>
                <a:lnTo>
                  <a:pt x="2717970" y="0"/>
                </a:lnTo>
                <a:lnTo>
                  <a:pt x="2717970" y="1569628"/>
                </a:lnTo>
                <a:lnTo>
                  <a:pt x="0" y="1569628"/>
                </a:lnTo>
                <a:lnTo>
                  <a:pt x="0" y="0"/>
                </a:lnTo>
                <a:close/>
              </a:path>
            </a:pathLst>
          </a:custGeom>
          <a:blipFill>
            <a:blip r:embed="rId9"/>
            <a:stretch>
              <a:fillRect/>
            </a:stretch>
          </a:blipFill>
        </p:spPr>
        <p:txBody>
          <a:bodyPr/>
          <a:lstStyle/>
          <a:p>
            <a:endParaRPr lang="en-GB"/>
          </a:p>
        </p:txBody>
      </p:sp>
      <p:sp>
        <p:nvSpPr>
          <p:cNvPr id="12" name="Freeform 12"/>
          <p:cNvSpPr/>
          <p:nvPr/>
        </p:nvSpPr>
        <p:spPr>
          <a:xfrm>
            <a:off x="14968441" y="235494"/>
            <a:ext cx="1769961" cy="1342958"/>
          </a:xfrm>
          <a:custGeom>
            <a:avLst/>
            <a:gdLst/>
            <a:ahLst/>
            <a:cxnLst/>
            <a:rect l="l" t="t" r="r" b="b"/>
            <a:pathLst>
              <a:path w="1769961" h="1342958">
                <a:moveTo>
                  <a:pt x="0" y="0"/>
                </a:moveTo>
                <a:lnTo>
                  <a:pt x="1769961" y="0"/>
                </a:lnTo>
                <a:lnTo>
                  <a:pt x="1769961" y="1342958"/>
                </a:lnTo>
                <a:lnTo>
                  <a:pt x="0" y="13429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TextBox 13"/>
          <p:cNvSpPr txBox="1"/>
          <p:nvPr/>
        </p:nvSpPr>
        <p:spPr>
          <a:xfrm>
            <a:off x="0" y="1917921"/>
            <a:ext cx="17963487" cy="4600575"/>
          </a:xfrm>
          <a:prstGeom prst="rect">
            <a:avLst/>
          </a:prstGeom>
        </p:spPr>
        <p:txBody>
          <a:bodyPr lIns="0" tIns="0" rIns="0" bIns="0" rtlCol="0" anchor="t">
            <a:spAutoFit/>
          </a:bodyPr>
          <a:lstStyle/>
          <a:p>
            <a:pPr marL="604526" lvl="1" indent="-302263" algn="just">
              <a:lnSpc>
                <a:spcPts val="3360"/>
              </a:lnSpc>
              <a:buFont typeface="Arial"/>
              <a:buChar char="•"/>
            </a:pPr>
            <a:r>
              <a:rPr lang="en-US" sz="2800" b="1">
                <a:solidFill>
                  <a:srgbClr val="60B7FE"/>
                </a:solidFill>
                <a:latin typeface="Montserrat Bold"/>
                <a:ea typeface="Montserrat Bold"/>
                <a:cs typeface="Montserrat Bold"/>
                <a:sym typeface="Montserrat Bold"/>
              </a:rPr>
              <a:t>Article 17: Access to information from the media</a:t>
            </a:r>
            <a:r>
              <a:rPr lang="en-US" sz="2800" b="1">
                <a:solidFill>
                  <a:srgbClr val="00B0F0"/>
                </a:solidFill>
                <a:latin typeface="Montserrat Bold"/>
                <a:ea typeface="Montserrat Bold"/>
                <a:cs typeface="Montserrat Bold"/>
                <a:sym typeface="Montserrat Bold"/>
              </a:rPr>
              <a:t> </a:t>
            </a:r>
            <a:r>
              <a:rPr lang="en-US" sz="2800">
                <a:solidFill>
                  <a:srgbClr val="1E191B"/>
                </a:solidFill>
                <a:latin typeface="Montserrat"/>
                <a:ea typeface="Montserrat"/>
                <a:cs typeface="Montserrat"/>
                <a:sym typeface="Montserrat"/>
              </a:rPr>
              <a:t>- Every child has the right to reliable information from a variety of sources and governments should encourage the media to provide information that children can understand. Governments must help protect children from materials that could harm them.</a:t>
            </a:r>
          </a:p>
          <a:p>
            <a:pPr algn="just">
              <a:lnSpc>
                <a:spcPts val="3360"/>
              </a:lnSpc>
            </a:pPr>
            <a:endParaRPr lang="en-US" sz="2800">
              <a:solidFill>
                <a:srgbClr val="1E191B"/>
              </a:solidFill>
              <a:latin typeface="Montserrat"/>
              <a:ea typeface="Montserrat"/>
              <a:cs typeface="Montserrat"/>
              <a:sym typeface="Montserrat"/>
            </a:endParaRPr>
          </a:p>
          <a:p>
            <a:pPr marL="604526" lvl="1" indent="-302263" algn="just">
              <a:lnSpc>
                <a:spcPts val="3360"/>
              </a:lnSpc>
              <a:spcBef>
                <a:spcPct val="0"/>
              </a:spcBef>
              <a:buFont typeface="Arial"/>
              <a:buChar char="•"/>
            </a:pPr>
            <a:r>
              <a:rPr lang="en-US" sz="2800" b="1">
                <a:solidFill>
                  <a:srgbClr val="60B7FE"/>
                </a:solidFill>
                <a:latin typeface="Montserrat Bold"/>
                <a:ea typeface="Montserrat Bold"/>
                <a:cs typeface="Montserrat Bold"/>
                <a:sym typeface="Montserrat Bold"/>
              </a:rPr>
              <a:t>Article 19: Protection from violence, abuse and neglect</a:t>
            </a:r>
            <a:r>
              <a:rPr lang="en-US" sz="2800">
                <a:solidFill>
                  <a:srgbClr val="1E191B"/>
                </a:solidFill>
                <a:latin typeface="Montserrat"/>
                <a:ea typeface="Montserrat"/>
                <a:cs typeface="Montserrat"/>
                <a:sym typeface="Montserrat"/>
              </a:rPr>
              <a:t> - Governments must do all they can to ensure that children are protected from all forms of violence, abuse, neglect and bad treatment by their parents or anyone else who looks after them.</a:t>
            </a:r>
          </a:p>
          <a:p>
            <a:pPr algn="just">
              <a:lnSpc>
                <a:spcPts val="3360"/>
              </a:lnSpc>
              <a:spcBef>
                <a:spcPct val="0"/>
              </a:spcBef>
            </a:pPr>
            <a:endParaRPr lang="en-US" sz="2800">
              <a:solidFill>
                <a:srgbClr val="1E191B"/>
              </a:solidFill>
              <a:latin typeface="Montserrat"/>
              <a:ea typeface="Montserrat"/>
              <a:cs typeface="Montserrat"/>
              <a:sym typeface="Montserrat"/>
            </a:endParaRPr>
          </a:p>
          <a:p>
            <a:pPr marL="604526" lvl="1" indent="-302263" algn="just">
              <a:lnSpc>
                <a:spcPts val="3360"/>
              </a:lnSpc>
              <a:spcBef>
                <a:spcPct val="0"/>
              </a:spcBef>
              <a:buFont typeface="Arial"/>
              <a:buChar char="•"/>
            </a:pPr>
            <a:r>
              <a:rPr lang="en-US" sz="2800" b="1">
                <a:solidFill>
                  <a:srgbClr val="60B7FE"/>
                </a:solidFill>
                <a:latin typeface="Montserrat Bold"/>
                <a:ea typeface="Montserrat Bold"/>
                <a:cs typeface="Montserrat Bold"/>
                <a:sym typeface="Montserrat Bold"/>
              </a:rPr>
              <a:t>Article 34: Sexual exploitation -</a:t>
            </a:r>
            <a:r>
              <a:rPr lang="en-US" sz="2800">
                <a:solidFill>
                  <a:srgbClr val="1E191B"/>
                </a:solidFill>
                <a:latin typeface="Montserrat"/>
                <a:ea typeface="Montserrat"/>
                <a:cs typeface="Montserrat"/>
                <a:sym typeface="Montserrat"/>
              </a:rPr>
              <a:t> Governments must protect children from forms of sexual abuse and exploitation.</a:t>
            </a:r>
          </a:p>
        </p:txBody>
      </p:sp>
      <p:sp>
        <p:nvSpPr>
          <p:cNvPr id="14" name="TextBox 14"/>
          <p:cNvSpPr txBox="1"/>
          <p:nvPr/>
        </p:nvSpPr>
        <p:spPr>
          <a:xfrm>
            <a:off x="4480534" y="648121"/>
            <a:ext cx="9456794" cy="514350"/>
          </a:xfrm>
          <a:prstGeom prst="rect">
            <a:avLst/>
          </a:prstGeom>
        </p:spPr>
        <p:txBody>
          <a:bodyPr lIns="0" tIns="0" rIns="0" bIns="0" rtlCol="0" anchor="t">
            <a:spAutoFit/>
          </a:bodyPr>
          <a:lstStyle/>
          <a:p>
            <a:pPr algn="ctr">
              <a:lnSpc>
                <a:spcPts val="4080"/>
              </a:lnSpc>
            </a:pPr>
            <a:r>
              <a:rPr lang="en-US" sz="3400" b="1">
                <a:solidFill>
                  <a:srgbClr val="FFFFFF"/>
                </a:solidFill>
                <a:latin typeface="Montserrat Bold"/>
                <a:ea typeface="Montserrat Bold"/>
                <a:cs typeface="Montserrat Bold"/>
                <a:sym typeface="Montserrat Bold"/>
              </a:rPr>
              <a:t>SAFER INTERNET DAY AND THE CRC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994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0861249" y="8055187"/>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032278" y="2315072"/>
            <a:ext cx="8639270" cy="3402082"/>
            <a:chOff x="0" y="0"/>
            <a:chExt cx="11519027" cy="4536109"/>
          </a:xfrm>
        </p:grpSpPr>
        <p:sp>
          <p:nvSpPr>
            <p:cNvPr id="5" name="Freeform 5"/>
            <p:cNvSpPr/>
            <p:nvPr/>
          </p:nvSpPr>
          <p:spPr>
            <a:xfrm>
              <a:off x="0" y="0"/>
              <a:ext cx="11519027" cy="4536172"/>
            </a:xfrm>
            <a:custGeom>
              <a:avLst/>
              <a:gdLst/>
              <a:ahLst/>
              <a:cxnLst/>
              <a:rect l="l" t="t" r="r" b="b"/>
              <a:pathLst>
                <a:path w="11519027" h="4536172">
                  <a:moveTo>
                    <a:pt x="0" y="0"/>
                  </a:moveTo>
                  <a:lnTo>
                    <a:pt x="11519027" y="0"/>
                  </a:lnTo>
                  <a:lnTo>
                    <a:pt x="11519027" y="4536172"/>
                  </a:lnTo>
                  <a:lnTo>
                    <a:pt x="0" y="4536172"/>
                  </a:lnTo>
                  <a:close/>
                </a:path>
              </a:pathLst>
            </a:custGeom>
            <a:solidFill>
              <a:srgbClr val="0099FF"/>
            </a:solidFill>
          </p:spPr>
          <p:txBody>
            <a:bodyPr/>
            <a:lstStyle/>
            <a:p>
              <a:endParaRPr lang="en-GB"/>
            </a:p>
          </p:txBody>
        </p:sp>
      </p:grpSp>
      <p:sp>
        <p:nvSpPr>
          <p:cNvPr id="6" name="Freeform 6"/>
          <p:cNvSpPr/>
          <p:nvPr/>
        </p:nvSpPr>
        <p:spPr>
          <a:xfrm>
            <a:off x="16887746" y="-1116860"/>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5094726" y="-441778"/>
            <a:ext cx="13548105" cy="10728778"/>
            <a:chOff x="0" y="0"/>
            <a:chExt cx="18064140" cy="14305037"/>
          </a:xfrm>
        </p:grpSpPr>
        <p:sp>
          <p:nvSpPr>
            <p:cNvPr id="8" name="Freeform 8"/>
            <p:cNvSpPr/>
            <p:nvPr/>
          </p:nvSpPr>
          <p:spPr>
            <a:xfrm>
              <a:off x="0" y="0"/>
              <a:ext cx="18064099" cy="14305026"/>
            </a:xfrm>
            <a:custGeom>
              <a:avLst/>
              <a:gdLst/>
              <a:ahLst/>
              <a:cxnLst/>
              <a:rect l="l" t="t" r="r" b="b"/>
              <a:pathLst>
                <a:path w="18064099" h="14305026">
                  <a:moveTo>
                    <a:pt x="0" y="0"/>
                  </a:moveTo>
                  <a:lnTo>
                    <a:pt x="18064099" y="0"/>
                  </a:lnTo>
                  <a:lnTo>
                    <a:pt x="18064099" y="14305026"/>
                  </a:lnTo>
                  <a:lnTo>
                    <a:pt x="0" y="14305026"/>
                  </a:lnTo>
                  <a:lnTo>
                    <a:pt x="0" y="0"/>
                  </a:lnTo>
                  <a:close/>
                </a:path>
              </a:pathLst>
            </a:custGeom>
            <a:blipFill>
              <a:blip r:embed="rId7"/>
              <a:stretch>
                <a:fillRect l="-9500" r="-9500"/>
              </a:stretch>
            </a:blipFill>
          </p:spPr>
          <p:txBody>
            <a:bodyPr/>
            <a:lstStyle/>
            <a:p>
              <a:endParaRPr lang="en-GB"/>
            </a:p>
          </p:txBody>
        </p:sp>
      </p:grpSp>
      <p:sp>
        <p:nvSpPr>
          <p:cNvPr id="9" name="Freeform 9"/>
          <p:cNvSpPr/>
          <p:nvPr/>
        </p:nvSpPr>
        <p:spPr>
          <a:xfrm>
            <a:off x="9238402" y="6060054"/>
            <a:ext cx="8227022" cy="7464153"/>
          </a:xfrm>
          <a:custGeom>
            <a:avLst/>
            <a:gdLst/>
            <a:ahLst/>
            <a:cxnLst/>
            <a:rect l="l" t="t" r="r" b="b"/>
            <a:pathLst>
              <a:path w="8227022" h="7464153">
                <a:moveTo>
                  <a:pt x="0" y="0"/>
                </a:moveTo>
                <a:lnTo>
                  <a:pt x="8227022" y="0"/>
                </a:lnTo>
                <a:lnTo>
                  <a:pt x="8227022" y="7464152"/>
                </a:lnTo>
                <a:lnTo>
                  <a:pt x="0" y="7464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9032278" y="1912090"/>
            <a:ext cx="8537638" cy="4340787"/>
          </a:xfrm>
          <a:prstGeom prst="rect">
            <a:avLst/>
          </a:prstGeom>
        </p:spPr>
        <p:txBody>
          <a:bodyPr lIns="0" tIns="0" rIns="0" bIns="0" rtlCol="0" anchor="t">
            <a:spAutoFit/>
          </a:bodyPr>
          <a:lstStyle/>
          <a:p>
            <a:pPr algn="ctr">
              <a:lnSpc>
                <a:spcPts val="4200"/>
              </a:lnSpc>
            </a:pPr>
            <a:endParaRPr/>
          </a:p>
          <a:p>
            <a:pPr algn="ctr">
              <a:lnSpc>
                <a:spcPts val="4200"/>
              </a:lnSpc>
            </a:pPr>
            <a:r>
              <a:rPr lang="en-US" sz="3000" b="1">
                <a:solidFill>
                  <a:srgbClr val="FFFFFF"/>
                </a:solidFill>
                <a:latin typeface="Montserrat Bold"/>
                <a:ea typeface="Montserrat Bold"/>
                <a:cs typeface="Montserrat Bold"/>
                <a:sym typeface="Montserrat Bold"/>
              </a:rPr>
              <a:t>1. What do you feel are some of the great things about the internet and life online?</a:t>
            </a:r>
          </a:p>
          <a:p>
            <a:pPr algn="ctr">
              <a:lnSpc>
                <a:spcPts val="4200"/>
              </a:lnSpc>
            </a:pPr>
            <a:endParaRPr lang="en-US" sz="3000" b="1">
              <a:solidFill>
                <a:srgbClr val="FFFFFF"/>
              </a:solidFill>
              <a:latin typeface="Montserrat Bold"/>
              <a:ea typeface="Montserrat Bold"/>
              <a:cs typeface="Montserrat Bold"/>
              <a:sym typeface="Montserrat Bold"/>
            </a:endParaRPr>
          </a:p>
          <a:p>
            <a:pPr algn="ctr">
              <a:lnSpc>
                <a:spcPts val="4200"/>
              </a:lnSpc>
            </a:pPr>
            <a:r>
              <a:rPr lang="en-US" sz="3000" b="1">
                <a:solidFill>
                  <a:srgbClr val="FFFFFF"/>
                </a:solidFill>
                <a:latin typeface="Montserrat Bold"/>
                <a:ea typeface="Montserrat Bold"/>
                <a:cs typeface="Montserrat Bold"/>
                <a:sym typeface="Montserrat Bold"/>
              </a:rPr>
              <a:t>2. What don’t you like about the internet and life online?</a:t>
            </a:r>
          </a:p>
          <a:p>
            <a:pPr algn="ctr">
              <a:lnSpc>
                <a:spcPts val="4758"/>
              </a:lnSpc>
            </a:pPr>
            <a:endParaRPr lang="en-US" sz="3000" b="1">
              <a:solidFill>
                <a:srgbClr val="FFFFFF"/>
              </a:solidFill>
              <a:latin typeface="Montserrat Bold"/>
              <a:ea typeface="Montserrat Bold"/>
              <a:cs typeface="Montserrat Bold"/>
              <a:sym typeface="Montserrat Bold"/>
            </a:endParaRPr>
          </a:p>
          <a:p>
            <a:pPr algn="ctr">
              <a:lnSpc>
                <a:spcPts val="4479"/>
              </a:lnSpc>
            </a:pPr>
            <a:endParaRPr lang="en-US" sz="3000" b="1">
              <a:solidFill>
                <a:srgbClr val="FFFFFF"/>
              </a:solidFill>
              <a:latin typeface="Montserrat Bold"/>
              <a:ea typeface="Montserrat Bold"/>
              <a:cs typeface="Montserrat Bold"/>
              <a:sym typeface="Montserrat Bold"/>
            </a:endParaRPr>
          </a:p>
        </p:txBody>
      </p:sp>
      <p:sp>
        <p:nvSpPr>
          <p:cNvPr id="11" name="TextBox 11"/>
          <p:cNvSpPr txBox="1"/>
          <p:nvPr/>
        </p:nvSpPr>
        <p:spPr>
          <a:xfrm rot="-5400000">
            <a:off x="-1083770" y="5881318"/>
            <a:ext cx="2232521" cy="118110"/>
          </a:xfrm>
          <a:prstGeom prst="rect">
            <a:avLst/>
          </a:prstGeom>
        </p:spPr>
        <p:txBody>
          <a:bodyPr lIns="0" tIns="0" rIns="0" bIns="0" rtlCol="0" anchor="t">
            <a:spAutoFit/>
          </a:bodyPr>
          <a:lstStyle/>
          <a:p>
            <a:pPr algn="ctr">
              <a:lnSpc>
                <a:spcPts val="1000"/>
              </a:lnSpc>
            </a:pPr>
            <a:r>
              <a:rPr lang="en-US" sz="400">
                <a:solidFill>
                  <a:srgbClr val="FFFFFF"/>
                </a:solidFill>
                <a:latin typeface="Montserrat"/>
                <a:ea typeface="Montserrat"/>
                <a:cs typeface="Montserrat"/>
                <a:sym typeface="Montserrat"/>
              </a:rPr>
              <a:t>UNI618910</a:t>
            </a:r>
          </a:p>
        </p:txBody>
      </p:sp>
      <p:sp>
        <p:nvSpPr>
          <p:cNvPr id="12" name="TextBox 12"/>
          <p:cNvSpPr txBox="1"/>
          <p:nvPr/>
        </p:nvSpPr>
        <p:spPr>
          <a:xfrm>
            <a:off x="9219703" y="7368370"/>
            <a:ext cx="8039597" cy="2260374"/>
          </a:xfrm>
          <a:prstGeom prst="rect">
            <a:avLst/>
          </a:prstGeom>
        </p:spPr>
        <p:txBody>
          <a:bodyPr lIns="0" tIns="0" rIns="0" bIns="0" rtlCol="0" anchor="t">
            <a:spAutoFit/>
          </a:bodyPr>
          <a:lstStyle/>
          <a:p>
            <a:pPr algn="ctr">
              <a:lnSpc>
                <a:spcPts val="4558"/>
              </a:lnSpc>
            </a:pPr>
            <a:r>
              <a:rPr lang="en-US" sz="3255" b="1">
                <a:solidFill>
                  <a:srgbClr val="0099FF"/>
                </a:solidFill>
                <a:latin typeface="Montserrat Bold"/>
                <a:ea typeface="Montserrat Bold"/>
                <a:cs typeface="Montserrat Bold"/>
                <a:sym typeface="Montserrat Bold"/>
              </a:rPr>
              <a:t>Write down your ideas on a piece of paper. If you feel comfortable. Share with your class during discussion time. </a:t>
            </a:r>
          </a:p>
        </p:txBody>
      </p:sp>
      <p:sp>
        <p:nvSpPr>
          <p:cNvPr id="13" name="TextBox 13"/>
          <p:cNvSpPr txBox="1"/>
          <p:nvPr/>
        </p:nvSpPr>
        <p:spPr>
          <a:xfrm>
            <a:off x="31346" y="10188575"/>
            <a:ext cx="437555" cy="98425"/>
          </a:xfrm>
          <a:prstGeom prst="rect">
            <a:avLst/>
          </a:prstGeom>
        </p:spPr>
        <p:txBody>
          <a:bodyPr lIns="0" tIns="0" rIns="0" bIns="0" rtlCol="0" anchor="t">
            <a:spAutoFit/>
          </a:bodyPr>
          <a:lstStyle/>
          <a:p>
            <a:pPr algn="ctr">
              <a:lnSpc>
                <a:spcPts val="720"/>
              </a:lnSpc>
              <a:spcBef>
                <a:spcPct val="0"/>
              </a:spcBef>
            </a:pPr>
            <a:r>
              <a:rPr lang="en-US" sz="600" b="1">
                <a:solidFill>
                  <a:srgbClr val="FFFFFF"/>
                </a:solidFill>
                <a:latin typeface="Montserrat Bold"/>
                <a:ea typeface="Montserrat Bold"/>
                <a:cs typeface="Montserrat Bold"/>
                <a:sym typeface="Montserrat Bold"/>
              </a:rPr>
              <a:t>UNI445258</a:t>
            </a:r>
          </a:p>
        </p:txBody>
      </p:sp>
      <p:sp>
        <p:nvSpPr>
          <p:cNvPr id="14" name="TextBox 14"/>
          <p:cNvSpPr txBox="1"/>
          <p:nvPr/>
        </p:nvSpPr>
        <p:spPr>
          <a:xfrm>
            <a:off x="9271424" y="778615"/>
            <a:ext cx="7616322" cy="1190625"/>
          </a:xfrm>
          <a:prstGeom prst="rect">
            <a:avLst/>
          </a:prstGeom>
        </p:spPr>
        <p:txBody>
          <a:bodyPr lIns="0" tIns="0" rIns="0" bIns="0" rtlCol="0" anchor="t">
            <a:spAutoFit/>
          </a:bodyPr>
          <a:lstStyle/>
          <a:p>
            <a:pPr algn="ctr">
              <a:lnSpc>
                <a:spcPts val="4799"/>
              </a:lnSpc>
              <a:spcBef>
                <a:spcPct val="0"/>
              </a:spcBef>
            </a:pPr>
            <a:r>
              <a:rPr lang="en-US" sz="3999" b="1">
                <a:solidFill>
                  <a:srgbClr val="0099FF"/>
                </a:solidFill>
                <a:latin typeface="Montserrat Bold"/>
                <a:ea typeface="Montserrat Bold"/>
                <a:cs typeface="Montserrat Bold"/>
                <a:sym typeface="Montserrat Bold"/>
              </a:rPr>
              <a:t>This week there are TWO questions to think about!</a:t>
            </a:r>
          </a:p>
        </p:txBody>
      </p:sp>
      <p:sp>
        <p:nvSpPr>
          <p:cNvPr id="15" name="Freeform 15"/>
          <p:cNvSpPr/>
          <p:nvPr/>
        </p:nvSpPr>
        <p:spPr>
          <a:xfrm rot="63803">
            <a:off x="16460217" y="8073674"/>
            <a:ext cx="2010414" cy="1947589"/>
          </a:xfrm>
          <a:custGeom>
            <a:avLst/>
            <a:gdLst/>
            <a:ahLst/>
            <a:cxnLst/>
            <a:rect l="l" t="t" r="r" b="b"/>
            <a:pathLst>
              <a:path w="2010414" h="1947589">
                <a:moveTo>
                  <a:pt x="0" y="0"/>
                </a:moveTo>
                <a:lnTo>
                  <a:pt x="2010414" y="0"/>
                </a:lnTo>
                <a:lnTo>
                  <a:pt x="2010414" y="1947589"/>
                </a:lnTo>
                <a:lnTo>
                  <a:pt x="0" y="19475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0"/>
            <a:ext cx="9659946" cy="1271650"/>
            <a:chOff x="0" y="0"/>
            <a:chExt cx="12879928" cy="1695534"/>
          </a:xfrm>
        </p:grpSpPr>
        <p:sp>
          <p:nvSpPr>
            <p:cNvPr id="5" name="Freeform 5"/>
            <p:cNvSpPr/>
            <p:nvPr/>
          </p:nvSpPr>
          <p:spPr>
            <a:xfrm>
              <a:off x="0" y="0"/>
              <a:ext cx="12879929" cy="1695534"/>
            </a:xfrm>
            <a:custGeom>
              <a:avLst/>
              <a:gdLst/>
              <a:ahLst/>
              <a:cxnLst/>
              <a:rect l="l" t="t" r="r" b="b"/>
              <a:pathLst>
                <a:path w="12879929" h="1695534">
                  <a:moveTo>
                    <a:pt x="0" y="0"/>
                  </a:moveTo>
                  <a:lnTo>
                    <a:pt x="12879929" y="0"/>
                  </a:lnTo>
                  <a:lnTo>
                    <a:pt x="12879929" y="1695534"/>
                  </a:lnTo>
                  <a:lnTo>
                    <a:pt x="0" y="1695534"/>
                  </a:lnTo>
                  <a:close/>
                </a:path>
              </a:pathLst>
            </a:custGeom>
            <a:solidFill>
              <a:srgbClr val="0099FF"/>
            </a:solidFill>
          </p:spPr>
          <p:txBody>
            <a:bodyPr/>
            <a:lstStyle/>
            <a:p>
              <a:endParaRPr lang="en-GB"/>
            </a:p>
          </p:txBody>
        </p:sp>
      </p:grpSp>
      <p:grpSp>
        <p:nvGrpSpPr>
          <p:cNvPr id="6" name="Group 6"/>
          <p:cNvGrpSpPr/>
          <p:nvPr/>
        </p:nvGrpSpPr>
        <p:grpSpPr>
          <a:xfrm>
            <a:off x="14751604" y="9018988"/>
            <a:ext cx="3368326" cy="1290637"/>
            <a:chOff x="0" y="0"/>
            <a:chExt cx="4491101" cy="1720850"/>
          </a:xfrm>
        </p:grpSpPr>
        <p:sp>
          <p:nvSpPr>
            <p:cNvPr id="7" name="Freeform 7"/>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l="-1" r="-1"/>
              </a:stretch>
            </a:blipFill>
          </p:spPr>
          <p:txBody>
            <a:bodyPr/>
            <a:lstStyle/>
            <a:p>
              <a:endParaRPr lang="en-GB"/>
            </a:p>
          </p:txBody>
        </p:sp>
      </p:grpSp>
      <p:grpSp>
        <p:nvGrpSpPr>
          <p:cNvPr id="8" name="Group 8"/>
          <p:cNvGrpSpPr/>
          <p:nvPr/>
        </p:nvGrpSpPr>
        <p:grpSpPr>
          <a:xfrm rot="71640">
            <a:off x="11333152" y="548506"/>
            <a:ext cx="5532978" cy="1569339"/>
            <a:chOff x="0" y="0"/>
            <a:chExt cx="7377303" cy="2092452"/>
          </a:xfrm>
        </p:grpSpPr>
        <p:sp>
          <p:nvSpPr>
            <p:cNvPr id="9" name="Freeform 9"/>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6"/>
              <a:stretch>
                <a:fillRect/>
              </a:stretch>
            </a:blipFill>
          </p:spPr>
          <p:txBody>
            <a:bodyPr/>
            <a:lstStyle/>
            <a:p>
              <a:endParaRPr lang="en-GB"/>
            </a:p>
          </p:txBody>
        </p:sp>
      </p:grpSp>
      <p:sp>
        <p:nvSpPr>
          <p:cNvPr id="10" name="TextBox 10"/>
          <p:cNvSpPr txBox="1"/>
          <p:nvPr/>
        </p:nvSpPr>
        <p:spPr>
          <a:xfrm>
            <a:off x="170505" y="274458"/>
            <a:ext cx="9318935" cy="646534"/>
          </a:xfrm>
          <a:prstGeom prst="rect">
            <a:avLst/>
          </a:prstGeom>
        </p:spPr>
        <p:txBody>
          <a:bodyPr lIns="0" tIns="0" rIns="0" bIns="0" rtlCol="0" anchor="t">
            <a:spAutoFit/>
          </a:bodyPr>
          <a:lstStyle/>
          <a:p>
            <a:pPr algn="ctr">
              <a:lnSpc>
                <a:spcPts val="5317"/>
              </a:lnSpc>
            </a:pPr>
            <a:r>
              <a:rPr lang="en-US" sz="3798" b="1">
                <a:solidFill>
                  <a:srgbClr val="FFFFFF"/>
                </a:solidFill>
                <a:latin typeface="Montserrat Bold"/>
                <a:ea typeface="Montserrat Bold"/>
                <a:cs typeface="Montserrat Bold"/>
                <a:sym typeface="Montserrat Bold"/>
              </a:rPr>
              <a:t>EXPLORING SAFER INTERNET DAY</a:t>
            </a:r>
          </a:p>
        </p:txBody>
      </p:sp>
      <p:sp>
        <p:nvSpPr>
          <p:cNvPr id="11" name="TextBox 11"/>
          <p:cNvSpPr txBox="1"/>
          <p:nvPr/>
        </p:nvSpPr>
        <p:spPr>
          <a:xfrm>
            <a:off x="170505" y="1447926"/>
            <a:ext cx="17336148" cy="8659787"/>
          </a:xfrm>
          <a:prstGeom prst="rect">
            <a:avLst/>
          </a:prstGeom>
        </p:spPr>
        <p:txBody>
          <a:bodyPr lIns="0" tIns="0" rIns="0" bIns="0" rtlCol="0" anchor="t">
            <a:spAutoFit/>
          </a:bodyPr>
          <a:lstStyle/>
          <a:p>
            <a:pPr algn="l">
              <a:lnSpc>
                <a:spcPts val="5036"/>
              </a:lnSpc>
            </a:pPr>
            <a:r>
              <a:rPr lang="en-US" sz="3600" b="1">
                <a:solidFill>
                  <a:srgbClr val="0099FF"/>
                </a:solidFill>
                <a:latin typeface="Montserrat Bold"/>
                <a:ea typeface="Montserrat Bold"/>
                <a:cs typeface="Montserrat Bold"/>
                <a:sym typeface="Montserrat Bold"/>
              </a:rPr>
              <a:t>Great things about the internet....</a:t>
            </a:r>
          </a:p>
          <a:p>
            <a:pPr algn="l">
              <a:lnSpc>
                <a:spcPts val="3917"/>
              </a:lnSpc>
            </a:pPr>
            <a:endParaRPr lang="en-US" sz="3600" b="1">
              <a:solidFill>
                <a:srgbClr val="0099FF"/>
              </a:solidFill>
              <a:latin typeface="Montserrat Bold"/>
              <a:ea typeface="Montserrat Bold"/>
              <a:cs typeface="Montserrat Bold"/>
              <a:sym typeface="Montserrat Bold"/>
            </a:endParaRP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You can find out lots of information quickly and easily.</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You can connect with your friends even if you can’t meet face-to-face.</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Learning is possible even if you haven’t got books at home or access to a library.</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There are lots of fun games and activities to do online.</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You can keep in touch with family and friends who live far away.</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It can increase equality and democracy because more people can have their voices heard.</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You can shop and bank online which is good for people who are busy, not near the shops or have mobility issues.</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You can visit places remotely that you can’t get to in person.</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It helps you find places in the car and people you want to contact with.</a:t>
            </a:r>
          </a:p>
          <a:p>
            <a:pPr algn="l">
              <a:lnSpc>
                <a:spcPts val="2482"/>
              </a:lnSpc>
            </a:pPr>
            <a:endParaRPr lang="en-US" sz="2800">
              <a:solidFill>
                <a:srgbClr val="000000"/>
              </a:solidFill>
              <a:latin typeface="Montserrat"/>
              <a:ea typeface="Montserrat"/>
              <a:cs typeface="Montserrat"/>
              <a:sym typeface="Montserrat"/>
            </a:endParaRPr>
          </a:p>
          <a:p>
            <a:pPr algn="l">
              <a:lnSpc>
                <a:spcPts val="5319"/>
              </a:lnSpc>
            </a:pPr>
            <a:r>
              <a:rPr lang="en-US" sz="3800" b="1">
                <a:solidFill>
                  <a:srgbClr val="0099FF"/>
                </a:solidFill>
                <a:latin typeface="Montserrat Bold"/>
                <a:ea typeface="Montserrat Bold"/>
                <a:cs typeface="Montserrat Bold"/>
                <a:sym typeface="Montserrat Bold"/>
              </a:rPr>
              <a:t>What else did you think of?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0"/>
            <a:ext cx="9659946" cy="1271650"/>
            <a:chOff x="0" y="0"/>
            <a:chExt cx="12879928" cy="1695534"/>
          </a:xfrm>
        </p:grpSpPr>
        <p:sp>
          <p:nvSpPr>
            <p:cNvPr id="5" name="Freeform 5"/>
            <p:cNvSpPr/>
            <p:nvPr/>
          </p:nvSpPr>
          <p:spPr>
            <a:xfrm>
              <a:off x="0" y="0"/>
              <a:ext cx="12879929" cy="1695534"/>
            </a:xfrm>
            <a:custGeom>
              <a:avLst/>
              <a:gdLst/>
              <a:ahLst/>
              <a:cxnLst/>
              <a:rect l="l" t="t" r="r" b="b"/>
              <a:pathLst>
                <a:path w="12879929" h="1695534">
                  <a:moveTo>
                    <a:pt x="0" y="0"/>
                  </a:moveTo>
                  <a:lnTo>
                    <a:pt x="12879929" y="0"/>
                  </a:lnTo>
                  <a:lnTo>
                    <a:pt x="12879929" y="1695534"/>
                  </a:lnTo>
                  <a:lnTo>
                    <a:pt x="0" y="1695534"/>
                  </a:lnTo>
                  <a:close/>
                </a:path>
              </a:pathLst>
            </a:custGeom>
            <a:solidFill>
              <a:srgbClr val="0099FF"/>
            </a:solidFill>
          </p:spPr>
          <p:txBody>
            <a:bodyPr/>
            <a:lstStyle/>
            <a:p>
              <a:endParaRPr lang="en-GB"/>
            </a:p>
          </p:txBody>
        </p:sp>
      </p:grpSp>
      <p:grpSp>
        <p:nvGrpSpPr>
          <p:cNvPr id="6" name="Group 6"/>
          <p:cNvGrpSpPr/>
          <p:nvPr/>
        </p:nvGrpSpPr>
        <p:grpSpPr>
          <a:xfrm>
            <a:off x="14751604" y="9018988"/>
            <a:ext cx="3368326" cy="1290637"/>
            <a:chOff x="0" y="0"/>
            <a:chExt cx="4491101" cy="1720850"/>
          </a:xfrm>
        </p:grpSpPr>
        <p:sp>
          <p:nvSpPr>
            <p:cNvPr id="7" name="Freeform 7"/>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l="-1" r="-1"/>
              </a:stretch>
            </a:blipFill>
          </p:spPr>
          <p:txBody>
            <a:bodyPr/>
            <a:lstStyle/>
            <a:p>
              <a:endParaRPr lang="en-GB"/>
            </a:p>
          </p:txBody>
        </p:sp>
      </p:grpSp>
      <p:grpSp>
        <p:nvGrpSpPr>
          <p:cNvPr id="8" name="Group 8"/>
          <p:cNvGrpSpPr/>
          <p:nvPr/>
        </p:nvGrpSpPr>
        <p:grpSpPr>
          <a:xfrm rot="71640">
            <a:off x="11333152" y="548506"/>
            <a:ext cx="5532978" cy="1569339"/>
            <a:chOff x="0" y="0"/>
            <a:chExt cx="7377303" cy="2092452"/>
          </a:xfrm>
        </p:grpSpPr>
        <p:sp>
          <p:nvSpPr>
            <p:cNvPr id="9" name="Freeform 9"/>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6"/>
              <a:stretch>
                <a:fillRect/>
              </a:stretch>
            </a:blipFill>
          </p:spPr>
          <p:txBody>
            <a:bodyPr/>
            <a:lstStyle/>
            <a:p>
              <a:endParaRPr lang="en-GB"/>
            </a:p>
          </p:txBody>
        </p:sp>
      </p:grpSp>
      <p:sp>
        <p:nvSpPr>
          <p:cNvPr id="10" name="TextBox 10"/>
          <p:cNvSpPr txBox="1"/>
          <p:nvPr/>
        </p:nvSpPr>
        <p:spPr>
          <a:xfrm>
            <a:off x="170505" y="274458"/>
            <a:ext cx="9318935" cy="646534"/>
          </a:xfrm>
          <a:prstGeom prst="rect">
            <a:avLst/>
          </a:prstGeom>
        </p:spPr>
        <p:txBody>
          <a:bodyPr lIns="0" tIns="0" rIns="0" bIns="0" rtlCol="0" anchor="t">
            <a:spAutoFit/>
          </a:bodyPr>
          <a:lstStyle/>
          <a:p>
            <a:pPr algn="ctr">
              <a:lnSpc>
                <a:spcPts val="5317"/>
              </a:lnSpc>
            </a:pPr>
            <a:r>
              <a:rPr lang="en-US" sz="3798" b="1">
                <a:solidFill>
                  <a:srgbClr val="FFFFFF"/>
                </a:solidFill>
                <a:latin typeface="Montserrat Bold"/>
                <a:ea typeface="Montserrat Bold"/>
                <a:cs typeface="Montserrat Bold"/>
                <a:sym typeface="Montserrat Bold"/>
              </a:rPr>
              <a:t>EXPLORING SAFER INTERNET DAY</a:t>
            </a:r>
          </a:p>
        </p:txBody>
      </p:sp>
      <p:sp>
        <p:nvSpPr>
          <p:cNvPr id="11" name="TextBox 11"/>
          <p:cNvSpPr txBox="1"/>
          <p:nvPr/>
        </p:nvSpPr>
        <p:spPr>
          <a:xfrm>
            <a:off x="170505" y="1447926"/>
            <a:ext cx="17336148" cy="8002562"/>
          </a:xfrm>
          <a:prstGeom prst="rect">
            <a:avLst/>
          </a:prstGeom>
        </p:spPr>
        <p:txBody>
          <a:bodyPr lIns="0" tIns="0" rIns="0" bIns="0" rtlCol="0" anchor="t">
            <a:spAutoFit/>
          </a:bodyPr>
          <a:lstStyle/>
          <a:p>
            <a:pPr algn="l">
              <a:lnSpc>
                <a:spcPts val="5036"/>
              </a:lnSpc>
            </a:pPr>
            <a:r>
              <a:rPr lang="en-US" sz="3600" b="1">
                <a:solidFill>
                  <a:srgbClr val="0099FF"/>
                </a:solidFill>
                <a:latin typeface="Montserrat Bold"/>
                <a:ea typeface="Montserrat Bold"/>
                <a:cs typeface="Montserrat Bold"/>
                <a:sym typeface="Montserrat Bold"/>
              </a:rPr>
              <a:t>I don’t like it when....</a:t>
            </a:r>
          </a:p>
          <a:p>
            <a:pPr algn="l">
              <a:lnSpc>
                <a:spcPts val="3917"/>
              </a:lnSpc>
            </a:pPr>
            <a:endParaRPr lang="en-US" sz="3600" b="1">
              <a:solidFill>
                <a:srgbClr val="0099FF"/>
              </a:solidFill>
              <a:latin typeface="Montserrat Bold"/>
              <a:ea typeface="Montserrat Bold"/>
              <a:cs typeface="Montserrat Bold"/>
              <a:sym typeface="Montserrat Bold"/>
            </a:endParaRP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People don’t respect each other and make unkind comments.</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Children use it to bully other children.</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People’s right to privacy is not always respected.</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Some information is not reliable and there is a lot of fake news.</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People are sometimes tricked out of money and savings.</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Companies and businesses are hacked and your information can be shared without your consent.</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I spend too much time online instead of doing other things.</a:t>
            </a:r>
          </a:p>
          <a:p>
            <a:pPr marL="604524" lvl="1" indent="-302262" algn="l">
              <a:lnSpc>
                <a:spcPts val="5236"/>
              </a:lnSpc>
              <a:buFont typeface="Arial"/>
              <a:buChar char="•"/>
            </a:pPr>
            <a:r>
              <a:rPr lang="en-US" sz="2800">
                <a:solidFill>
                  <a:srgbClr val="000000"/>
                </a:solidFill>
                <a:latin typeface="Montserrat"/>
                <a:ea typeface="Montserrat"/>
                <a:cs typeface="Montserrat"/>
                <a:sym typeface="Montserrat"/>
              </a:rPr>
              <a:t>People make fun of others because they don’t have the latest technology. </a:t>
            </a:r>
          </a:p>
          <a:p>
            <a:pPr algn="l">
              <a:lnSpc>
                <a:spcPts val="2482"/>
              </a:lnSpc>
            </a:pPr>
            <a:endParaRPr lang="en-US" sz="2800">
              <a:solidFill>
                <a:srgbClr val="000000"/>
              </a:solidFill>
              <a:latin typeface="Montserrat"/>
              <a:ea typeface="Montserrat"/>
              <a:cs typeface="Montserrat"/>
              <a:sym typeface="Montserrat"/>
            </a:endParaRPr>
          </a:p>
          <a:p>
            <a:pPr algn="l">
              <a:lnSpc>
                <a:spcPts val="5319"/>
              </a:lnSpc>
            </a:pPr>
            <a:r>
              <a:rPr lang="en-US" sz="3800" b="1">
                <a:solidFill>
                  <a:srgbClr val="0099FF"/>
                </a:solidFill>
                <a:latin typeface="Montserrat Bold"/>
                <a:ea typeface="Montserrat Bold"/>
                <a:cs typeface="Montserrat Bold"/>
                <a:sym typeface="Montserrat Bold"/>
              </a:rPr>
              <a:t>What else did you think of?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grpSp>
        <p:nvGrpSpPr>
          <p:cNvPr id="8" name="Group 8"/>
          <p:cNvGrpSpPr/>
          <p:nvPr/>
        </p:nvGrpSpPr>
        <p:grpSpPr>
          <a:xfrm>
            <a:off x="12088636" y="759584"/>
            <a:ext cx="4981861" cy="6191440"/>
            <a:chOff x="0" y="0"/>
            <a:chExt cx="6642481" cy="8255254"/>
          </a:xfrm>
        </p:grpSpPr>
        <p:sp>
          <p:nvSpPr>
            <p:cNvPr id="9" name="Freeform 9"/>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1"/>
              <a:stretch>
                <a:fillRect l="-43376" r="-43376"/>
              </a:stretch>
            </a:blipFill>
          </p:spPr>
          <p:txBody>
            <a:bodyPr/>
            <a:lstStyle/>
            <a:p>
              <a:endParaRPr lang="en-GB"/>
            </a:p>
          </p:txBody>
        </p:sp>
      </p:grpSp>
      <p:sp>
        <p:nvSpPr>
          <p:cNvPr id="10" name="Freeform 10"/>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1" name="Group 11"/>
          <p:cNvGrpSpPr/>
          <p:nvPr/>
        </p:nvGrpSpPr>
        <p:grpSpPr>
          <a:xfrm>
            <a:off x="14635345" y="8918683"/>
            <a:ext cx="3690652" cy="1365504"/>
            <a:chOff x="0" y="0"/>
            <a:chExt cx="4920869" cy="1820672"/>
          </a:xfrm>
        </p:grpSpPr>
        <p:sp>
          <p:nvSpPr>
            <p:cNvPr id="12" name="Freeform 12"/>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4"/>
              <a:stretch>
                <a:fillRect t="-1779" b="-1779"/>
              </a:stretch>
            </a:blipFill>
          </p:spPr>
          <p:txBody>
            <a:bodyPr/>
            <a:lstStyle/>
            <a:p>
              <a:endParaRPr lang="en-GB"/>
            </a:p>
          </p:txBody>
        </p:sp>
      </p:grpSp>
      <p:sp>
        <p:nvSpPr>
          <p:cNvPr id="13" name="TextBox 13"/>
          <p:cNvSpPr txBox="1"/>
          <p:nvPr/>
        </p:nvSpPr>
        <p:spPr>
          <a:xfrm>
            <a:off x="680843" y="394102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4-6</a:t>
            </a:r>
          </a:p>
        </p:txBody>
      </p:sp>
      <p:sp>
        <p:nvSpPr>
          <p:cNvPr id="14" name="TextBox 14"/>
          <p:cNvSpPr txBox="1"/>
          <p:nvPr/>
        </p:nvSpPr>
        <p:spPr>
          <a:xfrm>
            <a:off x="13535918" y="6808149"/>
            <a:ext cx="2426494" cy="142875"/>
          </a:xfrm>
          <a:prstGeom prst="rect">
            <a:avLst/>
          </a:prstGeom>
        </p:spPr>
        <p:txBody>
          <a:bodyPr lIns="0" tIns="0" rIns="0" bIns="0" rtlCol="0" anchor="t">
            <a:spAutoFit/>
          </a:bodyPr>
          <a:lstStyle/>
          <a:p>
            <a:pPr algn="ctr">
              <a:lnSpc>
                <a:spcPts val="1250"/>
              </a:lnSpc>
            </a:pPr>
            <a:r>
              <a:rPr lang="en-US" sz="500">
                <a:solidFill>
                  <a:srgbClr val="FFFFFF"/>
                </a:solidFill>
                <a:latin typeface="Montserrat"/>
                <a:ea typeface="Montserrat"/>
                <a:cs typeface="Montserrat"/>
                <a:sym typeface="Montserrat"/>
              </a:rPr>
              <a:t>UNI522057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2388</Words>
  <Application>Microsoft Office PowerPoint</Application>
  <PresentationFormat>Custom</PresentationFormat>
  <Paragraphs>189</Paragraphs>
  <Slides>23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Montserrat Bold</vt:lpstr>
      <vt:lpstr>Arial</vt:lpstr>
      <vt:lpstr>Calibri</vt:lpstr>
      <vt:lpstr>Arimo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dc:title>
  <cp:lastModifiedBy>Anam Rashid</cp:lastModifiedBy>
  <cp:revision>1</cp:revision>
  <dcterms:created xsi:type="dcterms:W3CDTF">2006-08-16T00:00:00Z</dcterms:created>
  <dcterms:modified xsi:type="dcterms:W3CDTF">2025-02-05T13:25:11Z</dcterms:modified>
  <dc:identifier>DAGeJ662-mA</dc:identifier>
</cp:coreProperties>
</file>