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mo Bold" panose="020B0604020202020204" charset="0"/>
      <p:regular r:id="rId25"/>
    </p:embeddedFont>
    <p:embeddedFont>
      <p:font typeface="Montserrat" panose="00000500000000000000" pitchFamily="2" charset="0"/>
      <p:regular r:id="rId26"/>
    </p:embeddedFont>
    <p:embeddedFont>
      <p:font typeface="Montserrat Bold" panose="00000800000000000000" charset="0"/>
      <p:regular r:id="rId27"/>
    </p:embeddedFont>
    <p:embeddedFont>
      <p:font typeface="Montserrat Bold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4 July 2018, in Al-Hassakeh, Syria Najbeer, 14,encouraged by her family and peers, overcomes gender expectations and trains hard to earn her karate black belt. She dreams of becoming a karate coach for girls and women to empower them to break gender stereotypes.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March 6, 2024, Myrhorod, Ukraine. Karen (3) is wearing toy goggles at her kindergarden.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Share sentence starters with students such as: </a:t>
            </a:r>
          </a:p>
          <a:p>
            <a:r>
              <a:rPr lang="en-US"/>
              <a:t>I am grateful for you because…</a:t>
            </a:r>
          </a:p>
          <a:p>
            <a:r>
              <a:rPr lang="en-US"/>
              <a:t>You inspire me because… </a:t>
            </a:r>
          </a:p>
          <a:p>
            <a:r>
              <a:rPr lang="en-US"/>
              <a:t>I have learned ____ from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Abiguail Rosales (5 years old) is drawing one of the last drawing of the year as "Escuela Los Laureles" in Jalapa, Guatemala.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Natisah binti Sidik, 11, is a member of the Jahai native tribe. She lives in Kampung Sungai Tiang near Banding Lake in Royal Belum State Park, Malaysia.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6 April 2020, Yolanda, 9, sits at her desk as she studies from home in New York City, United States of America. In front of her on the wall is a motivational note she wrote for herself – accented by her favourite color, blue – which reads: “strong clever beautiful girl.”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Mavorano Secondary School, Manakara District, Fitovinany Region, Madagascar (03/07/2024) : group photo of smiling schoolkids looking through the open window of their classroom taken during the visit of the school. The Executive Board had the opportunity to see: 1) The importance of building schools that can withstand cyclones and climate hazards and provide a safe learning environment, preventing dropouts. New school buildings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Hadeel, 2, participates in a recreational activity provided by UNICEF-supported volunteers in Abdul Muttaleb Al Qad School, on 15 February 2023. The school, in Al-Jabrieh neighbourhood, Aleppo city, is being used as a shelter for people displaced by the earthquakes.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Children playing during the early childhood education programme at Islahiye temporary accommodation center at Gaziantep, Türkiye.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https://www.youtube.com/watch?v=O5gia39y5uo</a:t>
            </a:r>
          </a:p>
          <a:p>
            <a:endParaRPr lang="en-US"/>
          </a:p>
          <a:p>
            <a:r>
              <a:rPr lang="en-US"/>
              <a:t>Article 2 means every child must live a life without discrimination, regardless of gender.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18 June 2021, players of the Brahmanbaria team celebrate after winning the final match of the BFF-UNICEF Under-16 National Women’s Championship at Sonaimuri, Noakhali, Bangladesh.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am a child, not a bride. In the drought-stricken Afar region of north-eastern Ethiopia, water scarcity and loss of livelihoods are threatening the future of girls who are increasingly forced into child marriage.</a:t>
            </a:r>
          </a:p>
          <a:p>
            <a:endParaRPr lang="en-US"/>
          </a:p>
          <a:p>
            <a:r>
              <a:rPr lang="en-US"/>
              <a:t>UNICEF is conducting awareness-raising activities on the ground to ensure that young girls are where they belong: in school!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https://www.youtube.com/watch?v=O5gia39y5uo</a:t>
            </a:r>
          </a:p>
          <a:p>
            <a:endParaRPr lang="en-US"/>
          </a:p>
          <a:p>
            <a:r>
              <a:rPr lang="en-US"/>
              <a:t>Article 28 says that all children have the right to an education. Read the book All are Welcome about children going about their day at school where all children are welcome or listen to it on YouTube. How are all children welcomed in your class?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9.sv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1.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png"/><Relationship Id="rId5" Type="http://schemas.openxmlformats.org/officeDocument/2006/relationships/image" Target="../media/image30.png"/><Relationship Id="rId15" Type="http://schemas.openxmlformats.org/officeDocument/2006/relationships/image" Target="../media/image41.svg"/><Relationship Id="rId10" Type="http://schemas.openxmlformats.org/officeDocument/2006/relationships/image" Target="../media/image24.svg"/><Relationship Id="rId4" Type="http://schemas.openxmlformats.org/officeDocument/2006/relationships/image" Target="../media/image21.svg"/><Relationship Id="rId9" Type="http://schemas.openxmlformats.org/officeDocument/2006/relationships/image" Target="../media/image12.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0.png"/><Relationship Id="rId1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svg"/><Relationship Id="rId7"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hyperlink" Target="https://worldslargestlesson.globalgoals.org/resource/animation-part-2-with-thanks-to-sir-ken-robinson-and-emma-watso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3.xml"/><Relationship Id="rId7" Type="http://schemas.openxmlformats.org/officeDocument/2006/relationships/image" Target="../media/image48.svg"/><Relationship Id="rId2" Type="http://schemas.openxmlformats.org/officeDocument/2006/relationships/slideLayout" Target="../slideLayouts/slideLayout7.xml"/><Relationship Id="rId1" Type="http://schemas.openxmlformats.org/officeDocument/2006/relationships/video" Target="https://www.youtube.com/embed/_8lmbTp8nSI?feature=oembed" TargetMode="External"/><Relationship Id="rId6" Type="http://schemas.openxmlformats.org/officeDocument/2006/relationships/image" Target="../media/image47.png"/><Relationship Id="rId5" Type="http://schemas.openxmlformats.org/officeDocument/2006/relationships/image" Target="../media/image9.svg"/><Relationship Id="rId10" Type="http://schemas.openxmlformats.org/officeDocument/2006/relationships/image" Target="../media/image50.jpeg"/><Relationship Id="rId4" Type="http://schemas.openxmlformats.org/officeDocument/2006/relationships/image" Target="../media/image8.png"/><Relationship Id="rId9" Type="http://schemas.openxmlformats.org/officeDocument/2006/relationships/hyperlink" Target="https://www.youtube.com/watch?v=_8lmbTp8nSI"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hyperlink" Target="https://www.readingzone.com/books/fantastically-great-women-who-changed-the-world/" TargetMode="External"/><Relationship Id="rId4" Type="http://schemas.openxmlformats.org/officeDocument/2006/relationships/image" Target="../media/image9.sv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8.png"/><Relationship Id="rId5" Type="http://schemas.openxmlformats.org/officeDocument/2006/relationships/image" Target="../media/image25.png"/><Relationship Id="rId10" Type="http://schemas.openxmlformats.org/officeDocument/2006/relationships/image" Target="../media/image53.jpeg"/><Relationship Id="rId4" Type="http://schemas.openxmlformats.org/officeDocument/2006/relationships/image" Target="../media/image20.svg"/><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7.svg"/><Relationship Id="rId5" Type="http://schemas.openxmlformats.org/officeDocument/2006/relationships/image" Target="../media/image8.png"/><Relationship Id="rId10" Type="http://schemas.openxmlformats.org/officeDocument/2006/relationships/image" Target="../media/image56.png"/><Relationship Id="rId4" Type="http://schemas.openxmlformats.org/officeDocument/2006/relationships/image" Target="../media/image7.svg"/><Relationship Id="rId9"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1.svg"/><Relationship Id="rId5" Type="http://schemas.openxmlformats.org/officeDocument/2006/relationships/image" Target="../media/image12.png"/><Relationship Id="rId10"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59.svg"/><Relationship Id="rId14" Type="http://schemas.openxmlformats.org/officeDocument/2006/relationships/hyperlink" Target="https://features.unicef.org/teen-girl-activis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png"/><Relationship Id="rId7" Type="http://schemas.openxmlformats.org/officeDocument/2006/relationships/image" Target="../media/image2.png"/><Relationship Id="rId12" Type="http://schemas.openxmlformats.org/officeDocument/2006/relationships/hyperlink" Target="https://www.yumpu.com/xx/document/read/55730350/1-page-goals-comics-full-set-pdf"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67.png"/><Relationship Id="rId5" Type="http://schemas.openxmlformats.org/officeDocument/2006/relationships/image" Target="../media/image30.png"/><Relationship Id="rId10" Type="http://schemas.openxmlformats.org/officeDocument/2006/relationships/image" Target="../media/image66.svg"/><Relationship Id="rId4" Type="http://schemas.openxmlformats.org/officeDocument/2006/relationships/image" Target="../media/image9.sv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hyperlink" Target="https://www.unicef.ie/child-rights-education/primary/crs/learn/" TargetMode="External"/><Relationship Id="rId3" Type="http://schemas.openxmlformats.org/officeDocument/2006/relationships/image" Target="../media/image24.svg"/><Relationship Id="rId7" Type="http://schemas.openxmlformats.org/officeDocument/2006/relationships/image" Target="../media/image7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hyperlink" Target="https://www.unicef.ie/child-rights-education/primary/resource-libra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sv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sv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20.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2.jpeg"/><Relationship Id="rId5" Type="http://schemas.openxmlformats.org/officeDocument/2006/relationships/image" Target="../media/image8.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0.pn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png"/><Relationship Id="rId3" Type="http://schemas.openxmlformats.org/officeDocument/2006/relationships/notesSlide" Target="../notesSlides/notesSlide9.xml"/><Relationship Id="rId7" Type="http://schemas.openxmlformats.org/officeDocument/2006/relationships/image" Target="../media/image21.svg"/><Relationship Id="rId12" Type="http://schemas.openxmlformats.org/officeDocument/2006/relationships/hyperlink" Target="https://www.youtube.com/watch?v=usFpfoFYpzU" TargetMode="External"/><Relationship Id="rId2" Type="http://schemas.openxmlformats.org/officeDocument/2006/relationships/slideLayout" Target="../slideLayouts/slideLayout7.xml"/><Relationship Id="rId1" Type="http://schemas.openxmlformats.org/officeDocument/2006/relationships/video" Target="https://www.youtube.com/watch?v=usFpfoFYpzU" TargetMode="External"/><Relationship Id="rId6" Type="http://schemas.openxmlformats.org/officeDocument/2006/relationships/image" Target="../media/image8.png"/><Relationship Id="rId11" Type="http://schemas.openxmlformats.org/officeDocument/2006/relationships/image" Target="../media/image35.svg"/><Relationship Id="rId5" Type="http://schemas.openxmlformats.org/officeDocument/2006/relationships/image" Target="../media/image20.sv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3.jpeg"/><Relationship Id="rId1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GB"/>
          </a:p>
        </p:txBody>
      </p:sp>
      <p:grpSp>
        <p:nvGrpSpPr>
          <p:cNvPr id="3" name="Group 3"/>
          <p:cNvGrpSpPr/>
          <p:nvPr/>
        </p:nvGrpSpPr>
        <p:grpSpPr>
          <a:xfrm>
            <a:off x="14787042" y="8942974"/>
            <a:ext cx="3507755" cy="1344059"/>
            <a:chOff x="0" y="0"/>
            <a:chExt cx="5830824" cy="2234184"/>
          </a:xfrm>
        </p:grpSpPr>
        <p:sp>
          <p:nvSpPr>
            <p:cNvPr id="4" name="Freeform 4"/>
            <p:cNvSpPr/>
            <p:nvPr/>
          </p:nvSpPr>
          <p:spPr>
            <a:xfrm>
              <a:off x="0" y="0"/>
              <a:ext cx="5830824" cy="2234184"/>
            </a:xfrm>
            <a:custGeom>
              <a:avLst/>
              <a:gdLst/>
              <a:ahLst/>
              <a:cxnLst/>
              <a:rect l="l" t="t" r="r" b="b"/>
              <a:pathLst>
                <a:path w="5830824" h="2234184">
                  <a:moveTo>
                    <a:pt x="0" y="0"/>
                  </a:moveTo>
                  <a:lnTo>
                    <a:pt x="5830824" y="0"/>
                  </a:lnTo>
                  <a:lnTo>
                    <a:pt x="5830824" y="2234184"/>
                  </a:lnTo>
                  <a:lnTo>
                    <a:pt x="0" y="2234184"/>
                  </a:lnTo>
                  <a:lnTo>
                    <a:pt x="0" y="0"/>
                  </a:lnTo>
                  <a:close/>
                </a:path>
              </a:pathLst>
            </a:custGeom>
            <a:blipFill>
              <a:blip r:embed="rId4"/>
              <a:stretch>
                <a:fillRect l="-1" r="-1"/>
              </a:stretch>
            </a:blipFill>
          </p:spPr>
          <p:txBody>
            <a:bodyPr/>
            <a:lstStyle/>
            <a:p>
              <a:endParaRPr lang="en-GB"/>
            </a:p>
          </p:txBody>
        </p:sp>
      </p:grpSp>
      <p:grpSp>
        <p:nvGrpSpPr>
          <p:cNvPr id="5" name="Group 5"/>
          <p:cNvGrpSpPr/>
          <p:nvPr/>
        </p:nvGrpSpPr>
        <p:grpSpPr>
          <a:xfrm>
            <a:off x="3657600" y="7698727"/>
            <a:ext cx="11506213" cy="1159729"/>
            <a:chOff x="0" y="0"/>
            <a:chExt cx="15341617" cy="1546305"/>
          </a:xfrm>
        </p:grpSpPr>
        <p:sp>
          <p:nvSpPr>
            <p:cNvPr id="6" name="Freeform 6"/>
            <p:cNvSpPr/>
            <p:nvPr/>
          </p:nvSpPr>
          <p:spPr>
            <a:xfrm>
              <a:off x="0" y="0"/>
              <a:ext cx="15341600" cy="1546271"/>
            </a:xfrm>
            <a:custGeom>
              <a:avLst/>
              <a:gdLst/>
              <a:ahLst/>
              <a:cxnLst/>
              <a:rect l="l" t="t" r="r" b="b"/>
              <a:pathLst>
                <a:path w="15341600" h="1546271">
                  <a:moveTo>
                    <a:pt x="0" y="0"/>
                  </a:moveTo>
                  <a:lnTo>
                    <a:pt x="15341600" y="0"/>
                  </a:lnTo>
                  <a:lnTo>
                    <a:pt x="15341600" y="1546271"/>
                  </a:lnTo>
                  <a:lnTo>
                    <a:pt x="0" y="1546271"/>
                  </a:lnTo>
                  <a:close/>
                </a:path>
              </a:pathLst>
            </a:custGeom>
            <a:solidFill>
              <a:srgbClr val="FFFFFF"/>
            </a:solidFill>
          </p:spPr>
          <p:txBody>
            <a:bodyPr/>
            <a:lstStyle/>
            <a:p>
              <a:endParaRPr lang="en-GB"/>
            </a:p>
          </p:txBody>
        </p:sp>
      </p:grpSp>
      <p:sp>
        <p:nvSpPr>
          <p:cNvPr id="7" name="TextBox 7"/>
          <p:cNvSpPr txBox="1"/>
          <p:nvPr/>
        </p:nvSpPr>
        <p:spPr>
          <a:xfrm>
            <a:off x="2040868" y="7707663"/>
            <a:ext cx="14739677" cy="903732"/>
          </a:xfrm>
          <a:prstGeom prst="rect">
            <a:avLst/>
          </a:prstGeom>
        </p:spPr>
        <p:txBody>
          <a:bodyPr lIns="0" tIns="0" rIns="0" bIns="0" rtlCol="0" anchor="t">
            <a:spAutoFit/>
          </a:bodyPr>
          <a:lstStyle/>
          <a:p>
            <a:pPr algn="ctr">
              <a:lnSpc>
                <a:spcPts val="7839"/>
              </a:lnSpc>
            </a:pPr>
            <a:r>
              <a:rPr lang="en-US" sz="4400" b="1">
                <a:solidFill>
                  <a:srgbClr val="0099FF"/>
                </a:solidFill>
                <a:latin typeface="Montserrat Bold"/>
                <a:ea typeface="Montserrat Bold"/>
                <a:cs typeface="Montserrat Bold"/>
                <a:sym typeface="Montserrat Bold"/>
              </a:rPr>
              <a:t>INTERNATIONAL WOMEN’S DAY</a:t>
            </a:r>
          </a:p>
        </p:txBody>
      </p:sp>
      <p:sp>
        <p:nvSpPr>
          <p:cNvPr id="8" name="TextBox 8"/>
          <p:cNvSpPr txBox="1"/>
          <p:nvPr/>
        </p:nvSpPr>
        <p:spPr>
          <a:xfrm>
            <a:off x="0" y="10168466"/>
            <a:ext cx="562241" cy="237067"/>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UN0399375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7539853" y="-533543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sp>
        <p:nvSpPr>
          <p:cNvPr id="8" name="Freeform 8"/>
          <p:cNvSpPr/>
          <p:nvPr/>
        </p:nvSpPr>
        <p:spPr>
          <a:xfrm rot="-442207">
            <a:off x="1137329" y="1262317"/>
            <a:ext cx="3893076" cy="3893076"/>
          </a:xfrm>
          <a:custGeom>
            <a:avLst/>
            <a:gdLst/>
            <a:ahLst/>
            <a:cxnLst/>
            <a:rect l="l" t="t" r="r" b="b"/>
            <a:pathLst>
              <a:path w="3893076" h="3893076">
                <a:moveTo>
                  <a:pt x="0" y="0"/>
                </a:moveTo>
                <a:lnTo>
                  <a:pt x="3893076" y="0"/>
                </a:lnTo>
                <a:lnTo>
                  <a:pt x="3893076" y="3893076"/>
                </a:lnTo>
                <a:lnTo>
                  <a:pt x="0" y="3893076"/>
                </a:lnTo>
                <a:lnTo>
                  <a:pt x="0" y="0"/>
                </a:lnTo>
                <a:close/>
              </a:path>
            </a:pathLst>
          </a:custGeom>
          <a:blipFill>
            <a:blip r:embed="rId8"/>
            <a:stretch>
              <a:fillRect l="-62" r="-62"/>
            </a:stretch>
          </a:blipFill>
        </p:spPr>
        <p:txBody>
          <a:bodyPr/>
          <a:lstStyle/>
          <a:p>
            <a:endParaRPr lang="en-GB"/>
          </a:p>
        </p:txBody>
      </p:sp>
      <p:grpSp>
        <p:nvGrpSpPr>
          <p:cNvPr id="9" name="Group 9"/>
          <p:cNvGrpSpPr/>
          <p:nvPr/>
        </p:nvGrpSpPr>
        <p:grpSpPr>
          <a:xfrm>
            <a:off x="6258685" y="1028700"/>
            <a:ext cx="10771779" cy="1434148"/>
            <a:chOff x="0" y="0"/>
            <a:chExt cx="14174978" cy="2082576"/>
          </a:xfrm>
        </p:grpSpPr>
        <p:sp>
          <p:nvSpPr>
            <p:cNvPr id="10" name="Freeform 10"/>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1" name="TextBox 11"/>
          <p:cNvSpPr txBox="1"/>
          <p:nvPr/>
        </p:nvSpPr>
        <p:spPr>
          <a:xfrm>
            <a:off x="6016497" y="2672240"/>
            <a:ext cx="10975907" cy="4818695"/>
          </a:xfrm>
          <a:prstGeom prst="rect">
            <a:avLst/>
          </a:prstGeom>
        </p:spPr>
        <p:txBody>
          <a:bodyPr lIns="0" tIns="0" rIns="0" bIns="0" rtlCol="0" anchor="t">
            <a:spAutoFit/>
          </a:bodyPr>
          <a:lstStyle/>
          <a:p>
            <a:pPr algn="ctr">
              <a:lnSpc>
                <a:spcPts val="6412"/>
              </a:lnSpc>
            </a:pPr>
            <a:r>
              <a:rPr lang="en-US" sz="4275" dirty="0">
                <a:solidFill>
                  <a:srgbClr val="0099FF"/>
                </a:solidFill>
                <a:latin typeface="Montserrat"/>
                <a:ea typeface="Montserrat"/>
                <a:cs typeface="Montserrat"/>
                <a:sym typeface="Montserrat"/>
              </a:rPr>
              <a:t>Draw a picture of a woman or girl that you look up to. This might be a member of your family, someone at school or someone you have learned about. Share your picture with your classmates. </a:t>
            </a:r>
          </a:p>
          <a:p>
            <a:pPr algn="ctr">
              <a:lnSpc>
                <a:spcPts val="6412"/>
              </a:lnSpc>
            </a:pPr>
            <a:endParaRPr lang="en-US" sz="4275" dirty="0">
              <a:solidFill>
                <a:srgbClr val="0099FF"/>
              </a:solidFill>
              <a:latin typeface="Montserrat"/>
              <a:ea typeface="Montserrat"/>
              <a:cs typeface="Montserrat"/>
              <a:sym typeface="Montserrat"/>
            </a:endParaRPr>
          </a:p>
        </p:txBody>
      </p:sp>
      <p:sp>
        <p:nvSpPr>
          <p:cNvPr id="12" name="Freeform 12"/>
          <p:cNvSpPr/>
          <p:nvPr/>
        </p:nvSpPr>
        <p:spPr>
          <a:xfrm>
            <a:off x="9540976" y="6913937"/>
            <a:ext cx="3373063" cy="3373063"/>
          </a:xfrm>
          <a:custGeom>
            <a:avLst/>
            <a:gdLst/>
            <a:ahLst/>
            <a:cxnLst/>
            <a:rect l="l" t="t" r="r" b="b"/>
            <a:pathLst>
              <a:path w="3373063" h="3373063">
                <a:moveTo>
                  <a:pt x="0" y="0"/>
                </a:moveTo>
                <a:lnTo>
                  <a:pt x="3373062" y="0"/>
                </a:lnTo>
                <a:lnTo>
                  <a:pt x="3373062" y="3373063"/>
                </a:lnTo>
                <a:lnTo>
                  <a:pt x="0" y="3373063"/>
                </a:lnTo>
                <a:lnTo>
                  <a:pt x="0" y="0"/>
                </a:lnTo>
                <a:close/>
              </a:path>
            </a:pathLst>
          </a:custGeom>
          <a:blipFill>
            <a:blip r:embed="rId9"/>
            <a:stretch>
              <a:fillRect/>
            </a:stretch>
          </a:blipFill>
        </p:spPr>
        <p:txBody>
          <a:bodyPr/>
          <a:lstStyle/>
          <a:p>
            <a:endParaRPr lang="en-GB"/>
          </a:p>
        </p:txBody>
      </p:sp>
      <p:sp>
        <p:nvSpPr>
          <p:cNvPr id="13" name="TextBox 13"/>
          <p:cNvSpPr txBox="1"/>
          <p:nvPr/>
        </p:nvSpPr>
        <p:spPr>
          <a:xfrm>
            <a:off x="6258685" y="1221994"/>
            <a:ext cx="10529590" cy="809645"/>
          </a:xfrm>
          <a:prstGeom prst="rect">
            <a:avLst/>
          </a:prstGeom>
        </p:spPr>
        <p:txBody>
          <a:bodyPr lIns="0" tIns="0" rIns="0" bIns="0" rtlCol="0" anchor="t">
            <a:spAutoFit/>
          </a:bodyPr>
          <a:lstStyle/>
          <a:p>
            <a:pPr algn="ctr">
              <a:lnSpc>
                <a:spcPts val="7138"/>
              </a:lnSpc>
            </a:pPr>
            <a:r>
              <a:rPr lang="en-US" sz="4000" b="1" dirty="0">
                <a:solidFill>
                  <a:srgbClr val="FFFFFF"/>
                </a:solidFill>
                <a:latin typeface="Montserrat Bold"/>
                <a:ea typeface="Montserrat Bold"/>
                <a:cs typeface="Montserrat Bold"/>
                <a:sym typeface="Montserrat Bold"/>
              </a:rPr>
              <a:t>WOMEN AND GIRLS WHO INSPIRE 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4045501" y="4951890"/>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3690859" y="-2260731"/>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6" name="Freeform 6"/>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7" name="Group 7"/>
          <p:cNvGrpSpPr/>
          <p:nvPr/>
        </p:nvGrpSpPr>
        <p:grpSpPr>
          <a:xfrm>
            <a:off x="14411691" y="8670017"/>
            <a:ext cx="4138041" cy="1585532"/>
            <a:chOff x="0" y="0"/>
            <a:chExt cx="5517388" cy="2114042"/>
          </a:xfrm>
        </p:grpSpPr>
        <p:sp>
          <p:nvSpPr>
            <p:cNvPr id="8" name="Freeform 8"/>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11"/>
              <a:stretch>
                <a:fillRect/>
              </a:stretch>
            </a:blipFill>
          </p:spPr>
          <p:txBody>
            <a:bodyPr/>
            <a:lstStyle/>
            <a:p>
              <a:endParaRPr lang="en-GB"/>
            </a:p>
          </p:txBody>
        </p:sp>
      </p:grpSp>
      <p:grpSp>
        <p:nvGrpSpPr>
          <p:cNvPr id="9" name="Group 9"/>
          <p:cNvGrpSpPr/>
          <p:nvPr/>
        </p:nvGrpSpPr>
        <p:grpSpPr>
          <a:xfrm>
            <a:off x="634141" y="495300"/>
            <a:ext cx="11454290" cy="1622822"/>
            <a:chOff x="0" y="0"/>
            <a:chExt cx="15272386" cy="2163763"/>
          </a:xfrm>
        </p:grpSpPr>
        <p:sp>
          <p:nvSpPr>
            <p:cNvPr id="10" name="Freeform 10"/>
            <p:cNvSpPr/>
            <p:nvPr/>
          </p:nvSpPr>
          <p:spPr>
            <a:xfrm>
              <a:off x="0" y="0"/>
              <a:ext cx="15272386" cy="2163826"/>
            </a:xfrm>
            <a:custGeom>
              <a:avLst/>
              <a:gdLst/>
              <a:ahLst/>
              <a:cxnLst/>
              <a:rect l="l" t="t" r="r" b="b"/>
              <a:pathLst>
                <a:path w="15272386" h="2163826">
                  <a:moveTo>
                    <a:pt x="0" y="0"/>
                  </a:moveTo>
                  <a:lnTo>
                    <a:pt x="15272386" y="0"/>
                  </a:lnTo>
                  <a:lnTo>
                    <a:pt x="15272386" y="2163826"/>
                  </a:lnTo>
                  <a:lnTo>
                    <a:pt x="0" y="2163826"/>
                  </a:lnTo>
                  <a:close/>
                </a:path>
              </a:pathLst>
            </a:custGeom>
            <a:solidFill>
              <a:srgbClr val="0099FF"/>
            </a:solidFill>
          </p:spPr>
          <p:txBody>
            <a:bodyPr/>
            <a:lstStyle/>
            <a:p>
              <a:endParaRPr lang="en-GB"/>
            </a:p>
          </p:txBody>
        </p:sp>
      </p:grpSp>
      <p:sp>
        <p:nvSpPr>
          <p:cNvPr id="11" name="TextBox 11"/>
          <p:cNvSpPr txBox="1"/>
          <p:nvPr/>
        </p:nvSpPr>
        <p:spPr>
          <a:xfrm>
            <a:off x="1222188" y="952500"/>
            <a:ext cx="11352718" cy="695918"/>
          </a:xfrm>
          <a:prstGeom prst="rect">
            <a:avLst/>
          </a:prstGeom>
        </p:spPr>
        <p:txBody>
          <a:bodyPr lIns="0" tIns="0" rIns="0" bIns="0" rtlCol="0" anchor="t">
            <a:spAutoFit/>
          </a:bodyPr>
          <a:lstStyle/>
          <a:p>
            <a:pPr algn="ctr">
              <a:lnSpc>
                <a:spcPts val="5737"/>
              </a:lnSpc>
            </a:pPr>
            <a:r>
              <a:rPr lang="en-US" sz="4098" b="1">
                <a:solidFill>
                  <a:srgbClr val="FFFFFF"/>
                </a:solidFill>
                <a:latin typeface="Montserrat Bold"/>
                <a:ea typeface="Montserrat Bold"/>
                <a:cs typeface="Montserrat Bold"/>
                <a:sym typeface="Montserrat Bold"/>
              </a:rPr>
              <a:t>DANCING TO CELEBRATE WOMEN!</a:t>
            </a:r>
          </a:p>
        </p:txBody>
      </p:sp>
      <p:sp>
        <p:nvSpPr>
          <p:cNvPr id="12" name="Freeform 12"/>
          <p:cNvSpPr/>
          <p:nvPr/>
        </p:nvSpPr>
        <p:spPr>
          <a:xfrm rot="365257">
            <a:off x="11397931" y="468037"/>
            <a:ext cx="1902478" cy="1774060"/>
          </a:xfrm>
          <a:custGeom>
            <a:avLst/>
            <a:gdLst/>
            <a:ahLst/>
            <a:cxnLst/>
            <a:rect l="l" t="t" r="r" b="b"/>
            <a:pathLst>
              <a:path w="1902478" h="1774060">
                <a:moveTo>
                  <a:pt x="0" y="0"/>
                </a:moveTo>
                <a:lnTo>
                  <a:pt x="1902478" y="0"/>
                </a:lnTo>
                <a:lnTo>
                  <a:pt x="1902478" y="1774060"/>
                </a:lnTo>
                <a:lnTo>
                  <a:pt x="0" y="1774060"/>
                </a:lnTo>
                <a:lnTo>
                  <a:pt x="0" y="0"/>
                </a:lnTo>
                <a:close/>
              </a:path>
            </a:pathLst>
          </a:custGeom>
          <a:blipFill>
            <a:blip r:embed="rId12">
              <a:extLst>
                <a:ext uri="{96DAC541-7B7A-43D3-8B79-37D633B846F1}">
                  <asvg:svgBlip xmlns:asvg="http://schemas.microsoft.com/office/drawing/2016/SVG/main" r:embed="rId13"/>
                </a:ext>
              </a:extLst>
            </a:blip>
            <a:stretch>
              <a:fillRect t="-134" b="-134"/>
            </a:stretch>
          </a:blipFill>
        </p:spPr>
        <p:txBody>
          <a:bodyPr/>
          <a:lstStyle/>
          <a:p>
            <a:endParaRPr lang="en-GB"/>
          </a:p>
        </p:txBody>
      </p:sp>
      <p:sp>
        <p:nvSpPr>
          <p:cNvPr id="13" name="Freeform 13"/>
          <p:cNvSpPr/>
          <p:nvPr/>
        </p:nvSpPr>
        <p:spPr>
          <a:xfrm>
            <a:off x="-75410" y="572367"/>
            <a:ext cx="2208221" cy="1545755"/>
          </a:xfrm>
          <a:custGeom>
            <a:avLst/>
            <a:gdLst/>
            <a:ahLst/>
            <a:cxnLst/>
            <a:rect l="l" t="t" r="r" b="b"/>
            <a:pathLst>
              <a:path w="2208221" h="1545755">
                <a:moveTo>
                  <a:pt x="0" y="0"/>
                </a:moveTo>
                <a:lnTo>
                  <a:pt x="2208220" y="0"/>
                </a:lnTo>
                <a:lnTo>
                  <a:pt x="2208220" y="1545755"/>
                </a:lnTo>
                <a:lnTo>
                  <a:pt x="0" y="1545755"/>
                </a:lnTo>
                <a:lnTo>
                  <a:pt x="0" y="0"/>
                </a:lnTo>
                <a:close/>
              </a:path>
            </a:pathLst>
          </a:custGeom>
          <a:blipFill>
            <a:blip r:embed="rId14">
              <a:extLst>
                <a:ext uri="{96DAC541-7B7A-43D3-8B79-37D633B846F1}">
                  <asvg:svgBlip xmlns:asvg="http://schemas.microsoft.com/office/drawing/2016/SVG/main" r:embed="rId15"/>
                </a:ext>
              </a:extLst>
            </a:blip>
            <a:stretch>
              <a:fillRect l="-94" r="-94"/>
            </a:stretch>
          </a:blipFill>
        </p:spPr>
        <p:txBody>
          <a:bodyPr/>
          <a:lstStyle/>
          <a:p>
            <a:endParaRPr lang="en-GB"/>
          </a:p>
        </p:txBody>
      </p:sp>
      <p:sp>
        <p:nvSpPr>
          <p:cNvPr id="14" name="Freeform 14"/>
          <p:cNvSpPr/>
          <p:nvPr/>
        </p:nvSpPr>
        <p:spPr>
          <a:xfrm>
            <a:off x="4988083" y="5657464"/>
            <a:ext cx="4151122" cy="4114800"/>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5" name="TextBox 15"/>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6" name="TextBox 16"/>
          <p:cNvSpPr txBox="1"/>
          <p:nvPr/>
        </p:nvSpPr>
        <p:spPr>
          <a:xfrm>
            <a:off x="1320164" y="2332690"/>
            <a:ext cx="10280526" cy="3324225"/>
          </a:xfrm>
          <a:prstGeom prst="rect">
            <a:avLst/>
          </a:prstGeom>
        </p:spPr>
        <p:txBody>
          <a:bodyPr lIns="0" tIns="0" rIns="0" bIns="0" rtlCol="0" anchor="t">
            <a:spAutoFit/>
          </a:bodyPr>
          <a:lstStyle/>
          <a:p>
            <a:pPr algn="ctr">
              <a:lnSpc>
                <a:spcPts val="5279"/>
              </a:lnSpc>
              <a:spcBef>
                <a:spcPct val="0"/>
              </a:spcBef>
            </a:pPr>
            <a:r>
              <a:rPr lang="en-US" sz="4399">
                <a:solidFill>
                  <a:srgbClr val="0099FF"/>
                </a:solidFill>
                <a:latin typeface="Montserrat"/>
                <a:ea typeface="Montserrat"/>
                <a:cs typeface="Montserrat"/>
                <a:sym typeface="Montserrat"/>
              </a:rPr>
              <a:t>Have a boogie to celebrate International Women’s Day and dance along to songs which celebrate women. Make sure to use radio edits!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sp>
        <p:nvSpPr>
          <p:cNvPr id="8" name="Freeform 8"/>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14635345" y="8918683"/>
            <a:ext cx="3690652" cy="1365504"/>
            <a:chOff x="0" y="0"/>
            <a:chExt cx="4920869" cy="1820672"/>
          </a:xfrm>
        </p:grpSpPr>
        <p:sp>
          <p:nvSpPr>
            <p:cNvPr id="10" name="Freeform 10"/>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3"/>
              <a:stretch>
                <a:fillRect t="-1779" b="-1779"/>
              </a:stretch>
            </a:blipFill>
          </p:spPr>
          <p:txBody>
            <a:bodyPr/>
            <a:lstStyle/>
            <a:p>
              <a:endParaRPr lang="en-GB"/>
            </a:p>
          </p:txBody>
        </p:sp>
      </p:grpSp>
      <p:sp>
        <p:nvSpPr>
          <p:cNvPr id="11" name="TextBox 11"/>
          <p:cNvSpPr txBox="1"/>
          <p:nvPr/>
        </p:nvSpPr>
        <p:spPr>
          <a:xfrm>
            <a:off x="13422098" y="6354935"/>
            <a:ext cx="2426494" cy="504246"/>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3</a:t>
            </a:r>
          </a:p>
        </p:txBody>
      </p:sp>
      <p:grpSp>
        <p:nvGrpSpPr>
          <p:cNvPr id="12" name="Group 12"/>
          <p:cNvGrpSpPr/>
          <p:nvPr/>
        </p:nvGrpSpPr>
        <p:grpSpPr>
          <a:xfrm>
            <a:off x="12516898" y="719311"/>
            <a:ext cx="4981861" cy="6191440"/>
            <a:chOff x="0" y="0"/>
            <a:chExt cx="6642481" cy="8255254"/>
          </a:xfrm>
        </p:grpSpPr>
        <p:sp>
          <p:nvSpPr>
            <p:cNvPr id="13" name="Freeform 13"/>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4"/>
              <a:stretch>
                <a:fillRect l="-59559" r="-27193"/>
              </a:stretch>
            </a:blipFill>
          </p:spPr>
          <p:txBody>
            <a:bodyPr/>
            <a:lstStyle/>
            <a:p>
              <a:endParaRPr lang="en-GB"/>
            </a:p>
          </p:txBody>
        </p:sp>
      </p:grpSp>
      <p:sp>
        <p:nvSpPr>
          <p:cNvPr id="14" name="TextBox 14"/>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5" name="TextBox 15"/>
          <p:cNvSpPr txBox="1"/>
          <p:nvPr/>
        </p:nvSpPr>
        <p:spPr>
          <a:xfrm>
            <a:off x="762156" y="412739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7-9 </a:t>
            </a:r>
          </a:p>
        </p:txBody>
      </p:sp>
      <p:sp>
        <p:nvSpPr>
          <p:cNvPr id="16" name="TextBox 16"/>
          <p:cNvSpPr txBox="1"/>
          <p:nvPr/>
        </p:nvSpPr>
        <p:spPr>
          <a:xfrm rot="5400000">
            <a:off x="11780096" y="4308272"/>
            <a:ext cx="1572029" cy="98425"/>
          </a:xfrm>
          <a:prstGeom prst="rect">
            <a:avLst/>
          </a:prstGeom>
        </p:spPr>
        <p:txBody>
          <a:bodyPr lIns="0" tIns="0" rIns="0" bIns="0" rtlCol="0" anchor="t">
            <a:spAutoFit/>
          </a:bodyPr>
          <a:lstStyle/>
          <a:p>
            <a:pPr algn="l">
              <a:lnSpc>
                <a:spcPts val="360"/>
              </a:lnSpc>
            </a:pPr>
            <a:r>
              <a:rPr lang="en-US" sz="300" spc="2">
                <a:solidFill>
                  <a:srgbClr val="FFFFFF"/>
                </a:solidFill>
                <a:latin typeface="Montserrat"/>
                <a:ea typeface="Montserrat"/>
                <a:cs typeface="Montserrat"/>
                <a:sym typeface="Montserrat"/>
              </a:rPr>
              <a:t>UNI558149UNICEF/UN0657546</a:t>
            </a:r>
          </a:p>
          <a:p>
            <a:pPr algn="l">
              <a:lnSpc>
                <a:spcPts val="360"/>
              </a:lnSpc>
            </a:pPr>
            <a:endParaRPr lang="en-US" sz="300" spc="2">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37201" y="735835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4495800" y="735835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4">
              <a:extLst>
                <a:ext uri="{96DAC541-7B7A-43D3-8B79-37D633B846F1}">
                  <asvg:svgBlip xmlns:asvg="http://schemas.microsoft.com/office/drawing/2016/SVG/main" r:embed="rId5"/>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6"/>
              <a:stretch>
                <a:fillRect/>
              </a:stretch>
            </a:blipFill>
          </p:spPr>
          <p:txBody>
            <a:bodyPr/>
            <a:lstStyle/>
            <a:p>
              <a:endParaRPr lang="en-GB"/>
            </a:p>
          </p:txBody>
        </p:sp>
      </p:grpSp>
      <p:grpSp>
        <p:nvGrpSpPr>
          <p:cNvPr id="8" name="Group 8"/>
          <p:cNvGrpSpPr/>
          <p:nvPr/>
        </p:nvGrpSpPr>
        <p:grpSpPr>
          <a:xfrm>
            <a:off x="4495800" y="1172258"/>
            <a:ext cx="8510240" cy="1157639"/>
            <a:chOff x="0" y="0"/>
            <a:chExt cx="11346987" cy="1543519"/>
          </a:xfrm>
        </p:grpSpPr>
        <p:sp>
          <p:nvSpPr>
            <p:cNvPr id="9" name="Freeform 9"/>
            <p:cNvSpPr/>
            <p:nvPr/>
          </p:nvSpPr>
          <p:spPr>
            <a:xfrm>
              <a:off x="0" y="0"/>
              <a:ext cx="11346942" cy="1543512"/>
            </a:xfrm>
            <a:custGeom>
              <a:avLst/>
              <a:gdLst/>
              <a:ahLst/>
              <a:cxnLst/>
              <a:rect l="l" t="t" r="r" b="b"/>
              <a:pathLst>
                <a:path w="11346942" h="1543512">
                  <a:moveTo>
                    <a:pt x="0" y="0"/>
                  </a:moveTo>
                  <a:lnTo>
                    <a:pt x="11346942" y="0"/>
                  </a:lnTo>
                  <a:lnTo>
                    <a:pt x="11346942" y="1543512"/>
                  </a:lnTo>
                  <a:lnTo>
                    <a:pt x="0" y="1543512"/>
                  </a:lnTo>
                  <a:close/>
                </a:path>
              </a:pathLst>
            </a:custGeom>
            <a:solidFill>
              <a:srgbClr val="0099FF"/>
            </a:solidFill>
          </p:spPr>
          <p:txBody>
            <a:bodyPr/>
            <a:lstStyle/>
            <a:p>
              <a:endParaRPr lang="en-GB"/>
            </a:p>
          </p:txBody>
        </p:sp>
      </p:grpSp>
      <p:sp>
        <p:nvSpPr>
          <p:cNvPr id="10" name="Freeform 10"/>
          <p:cNvSpPr/>
          <p:nvPr/>
        </p:nvSpPr>
        <p:spPr>
          <a:xfrm rot="-890379">
            <a:off x="1273645" y="-94932"/>
            <a:ext cx="3242939" cy="2776766"/>
          </a:xfrm>
          <a:custGeom>
            <a:avLst/>
            <a:gdLst/>
            <a:ahLst/>
            <a:cxnLst/>
            <a:rect l="l" t="t" r="r" b="b"/>
            <a:pathLst>
              <a:path w="3242939" h="2776766">
                <a:moveTo>
                  <a:pt x="0" y="0"/>
                </a:moveTo>
                <a:lnTo>
                  <a:pt x="3242938" y="0"/>
                </a:lnTo>
                <a:lnTo>
                  <a:pt x="3242938" y="2776766"/>
                </a:lnTo>
                <a:lnTo>
                  <a:pt x="0" y="2776766"/>
                </a:lnTo>
                <a:lnTo>
                  <a:pt x="0" y="0"/>
                </a:lnTo>
                <a:close/>
              </a:path>
            </a:pathLst>
          </a:custGeom>
          <a:blipFill>
            <a:blip r:embed="rId7"/>
            <a:stretch>
              <a:fillRect/>
            </a:stretch>
          </a:blipFill>
        </p:spPr>
        <p:txBody>
          <a:bodyPr/>
          <a:lstStyle/>
          <a:p>
            <a:endParaRPr lang="en-GB"/>
          </a:p>
        </p:txBody>
      </p:sp>
      <p:sp>
        <p:nvSpPr>
          <p:cNvPr id="11" name="Freeform 11"/>
          <p:cNvSpPr/>
          <p:nvPr/>
        </p:nvSpPr>
        <p:spPr>
          <a:xfrm>
            <a:off x="6670077" y="6715066"/>
            <a:ext cx="4947845" cy="3271763"/>
          </a:xfrm>
          <a:custGeom>
            <a:avLst/>
            <a:gdLst/>
            <a:ahLst/>
            <a:cxnLst/>
            <a:rect l="l" t="t" r="r" b="b"/>
            <a:pathLst>
              <a:path w="4947845" h="3271763">
                <a:moveTo>
                  <a:pt x="0" y="0"/>
                </a:moveTo>
                <a:lnTo>
                  <a:pt x="4947846" y="0"/>
                </a:lnTo>
                <a:lnTo>
                  <a:pt x="4947846" y="3271763"/>
                </a:lnTo>
                <a:lnTo>
                  <a:pt x="0" y="3271763"/>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1520810" y="1414624"/>
            <a:ext cx="14460220" cy="577657"/>
          </a:xfrm>
          <a:prstGeom prst="rect">
            <a:avLst/>
          </a:prstGeom>
        </p:spPr>
        <p:txBody>
          <a:bodyPr lIns="0" tIns="0" rIns="0" bIns="0" rtlCol="0" anchor="t">
            <a:spAutoFit/>
          </a:bodyPr>
          <a:lstStyle/>
          <a:p>
            <a:pPr algn="ctr">
              <a:lnSpc>
                <a:spcPts val="4841"/>
              </a:lnSpc>
            </a:pPr>
            <a:r>
              <a:rPr lang="en-US" sz="3200" b="1">
                <a:solidFill>
                  <a:srgbClr val="FFFFFF"/>
                </a:solidFill>
                <a:latin typeface="Montserrat Bold"/>
                <a:ea typeface="Montserrat Bold"/>
                <a:cs typeface="Montserrat Bold"/>
                <a:sym typeface="Montserrat Bold"/>
              </a:rPr>
              <a:t>UNDERSTANDING GENDER EQUALITY</a:t>
            </a:r>
          </a:p>
        </p:txBody>
      </p:sp>
      <p:sp>
        <p:nvSpPr>
          <p:cNvPr id="13" name="TextBox 13"/>
          <p:cNvSpPr txBox="1"/>
          <p:nvPr/>
        </p:nvSpPr>
        <p:spPr>
          <a:xfrm>
            <a:off x="1028700" y="2824502"/>
            <a:ext cx="15981030" cy="3684118"/>
          </a:xfrm>
          <a:prstGeom prst="rect">
            <a:avLst/>
          </a:prstGeom>
        </p:spPr>
        <p:txBody>
          <a:bodyPr lIns="0" tIns="0" rIns="0" bIns="0" rtlCol="0" anchor="t">
            <a:spAutoFit/>
          </a:bodyPr>
          <a:lstStyle/>
          <a:p>
            <a:pPr algn="ctr">
              <a:lnSpc>
                <a:spcPts val="5878"/>
              </a:lnSpc>
              <a:spcBef>
                <a:spcPct val="0"/>
              </a:spcBef>
            </a:pPr>
            <a:r>
              <a:rPr lang="en-US" sz="4198">
                <a:solidFill>
                  <a:srgbClr val="0099FF"/>
                </a:solidFill>
                <a:latin typeface="Montserrat"/>
                <a:ea typeface="Montserrat"/>
                <a:cs typeface="Montserrat"/>
                <a:sym typeface="Montserrat"/>
              </a:rPr>
              <a:t>Have you heard of the Sustainable Development Goals? One of them is about gender equality. Find out more about Global Goal 5 by </a:t>
            </a:r>
            <a:r>
              <a:rPr lang="en-US" sz="4198" u="sng">
                <a:solidFill>
                  <a:srgbClr val="0099FF"/>
                </a:solidFill>
                <a:latin typeface="Montserrat"/>
                <a:ea typeface="Montserrat"/>
                <a:cs typeface="Montserrat"/>
                <a:sym typeface="Montserrat"/>
                <a:hlinkClick r:id="rId9" tooltip="https://worldslargestlesson.globalgoals.org/resource/animation-part-2-with-thanks-to-sir-ken-robinson-and-emma-watson/"/>
              </a:rPr>
              <a:t>watching this video</a:t>
            </a:r>
            <a:r>
              <a:rPr lang="en-US" sz="4198">
                <a:solidFill>
                  <a:srgbClr val="0099FF"/>
                </a:solidFill>
                <a:latin typeface="Montserrat"/>
                <a:ea typeface="Montserrat"/>
                <a:cs typeface="Montserrat"/>
                <a:sym typeface="Montserrat"/>
              </a:rPr>
              <a:t>. What can you do to support the Global Goal of Gender Equality? Choose an action you will take individually or as a class.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95800" y="423417"/>
            <a:ext cx="8510240" cy="1351128"/>
            <a:chOff x="0" y="0"/>
            <a:chExt cx="11346987" cy="1801503"/>
          </a:xfrm>
        </p:grpSpPr>
        <p:sp>
          <p:nvSpPr>
            <p:cNvPr id="3" name="Freeform 3"/>
            <p:cNvSpPr/>
            <p:nvPr/>
          </p:nvSpPr>
          <p:spPr>
            <a:xfrm>
              <a:off x="0" y="0"/>
              <a:ext cx="11346942" cy="1801495"/>
            </a:xfrm>
            <a:custGeom>
              <a:avLst/>
              <a:gdLst/>
              <a:ahLst/>
              <a:cxnLst/>
              <a:rect l="l" t="t" r="r" b="b"/>
              <a:pathLst>
                <a:path w="11346942" h="1801495">
                  <a:moveTo>
                    <a:pt x="0" y="0"/>
                  </a:moveTo>
                  <a:lnTo>
                    <a:pt x="11346942" y="0"/>
                  </a:lnTo>
                  <a:lnTo>
                    <a:pt x="11346942" y="1801495"/>
                  </a:lnTo>
                  <a:lnTo>
                    <a:pt x="0" y="1801495"/>
                  </a:lnTo>
                  <a:close/>
                </a:path>
              </a:pathLst>
            </a:custGeom>
            <a:solidFill>
              <a:srgbClr val="0099FF"/>
            </a:solidFill>
          </p:spPr>
          <p:txBody>
            <a:bodyPr/>
            <a:lstStyle/>
            <a:p>
              <a:endParaRPr lang="en-GB"/>
            </a:p>
          </p:txBody>
        </p:sp>
      </p:grpSp>
      <p:sp>
        <p:nvSpPr>
          <p:cNvPr id="4" name="Freeform 4"/>
          <p:cNvSpPr/>
          <p:nvPr/>
        </p:nvSpPr>
        <p:spPr>
          <a:xfrm rot="-10800000">
            <a:off x="-3333258" y="-1243753"/>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4">
              <a:extLst>
                <a:ext uri="{96DAC541-7B7A-43D3-8B79-37D633B846F1}">
                  <asvg:svgBlip xmlns:asvg="http://schemas.microsoft.com/office/drawing/2016/SVG/main" r:embed="rId5"/>
                </a:ext>
              </a:extLst>
            </a:blip>
            <a:stretch>
              <a:fillRect t="-7831" b="-7831"/>
            </a:stretch>
          </a:blipFill>
        </p:spPr>
        <p:txBody>
          <a:bodyPr/>
          <a:lstStyle/>
          <a:p>
            <a:endParaRPr lang="en-GB"/>
          </a:p>
        </p:txBody>
      </p:sp>
      <p:sp>
        <p:nvSpPr>
          <p:cNvPr id="5" name="Freeform 5"/>
          <p:cNvSpPr/>
          <p:nvPr/>
        </p:nvSpPr>
        <p:spPr>
          <a:xfrm>
            <a:off x="85971" y="8635598"/>
            <a:ext cx="3427439" cy="1651402"/>
          </a:xfrm>
          <a:custGeom>
            <a:avLst/>
            <a:gdLst/>
            <a:ahLst/>
            <a:cxnLst/>
            <a:rect l="l" t="t" r="r" b="b"/>
            <a:pathLst>
              <a:path w="3427439" h="1651402">
                <a:moveTo>
                  <a:pt x="0" y="0"/>
                </a:moveTo>
                <a:lnTo>
                  <a:pt x="3427439" y="0"/>
                </a:lnTo>
                <a:lnTo>
                  <a:pt x="3427439" y="1651402"/>
                </a:lnTo>
                <a:lnTo>
                  <a:pt x="0" y="1651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rot="-10800000">
            <a:off x="16167968" y="7672373"/>
            <a:ext cx="6838458" cy="4685436"/>
          </a:xfrm>
          <a:custGeom>
            <a:avLst/>
            <a:gdLst/>
            <a:ahLst/>
            <a:cxnLst/>
            <a:rect l="l" t="t" r="r" b="b"/>
            <a:pathLst>
              <a:path w="6838458" h="4685436">
                <a:moveTo>
                  <a:pt x="0" y="0"/>
                </a:moveTo>
                <a:lnTo>
                  <a:pt x="6838458" y="0"/>
                </a:lnTo>
                <a:lnTo>
                  <a:pt x="6838458" y="4685436"/>
                </a:lnTo>
                <a:lnTo>
                  <a:pt x="0" y="4685436"/>
                </a:lnTo>
                <a:lnTo>
                  <a:pt x="0" y="0"/>
                </a:lnTo>
                <a:close/>
              </a:path>
            </a:pathLst>
          </a:custGeom>
          <a:blipFill>
            <a:blip r:embed="rId4">
              <a:extLst>
                <a:ext uri="{96DAC541-7B7A-43D3-8B79-37D633B846F1}">
                  <asvg:svgBlip xmlns:asvg="http://schemas.microsoft.com/office/drawing/2016/SVG/main" r:embed="rId5"/>
                </a:ext>
              </a:extLst>
            </a:blip>
            <a:stretch>
              <a:fillRect t="-7831" b="-7831"/>
            </a:stretch>
          </a:blipFill>
        </p:spPr>
        <p:txBody>
          <a:bodyPr/>
          <a:lstStyle/>
          <a:p>
            <a:endParaRPr lang="en-GB"/>
          </a:p>
        </p:txBody>
      </p:sp>
      <p:sp>
        <p:nvSpPr>
          <p:cNvPr id="7" name="Freeform 7"/>
          <p:cNvSpPr/>
          <p:nvPr/>
        </p:nvSpPr>
        <p:spPr>
          <a:xfrm>
            <a:off x="14636825" y="71168"/>
            <a:ext cx="3062285" cy="2683327"/>
          </a:xfrm>
          <a:custGeom>
            <a:avLst/>
            <a:gdLst/>
            <a:ahLst/>
            <a:cxnLst/>
            <a:rect l="l" t="t" r="r" b="b"/>
            <a:pathLst>
              <a:path w="3062285" h="2683327">
                <a:moveTo>
                  <a:pt x="0" y="0"/>
                </a:moveTo>
                <a:lnTo>
                  <a:pt x="3062285" y="0"/>
                </a:lnTo>
                <a:lnTo>
                  <a:pt x="3062285" y="2683328"/>
                </a:lnTo>
                <a:lnTo>
                  <a:pt x="0" y="2683328"/>
                </a:lnTo>
                <a:lnTo>
                  <a:pt x="0" y="0"/>
                </a:lnTo>
                <a:close/>
              </a:path>
            </a:pathLst>
          </a:custGeom>
          <a:blipFill>
            <a:blip r:embed="rId8"/>
            <a:stretch>
              <a:fillRect/>
            </a:stretch>
          </a:blipFill>
        </p:spPr>
        <p:txBody>
          <a:bodyPr/>
          <a:lstStyle/>
          <a:p>
            <a:endParaRPr lang="en-GB"/>
          </a:p>
        </p:txBody>
      </p:sp>
      <p:sp>
        <p:nvSpPr>
          <p:cNvPr id="8" name="TextBox 8"/>
          <p:cNvSpPr txBox="1"/>
          <p:nvPr/>
        </p:nvSpPr>
        <p:spPr>
          <a:xfrm>
            <a:off x="3505200" y="697340"/>
            <a:ext cx="10053296" cy="670027"/>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READ ALOUD</a:t>
            </a:r>
          </a:p>
        </p:txBody>
      </p:sp>
      <p:sp>
        <p:nvSpPr>
          <p:cNvPr id="9" name="TextBox 9"/>
          <p:cNvSpPr txBox="1"/>
          <p:nvPr/>
        </p:nvSpPr>
        <p:spPr>
          <a:xfrm>
            <a:off x="2160489" y="2744971"/>
            <a:ext cx="13180862" cy="2143125"/>
          </a:xfrm>
          <a:prstGeom prst="rect">
            <a:avLst/>
          </a:prstGeom>
        </p:spPr>
        <p:txBody>
          <a:bodyPr lIns="0" tIns="0" rIns="0" bIns="0" rtlCol="0" anchor="t">
            <a:spAutoFit/>
          </a:bodyPr>
          <a:lstStyle/>
          <a:p>
            <a:pPr algn="ctr">
              <a:lnSpc>
                <a:spcPts val="4200"/>
              </a:lnSpc>
              <a:spcBef>
                <a:spcPct val="0"/>
              </a:spcBef>
            </a:pPr>
            <a:r>
              <a:rPr lang="en-US" sz="3500" dirty="0">
                <a:solidFill>
                  <a:srgbClr val="0099FF"/>
                </a:solidFill>
                <a:latin typeface="Montserrat"/>
                <a:ea typeface="Montserrat"/>
                <a:cs typeface="Montserrat"/>
                <a:sym typeface="Montserrat"/>
              </a:rPr>
              <a:t>Read about Audrey Faye Hendricks, the youngest known child to be arrested for a civil rights protest in Birmingham, Alabama. This </a:t>
            </a:r>
            <a:r>
              <a:rPr lang="en-US" sz="3500" u="sng" dirty="0">
                <a:solidFill>
                  <a:srgbClr val="00B0F0"/>
                </a:solidFill>
                <a:latin typeface="Montserrat"/>
                <a:ea typeface="Montserrat"/>
                <a:cs typeface="Montserrat"/>
                <a:sym typeface="Montserrat"/>
                <a:hlinkClick r:id="rId9" tooltip="https://www.youtube.com/watch?v=_8lmbTp8nSI">
                  <a:extLst>
                    <a:ext uri="{A12FA001-AC4F-418D-AE19-62706E023703}">
                      <ahyp:hlinkClr xmlns:ahyp="http://schemas.microsoft.com/office/drawing/2018/hyperlinkcolor" val="tx"/>
                    </a:ext>
                  </a:extLst>
                </a:hlinkClick>
              </a:rPr>
              <a:t>story </a:t>
            </a:r>
            <a:r>
              <a:rPr lang="en-US" sz="3500" dirty="0">
                <a:solidFill>
                  <a:srgbClr val="00B0F0"/>
                </a:solidFill>
                <a:latin typeface="Montserrat"/>
                <a:ea typeface="Montserrat"/>
                <a:cs typeface="Montserrat"/>
                <a:sym typeface="Montserrat"/>
              </a:rPr>
              <a:t>is </a:t>
            </a:r>
            <a:r>
              <a:rPr lang="en-US" sz="3500" dirty="0">
                <a:solidFill>
                  <a:srgbClr val="0099FF"/>
                </a:solidFill>
                <a:latin typeface="Montserrat"/>
                <a:ea typeface="Montserrat"/>
                <a:cs typeface="Montserrat"/>
                <a:sym typeface="Montserrat"/>
              </a:rPr>
              <a:t>a powerful reminder that young voices can make a big impact!</a:t>
            </a:r>
          </a:p>
        </p:txBody>
      </p:sp>
      <p:pic>
        <p:nvPicPr>
          <p:cNvPr id="12" name="Online Media 11" title="The Youngest Marcher: The Story of Audrey Faye Hendricks a Young Civil Rights Activist">
            <a:hlinkClick r:id="" action="ppaction://media"/>
            <a:extLst>
              <a:ext uri="{FF2B5EF4-FFF2-40B4-BE49-F238E27FC236}">
                <a16:creationId xmlns:a16="http://schemas.microsoft.com/office/drawing/2014/main" id="{097982DD-9750-6BF9-DCCD-AA24F813F348}"/>
              </a:ext>
            </a:extLst>
          </p:cNvPr>
          <p:cNvPicPr>
            <a:picLocks noRot="1" noChangeAspect="1"/>
          </p:cNvPicPr>
          <p:nvPr>
            <a:videoFile r:link="rId1"/>
          </p:nvPr>
        </p:nvPicPr>
        <p:blipFill>
          <a:blip r:embed="rId10"/>
          <a:stretch>
            <a:fillRect/>
          </a:stretch>
        </p:blipFill>
        <p:spPr>
          <a:xfrm>
            <a:off x="5003800" y="5411605"/>
            <a:ext cx="8280400" cy="4678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598402" y="905109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4" name="Freeform 4"/>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4411691" y="8670017"/>
            <a:ext cx="4138041" cy="1585532"/>
            <a:chOff x="0" y="0"/>
            <a:chExt cx="5517388" cy="2114042"/>
          </a:xfrm>
        </p:grpSpPr>
        <p:sp>
          <p:nvSpPr>
            <p:cNvPr id="6" name="Freeform 6"/>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7" name="Group 7"/>
          <p:cNvGrpSpPr/>
          <p:nvPr/>
        </p:nvGrpSpPr>
        <p:grpSpPr>
          <a:xfrm>
            <a:off x="634318" y="672374"/>
            <a:ext cx="11454290" cy="1225135"/>
            <a:chOff x="0" y="0"/>
            <a:chExt cx="15272386" cy="1633514"/>
          </a:xfrm>
        </p:grpSpPr>
        <p:sp>
          <p:nvSpPr>
            <p:cNvPr id="8" name="Freeform 8"/>
            <p:cNvSpPr/>
            <p:nvPr/>
          </p:nvSpPr>
          <p:spPr>
            <a:xfrm>
              <a:off x="0" y="0"/>
              <a:ext cx="15272386" cy="1633474"/>
            </a:xfrm>
            <a:custGeom>
              <a:avLst/>
              <a:gdLst/>
              <a:ahLst/>
              <a:cxnLst/>
              <a:rect l="l" t="t" r="r" b="b"/>
              <a:pathLst>
                <a:path w="15272386" h="1633474">
                  <a:moveTo>
                    <a:pt x="0" y="0"/>
                  </a:moveTo>
                  <a:lnTo>
                    <a:pt x="15272386" y="0"/>
                  </a:lnTo>
                  <a:lnTo>
                    <a:pt x="15272386" y="1633474"/>
                  </a:lnTo>
                  <a:lnTo>
                    <a:pt x="0" y="1633474"/>
                  </a:lnTo>
                  <a:close/>
                </a:path>
              </a:pathLst>
            </a:custGeom>
            <a:solidFill>
              <a:srgbClr val="0099FF"/>
            </a:solidFill>
          </p:spPr>
          <p:txBody>
            <a:bodyPr/>
            <a:lstStyle/>
            <a:p>
              <a:endParaRPr lang="en-GB"/>
            </a:p>
          </p:txBody>
        </p:sp>
      </p:grpSp>
      <p:sp>
        <p:nvSpPr>
          <p:cNvPr id="9" name="Freeform 9"/>
          <p:cNvSpPr/>
          <p:nvPr/>
        </p:nvSpPr>
        <p:spPr>
          <a:xfrm>
            <a:off x="10062673" y="6668244"/>
            <a:ext cx="3131522" cy="3068892"/>
          </a:xfrm>
          <a:custGeom>
            <a:avLst/>
            <a:gdLst/>
            <a:ahLst/>
            <a:cxnLst/>
            <a:rect l="l" t="t" r="r" b="b"/>
            <a:pathLst>
              <a:path w="3131522" h="3068892">
                <a:moveTo>
                  <a:pt x="0" y="0"/>
                </a:moveTo>
                <a:lnTo>
                  <a:pt x="3131521" y="0"/>
                </a:lnTo>
                <a:lnTo>
                  <a:pt x="3131521" y="3068892"/>
                </a:lnTo>
                <a:lnTo>
                  <a:pt x="0" y="3068892"/>
                </a:lnTo>
                <a:lnTo>
                  <a:pt x="0" y="0"/>
                </a:lnTo>
                <a:close/>
              </a:path>
            </a:pathLst>
          </a:custGeom>
          <a:blipFill>
            <a:blip r:embed="rId8"/>
            <a:stretch>
              <a:fillRect/>
            </a:stretch>
          </a:blipFill>
        </p:spPr>
        <p:txBody>
          <a:bodyPr/>
          <a:lstStyle/>
          <a:p>
            <a:endParaRPr lang="en-GB"/>
          </a:p>
        </p:txBody>
      </p:sp>
      <p:sp>
        <p:nvSpPr>
          <p:cNvPr id="10" name="Freeform 10"/>
          <p:cNvSpPr/>
          <p:nvPr/>
        </p:nvSpPr>
        <p:spPr>
          <a:xfrm>
            <a:off x="13472917" y="831709"/>
            <a:ext cx="5205740" cy="4411865"/>
          </a:xfrm>
          <a:custGeom>
            <a:avLst/>
            <a:gdLst/>
            <a:ahLst/>
            <a:cxnLst/>
            <a:rect l="l" t="t" r="r" b="b"/>
            <a:pathLst>
              <a:path w="5205740" h="4411865">
                <a:moveTo>
                  <a:pt x="0" y="0"/>
                </a:moveTo>
                <a:lnTo>
                  <a:pt x="5205740" y="0"/>
                </a:lnTo>
                <a:lnTo>
                  <a:pt x="5205740" y="4411865"/>
                </a:lnTo>
                <a:lnTo>
                  <a:pt x="0" y="4411865"/>
                </a:lnTo>
                <a:lnTo>
                  <a:pt x="0" y="0"/>
                </a:lnTo>
                <a:close/>
              </a:path>
            </a:pathLst>
          </a:custGeom>
          <a:blipFill>
            <a:blip r:embed="rId9"/>
            <a:stretch>
              <a:fillRect/>
            </a:stretch>
          </a:blipFill>
        </p:spPr>
        <p:txBody>
          <a:bodyPr/>
          <a:lstStyle/>
          <a:p>
            <a:endParaRPr lang="en-GB"/>
          </a:p>
        </p:txBody>
      </p:sp>
      <p:sp>
        <p:nvSpPr>
          <p:cNvPr id="11" name="TextBox 11"/>
          <p:cNvSpPr txBox="1"/>
          <p:nvPr/>
        </p:nvSpPr>
        <p:spPr>
          <a:xfrm>
            <a:off x="685118" y="755509"/>
            <a:ext cx="11352718" cy="752424"/>
          </a:xfrm>
          <a:prstGeom prst="rect">
            <a:avLst/>
          </a:prstGeom>
        </p:spPr>
        <p:txBody>
          <a:bodyPr lIns="0" tIns="0" rIns="0" bIns="0" rtlCol="0" anchor="t">
            <a:spAutoFit/>
          </a:bodyPr>
          <a:lstStyle/>
          <a:p>
            <a:pPr algn="ctr">
              <a:lnSpc>
                <a:spcPts val="6298"/>
              </a:lnSpc>
            </a:pPr>
            <a:r>
              <a:rPr lang="en-US" sz="4498" b="1">
                <a:solidFill>
                  <a:srgbClr val="FFFFFF"/>
                </a:solidFill>
                <a:latin typeface="Montserrat Bold"/>
                <a:ea typeface="Montserrat Bold"/>
                <a:cs typeface="Montserrat Bold"/>
                <a:sym typeface="Montserrat Bold"/>
              </a:rPr>
              <a:t>A LETTER TO AN INSPIRING WOMAN</a:t>
            </a:r>
          </a:p>
        </p:txBody>
      </p:sp>
      <p:sp>
        <p:nvSpPr>
          <p:cNvPr id="12" name="TextBox 12"/>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3" name="TextBox 13"/>
          <p:cNvSpPr txBox="1"/>
          <p:nvPr/>
        </p:nvSpPr>
        <p:spPr>
          <a:xfrm>
            <a:off x="483832" y="2498589"/>
            <a:ext cx="11755261" cy="5039460"/>
          </a:xfrm>
          <a:prstGeom prst="rect">
            <a:avLst/>
          </a:prstGeom>
        </p:spPr>
        <p:txBody>
          <a:bodyPr lIns="0" tIns="0" rIns="0" bIns="0" rtlCol="0" anchor="t">
            <a:spAutoFit/>
          </a:bodyPr>
          <a:lstStyle/>
          <a:p>
            <a:pPr algn="just">
              <a:lnSpc>
                <a:spcPts val="5738"/>
              </a:lnSpc>
            </a:pPr>
            <a:r>
              <a:rPr lang="en-US" sz="4098">
                <a:solidFill>
                  <a:srgbClr val="0099FF"/>
                </a:solidFill>
                <a:latin typeface="Montserrat"/>
                <a:ea typeface="Montserrat"/>
                <a:cs typeface="Montserrat"/>
                <a:sym typeface="Montserrat"/>
              </a:rPr>
              <a:t>Find out about some influential women who have changed the world in the </a:t>
            </a:r>
            <a:r>
              <a:rPr lang="en-US" sz="4098" u="sng">
                <a:solidFill>
                  <a:srgbClr val="0099FF"/>
                </a:solidFill>
                <a:latin typeface="Montserrat"/>
                <a:ea typeface="Montserrat"/>
                <a:cs typeface="Montserrat"/>
                <a:sym typeface="Montserrat"/>
                <a:hlinkClick r:id="rId10" tooltip="https://www.readingzone.com/books/fantastically-great-women-who-changed-the-world/"/>
              </a:rPr>
              <a:t>Fantastically Great Women </a:t>
            </a:r>
            <a:r>
              <a:rPr lang="en-US" sz="4098">
                <a:solidFill>
                  <a:srgbClr val="0099FF"/>
                </a:solidFill>
                <a:latin typeface="Montserrat"/>
                <a:ea typeface="Montserrat"/>
                <a:cs typeface="Montserrat"/>
                <a:sym typeface="Montserrat"/>
              </a:rPr>
              <a:t>series. Write a letter to a woman who has inspired you. You could start with ‘’I have learned _____ from you’’ or You inspire me because...’’. </a:t>
            </a:r>
          </a:p>
          <a:p>
            <a:pPr marL="494662" lvl="1" indent="-247331" algn="just">
              <a:lnSpc>
                <a:spcPts val="5738"/>
              </a:lnSpc>
            </a:pPr>
            <a:endParaRPr lang="en-US" sz="4098">
              <a:solidFill>
                <a:srgbClr val="0099FF"/>
              </a:solidFill>
              <a:latin typeface="Montserrat"/>
              <a:ea typeface="Montserrat"/>
              <a:cs typeface="Montserrat"/>
              <a:sym typeface="Montserrat"/>
            </a:endParaRPr>
          </a:p>
        </p:txBody>
      </p:sp>
      <p:sp>
        <p:nvSpPr>
          <p:cNvPr id="14" name="TextBox 14"/>
          <p:cNvSpPr txBox="1"/>
          <p:nvPr/>
        </p:nvSpPr>
        <p:spPr>
          <a:xfrm>
            <a:off x="4036594" y="7770254"/>
            <a:ext cx="3880644" cy="788672"/>
          </a:xfrm>
          <a:prstGeom prst="rect">
            <a:avLst/>
          </a:prstGeom>
        </p:spPr>
        <p:txBody>
          <a:bodyPr lIns="0" tIns="0" rIns="0" bIns="0" rtlCol="0" anchor="t">
            <a:spAutoFit/>
          </a:bodyPr>
          <a:lstStyle/>
          <a:p>
            <a:pPr algn="ctr">
              <a:lnSpc>
                <a:spcPts val="5878"/>
              </a:lnSpc>
            </a:pPr>
            <a:r>
              <a:rPr lang="en-US" sz="4198" b="1">
                <a:solidFill>
                  <a:srgbClr val="0099FF"/>
                </a:solidFill>
                <a:latin typeface="Montserrat Bold"/>
                <a:ea typeface="Montserrat Bold"/>
                <a:cs typeface="Montserrat Bold"/>
                <a:sym typeface="Montserrat Bold"/>
              </a:rPr>
              <a:t>BE CREATIVE!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4037230" y="7043555"/>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43050" y="-1301934"/>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620575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2209271" y="7233638"/>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0" y="-56764"/>
            <a:ext cx="5653183" cy="5653183"/>
            <a:chOff x="0" y="0"/>
            <a:chExt cx="7537577" cy="7537577"/>
          </a:xfrm>
        </p:grpSpPr>
        <p:sp>
          <p:nvSpPr>
            <p:cNvPr id="9" name="Freeform 9"/>
            <p:cNvSpPr/>
            <p:nvPr/>
          </p:nvSpPr>
          <p:spPr>
            <a:xfrm>
              <a:off x="0" y="0"/>
              <a:ext cx="7537577" cy="7537577"/>
            </a:xfrm>
            <a:custGeom>
              <a:avLst/>
              <a:gdLst/>
              <a:ahLst/>
              <a:cxnLst/>
              <a:rect l="l" t="t" r="r" b="b"/>
              <a:pathLst>
                <a:path w="7537577" h="7537577">
                  <a:moveTo>
                    <a:pt x="7537577" y="3768852"/>
                  </a:moveTo>
                  <a:cubicBezTo>
                    <a:pt x="7537577" y="5850255"/>
                    <a:pt x="5850128" y="7537577"/>
                    <a:pt x="3768725" y="7537577"/>
                  </a:cubicBezTo>
                  <a:cubicBezTo>
                    <a:pt x="1687322" y="7537577"/>
                    <a:pt x="0" y="5850255"/>
                    <a:pt x="0" y="3768852"/>
                  </a:cubicBezTo>
                  <a:cubicBezTo>
                    <a:pt x="0" y="1687449"/>
                    <a:pt x="1687322" y="0"/>
                    <a:pt x="3768852" y="0"/>
                  </a:cubicBezTo>
                  <a:cubicBezTo>
                    <a:pt x="5850382" y="0"/>
                    <a:pt x="7537577" y="1687322"/>
                    <a:pt x="7537577" y="3768852"/>
                  </a:cubicBezTo>
                  <a:close/>
                </a:path>
              </a:pathLst>
            </a:custGeom>
            <a:blipFill>
              <a:blip r:embed="rId10"/>
              <a:stretch>
                <a:fillRect l="-25136" r="-25136"/>
              </a:stretch>
            </a:blipFill>
          </p:spPr>
          <p:txBody>
            <a:bodyPr/>
            <a:lstStyle/>
            <a:p>
              <a:endParaRPr lang="en-GB"/>
            </a:p>
          </p:txBody>
        </p:sp>
      </p:grpSp>
      <p:sp>
        <p:nvSpPr>
          <p:cNvPr id="10" name="TextBox 10"/>
          <p:cNvSpPr txBox="1"/>
          <p:nvPr/>
        </p:nvSpPr>
        <p:spPr>
          <a:xfrm>
            <a:off x="5181932" y="4918176"/>
            <a:ext cx="11604928" cy="710692"/>
          </a:xfrm>
          <a:prstGeom prst="rect">
            <a:avLst/>
          </a:prstGeom>
        </p:spPr>
        <p:txBody>
          <a:bodyPr lIns="0" tIns="0" rIns="0" bIns="0" rtlCol="0" anchor="t">
            <a:spAutoFit/>
          </a:bodyPr>
          <a:lstStyle/>
          <a:p>
            <a:pPr algn="ctr">
              <a:lnSpc>
                <a:spcPts val="6373"/>
              </a:lnSpc>
            </a:pPr>
            <a:r>
              <a:rPr lang="en-US" sz="6600" b="1">
                <a:solidFill>
                  <a:srgbClr val="0099FF"/>
                </a:solidFill>
                <a:latin typeface="Montserrat Bold"/>
                <a:ea typeface="Montserrat Bold"/>
                <a:cs typeface="Montserrat Bold"/>
                <a:sym typeface="Montserrat Bold"/>
              </a:rPr>
              <a:t>ACTIVITES FOR AGES 10-12 </a:t>
            </a:r>
          </a:p>
        </p:txBody>
      </p:sp>
      <p:sp>
        <p:nvSpPr>
          <p:cNvPr id="11" name="Freeform 11"/>
          <p:cNvSpPr/>
          <p:nvPr/>
        </p:nvSpPr>
        <p:spPr>
          <a:xfrm rot="-10800000">
            <a:off x="-2744890" y="744082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2" name="Freeform 12"/>
          <p:cNvSpPr/>
          <p:nvPr/>
        </p:nvSpPr>
        <p:spPr>
          <a:xfrm rot="-10800000">
            <a:off x="13789400" y="-1157273"/>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11">
              <a:extLst>
                <a:ext uri="{96DAC541-7B7A-43D3-8B79-37D633B846F1}">
                  <asvg:svgBlip xmlns:asvg="http://schemas.microsoft.com/office/drawing/2016/SVG/main" r:embed="rId12"/>
                </a:ext>
              </a:extLst>
            </a:blip>
            <a:stretch>
              <a:fillRect l="-62" r="-62"/>
            </a:stretch>
          </a:blipFill>
        </p:spPr>
        <p:txBody>
          <a:bodyPr/>
          <a:lstStyle/>
          <a:p>
            <a:endParaRPr lang="en-GB"/>
          </a:p>
        </p:txBody>
      </p:sp>
      <p:sp>
        <p:nvSpPr>
          <p:cNvPr id="13" name="TextBox 13"/>
          <p:cNvSpPr txBox="1"/>
          <p:nvPr/>
        </p:nvSpPr>
        <p:spPr>
          <a:xfrm>
            <a:off x="7687912" y="5959042"/>
            <a:ext cx="9571388" cy="1084513"/>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term "alternative" refers to a technology other than the technology used in fossil fuels to produce energy.</a:t>
            </a:r>
          </a:p>
        </p:txBody>
      </p:sp>
      <p:sp>
        <p:nvSpPr>
          <p:cNvPr id="14" name="TextBox 14"/>
          <p:cNvSpPr txBox="1"/>
          <p:nvPr/>
        </p:nvSpPr>
        <p:spPr>
          <a:xfrm>
            <a:off x="2299738" y="5981872"/>
            <a:ext cx="1336973" cy="248284"/>
          </a:xfrm>
          <a:prstGeom prst="rect">
            <a:avLst/>
          </a:prstGeom>
        </p:spPr>
        <p:txBody>
          <a:bodyPr lIns="0" tIns="0" rIns="0" bIns="0" rtlCol="0" anchor="t">
            <a:spAutoFit/>
          </a:bodyPr>
          <a:lstStyle/>
          <a:p>
            <a:pPr algn="ctr">
              <a:lnSpc>
                <a:spcPts val="1539"/>
              </a:lnSpc>
            </a:pPr>
            <a:r>
              <a:rPr lang="en-US" sz="1100">
                <a:solidFill>
                  <a:srgbClr val="FFFFFF"/>
                </a:solidFill>
                <a:latin typeface="Montserrat"/>
                <a:ea typeface="Montserrat"/>
                <a:cs typeface="Montserrat"/>
                <a:sym typeface="Montserrat"/>
              </a:rPr>
              <a:t>UNICEF/UNI509138</a:t>
            </a:r>
          </a:p>
        </p:txBody>
      </p:sp>
      <p:sp>
        <p:nvSpPr>
          <p:cNvPr id="15" name="TextBox 15"/>
          <p:cNvSpPr txBox="1"/>
          <p:nvPr/>
        </p:nvSpPr>
        <p:spPr>
          <a:xfrm rot="-5400000">
            <a:off x="-532188" y="1963503"/>
            <a:ext cx="1289165" cy="133350"/>
          </a:xfrm>
          <a:prstGeom prst="rect">
            <a:avLst/>
          </a:prstGeom>
        </p:spPr>
        <p:txBody>
          <a:bodyPr lIns="0" tIns="0" rIns="0" bIns="0" rtlCol="0" anchor="t">
            <a:spAutoFit/>
          </a:bodyPr>
          <a:lstStyle/>
          <a:p>
            <a:pPr algn="l">
              <a:lnSpc>
                <a:spcPts val="1080"/>
              </a:lnSpc>
            </a:pPr>
            <a:r>
              <a:rPr lang="en-US" sz="900">
                <a:solidFill>
                  <a:srgbClr val="FFFFFF"/>
                </a:solidFill>
                <a:latin typeface="Montserrat"/>
                <a:ea typeface="Montserrat"/>
                <a:cs typeface="Montserrat"/>
                <a:sym typeface="Montserrat"/>
              </a:rPr>
              <a:t>UN0490971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509927"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grpSp>
        <p:nvGrpSpPr>
          <p:cNvPr id="6" name="Group 6"/>
          <p:cNvGrpSpPr/>
          <p:nvPr/>
        </p:nvGrpSpPr>
        <p:grpSpPr>
          <a:xfrm>
            <a:off x="15183551" y="9057274"/>
            <a:ext cx="3209485" cy="1229746"/>
            <a:chOff x="0" y="0"/>
            <a:chExt cx="4279314" cy="1639661"/>
          </a:xfrm>
        </p:grpSpPr>
        <p:sp>
          <p:nvSpPr>
            <p:cNvPr id="7" name="Freeform 7"/>
            <p:cNvSpPr/>
            <p:nvPr/>
          </p:nvSpPr>
          <p:spPr>
            <a:xfrm>
              <a:off x="0" y="0"/>
              <a:ext cx="4279265" cy="1639697"/>
            </a:xfrm>
            <a:custGeom>
              <a:avLst/>
              <a:gdLst/>
              <a:ahLst/>
              <a:cxnLst/>
              <a:rect l="l" t="t" r="r" b="b"/>
              <a:pathLst>
                <a:path w="4279265" h="1639697">
                  <a:moveTo>
                    <a:pt x="0" y="0"/>
                  </a:moveTo>
                  <a:lnTo>
                    <a:pt x="4279265" y="0"/>
                  </a:lnTo>
                  <a:lnTo>
                    <a:pt x="4279265" y="1639697"/>
                  </a:lnTo>
                  <a:lnTo>
                    <a:pt x="0" y="1639697"/>
                  </a:lnTo>
                  <a:lnTo>
                    <a:pt x="0" y="0"/>
                  </a:lnTo>
                  <a:close/>
                </a:path>
              </a:pathLst>
            </a:custGeom>
            <a:blipFill>
              <a:blip r:embed="rId7"/>
              <a:stretch>
                <a:fillRect r="-1" b="2"/>
              </a:stretch>
            </a:blipFill>
          </p:spPr>
          <p:txBody>
            <a:bodyPr/>
            <a:lstStyle/>
            <a:p>
              <a:endParaRPr lang="en-GB"/>
            </a:p>
          </p:txBody>
        </p:sp>
      </p:grpSp>
      <p:grpSp>
        <p:nvGrpSpPr>
          <p:cNvPr id="8" name="Group 8"/>
          <p:cNvGrpSpPr/>
          <p:nvPr/>
        </p:nvGrpSpPr>
        <p:grpSpPr>
          <a:xfrm>
            <a:off x="4945299" y="774733"/>
            <a:ext cx="9083328" cy="1430139"/>
            <a:chOff x="0" y="0"/>
            <a:chExt cx="12111103" cy="1906852"/>
          </a:xfrm>
        </p:grpSpPr>
        <p:sp>
          <p:nvSpPr>
            <p:cNvPr id="9" name="Freeform 9"/>
            <p:cNvSpPr/>
            <p:nvPr/>
          </p:nvSpPr>
          <p:spPr>
            <a:xfrm>
              <a:off x="0" y="0"/>
              <a:ext cx="12111101" cy="1906808"/>
            </a:xfrm>
            <a:custGeom>
              <a:avLst/>
              <a:gdLst/>
              <a:ahLst/>
              <a:cxnLst/>
              <a:rect l="l" t="t" r="r" b="b"/>
              <a:pathLst>
                <a:path w="12111101" h="1906808">
                  <a:moveTo>
                    <a:pt x="0" y="0"/>
                  </a:moveTo>
                  <a:lnTo>
                    <a:pt x="12111101" y="0"/>
                  </a:lnTo>
                  <a:lnTo>
                    <a:pt x="12111101" y="1906808"/>
                  </a:lnTo>
                  <a:lnTo>
                    <a:pt x="0" y="1906808"/>
                  </a:lnTo>
                  <a:close/>
                </a:path>
              </a:pathLst>
            </a:custGeom>
            <a:solidFill>
              <a:srgbClr val="0099FF"/>
            </a:solidFill>
          </p:spPr>
          <p:txBody>
            <a:bodyPr/>
            <a:lstStyle/>
            <a:p>
              <a:endParaRPr lang="en-GB"/>
            </a:p>
          </p:txBody>
        </p:sp>
      </p:grpSp>
      <p:sp>
        <p:nvSpPr>
          <p:cNvPr id="10" name="Freeform 10"/>
          <p:cNvSpPr/>
          <p:nvPr/>
        </p:nvSpPr>
        <p:spPr>
          <a:xfrm>
            <a:off x="8442437" y="7134828"/>
            <a:ext cx="2508774" cy="2537319"/>
          </a:xfrm>
          <a:custGeom>
            <a:avLst/>
            <a:gdLst/>
            <a:ahLst/>
            <a:cxnLst/>
            <a:rect l="l" t="t" r="r" b="b"/>
            <a:pathLst>
              <a:path w="2508774" h="2537319">
                <a:moveTo>
                  <a:pt x="0" y="0"/>
                </a:moveTo>
                <a:lnTo>
                  <a:pt x="2508774" y="0"/>
                </a:lnTo>
                <a:lnTo>
                  <a:pt x="2508774" y="2537319"/>
                </a:lnTo>
                <a:lnTo>
                  <a:pt x="0" y="253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rot="-646507">
            <a:off x="1410056" y="0"/>
            <a:ext cx="2473217" cy="2645152"/>
          </a:xfrm>
          <a:custGeom>
            <a:avLst/>
            <a:gdLst/>
            <a:ahLst/>
            <a:cxnLst/>
            <a:rect l="l" t="t" r="r" b="b"/>
            <a:pathLst>
              <a:path w="2473217" h="2645152">
                <a:moveTo>
                  <a:pt x="0" y="0"/>
                </a:moveTo>
                <a:lnTo>
                  <a:pt x="2473217" y="0"/>
                </a:lnTo>
                <a:lnTo>
                  <a:pt x="2473217" y="2645152"/>
                </a:lnTo>
                <a:lnTo>
                  <a:pt x="0" y="26451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4222167" y="1095543"/>
            <a:ext cx="10529590" cy="695815"/>
          </a:xfrm>
          <a:prstGeom prst="rect">
            <a:avLst/>
          </a:prstGeom>
        </p:spPr>
        <p:txBody>
          <a:bodyPr lIns="0" tIns="0" rIns="0" bIns="0" rtlCol="0" anchor="t">
            <a:spAutoFit/>
          </a:bodyPr>
          <a:lstStyle/>
          <a:p>
            <a:pPr algn="ctr">
              <a:lnSpc>
                <a:spcPts val="5738"/>
              </a:lnSpc>
            </a:pPr>
            <a:r>
              <a:rPr lang="en-US" sz="4098" b="1">
                <a:solidFill>
                  <a:srgbClr val="FFFFFF"/>
                </a:solidFill>
                <a:latin typeface="Montserrat Bold"/>
                <a:ea typeface="Montserrat Bold"/>
                <a:cs typeface="Montserrat Bold"/>
                <a:sym typeface="Montserrat Bold"/>
              </a:rPr>
              <a:t>ARTICLE 2: NO DISCRIMINATION</a:t>
            </a:r>
          </a:p>
        </p:txBody>
      </p:sp>
      <p:sp>
        <p:nvSpPr>
          <p:cNvPr id="13" name="TextBox 13"/>
          <p:cNvSpPr txBox="1"/>
          <p:nvPr/>
        </p:nvSpPr>
        <p:spPr>
          <a:xfrm>
            <a:off x="2185649" y="3022864"/>
            <a:ext cx="14602626" cy="3692406"/>
          </a:xfrm>
          <a:prstGeom prst="rect">
            <a:avLst/>
          </a:prstGeom>
        </p:spPr>
        <p:txBody>
          <a:bodyPr lIns="0" tIns="0" rIns="0" bIns="0" rtlCol="0" anchor="t">
            <a:spAutoFit/>
          </a:bodyPr>
          <a:lstStyle/>
          <a:p>
            <a:pPr algn="ctr">
              <a:lnSpc>
                <a:spcPts val="4898"/>
              </a:lnSpc>
              <a:spcBef>
                <a:spcPct val="0"/>
              </a:spcBef>
            </a:pPr>
            <a:r>
              <a:rPr lang="en-US" sz="3498">
                <a:solidFill>
                  <a:srgbClr val="0099FF"/>
                </a:solidFill>
                <a:latin typeface="Montserrat"/>
                <a:ea typeface="Montserrat"/>
                <a:cs typeface="Montserrat"/>
                <a:sym typeface="Montserrat"/>
              </a:rPr>
              <a:t>Article 2 is about non-discrimination. What does discrimination mean? Think about ways in which your school can be made fairer for girls (and boys). For example, think about your playground and whether there are spaces that both boys and girls enjoy. Present your ideas in a mind map and compare with friends. You might want to share the most popular ideas with your principal.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695457" y="828230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4" name="Group 4"/>
          <p:cNvGrpSpPr/>
          <p:nvPr/>
        </p:nvGrpSpPr>
        <p:grpSpPr>
          <a:xfrm>
            <a:off x="14411691" y="8670017"/>
            <a:ext cx="4138041" cy="1585532"/>
            <a:chOff x="0" y="0"/>
            <a:chExt cx="5517388" cy="2114042"/>
          </a:xfrm>
        </p:grpSpPr>
        <p:sp>
          <p:nvSpPr>
            <p:cNvPr id="5" name="Freeform 5"/>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7"/>
              <a:stretch>
                <a:fillRect/>
              </a:stretch>
            </a:blipFill>
          </p:spPr>
          <p:txBody>
            <a:bodyPr/>
            <a:lstStyle/>
            <a:p>
              <a:endParaRPr lang="en-GB"/>
            </a:p>
          </p:txBody>
        </p:sp>
      </p:grpSp>
      <p:grpSp>
        <p:nvGrpSpPr>
          <p:cNvPr id="6" name="Group 6"/>
          <p:cNvGrpSpPr/>
          <p:nvPr/>
        </p:nvGrpSpPr>
        <p:grpSpPr>
          <a:xfrm>
            <a:off x="1650130" y="758150"/>
            <a:ext cx="10281146" cy="1266919"/>
            <a:chOff x="0" y="0"/>
            <a:chExt cx="13708195" cy="1689225"/>
          </a:xfrm>
        </p:grpSpPr>
        <p:sp>
          <p:nvSpPr>
            <p:cNvPr id="7" name="Freeform 7"/>
            <p:cNvSpPr/>
            <p:nvPr/>
          </p:nvSpPr>
          <p:spPr>
            <a:xfrm>
              <a:off x="0" y="0"/>
              <a:ext cx="13708162" cy="1689227"/>
            </a:xfrm>
            <a:custGeom>
              <a:avLst/>
              <a:gdLst/>
              <a:ahLst/>
              <a:cxnLst/>
              <a:rect l="l" t="t" r="r" b="b"/>
              <a:pathLst>
                <a:path w="13708162" h="1689227">
                  <a:moveTo>
                    <a:pt x="0" y="0"/>
                  </a:moveTo>
                  <a:lnTo>
                    <a:pt x="13708162" y="0"/>
                  </a:lnTo>
                  <a:lnTo>
                    <a:pt x="13708162" y="1689227"/>
                  </a:lnTo>
                  <a:lnTo>
                    <a:pt x="0" y="1689227"/>
                  </a:lnTo>
                  <a:close/>
                </a:path>
              </a:pathLst>
            </a:custGeom>
            <a:solidFill>
              <a:srgbClr val="0099FF"/>
            </a:solidFill>
          </p:spPr>
          <p:txBody>
            <a:bodyPr/>
            <a:lstStyle/>
            <a:p>
              <a:endParaRPr lang="en-GB"/>
            </a:p>
          </p:txBody>
        </p:sp>
      </p:grpSp>
      <p:sp>
        <p:nvSpPr>
          <p:cNvPr id="8" name="Freeform 8"/>
          <p:cNvSpPr/>
          <p:nvPr/>
        </p:nvSpPr>
        <p:spPr>
          <a:xfrm rot="-97388">
            <a:off x="13369290" y="1440688"/>
            <a:ext cx="3533222" cy="4792362"/>
          </a:xfrm>
          <a:custGeom>
            <a:avLst/>
            <a:gdLst/>
            <a:ahLst/>
            <a:cxnLst/>
            <a:rect l="l" t="t" r="r" b="b"/>
            <a:pathLst>
              <a:path w="3533222" h="4792362">
                <a:moveTo>
                  <a:pt x="0" y="0"/>
                </a:moveTo>
                <a:lnTo>
                  <a:pt x="3533222" y="0"/>
                </a:lnTo>
                <a:lnTo>
                  <a:pt x="3533222" y="4792362"/>
                </a:lnTo>
                <a:lnTo>
                  <a:pt x="0" y="47923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rot="-2077058">
            <a:off x="62974" y="408682"/>
            <a:ext cx="1931453" cy="1965855"/>
          </a:xfrm>
          <a:custGeom>
            <a:avLst/>
            <a:gdLst/>
            <a:ahLst/>
            <a:cxnLst/>
            <a:rect l="l" t="t" r="r" b="b"/>
            <a:pathLst>
              <a:path w="1931453" h="1965855">
                <a:moveTo>
                  <a:pt x="0" y="0"/>
                </a:moveTo>
                <a:lnTo>
                  <a:pt x="1931452" y="0"/>
                </a:lnTo>
                <a:lnTo>
                  <a:pt x="1931452" y="1965855"/>
                </a:lnTo>
                <a:lnTo>
                  <a:pt x="0" y="1965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a:off x="5199073" y="5347983"/>
            <a:ext cx="4297441" cy="411480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TextBox 11"/>
          <p:cNvSpPr txBox="1"/>
          <p:nvPr/>
        </p:nvSpPr>
        <p:spPr>
          <a:xfrm>
            <a:off x="1114344" y="997349"/>
            <a:ext cx="11352718" cy="712320"/>
          </a:xfrm>
          <a:prstGeom prst="rect">
            <a:avLst/>
          </a:prstGeom>
        </p:spPr>
        <p:txBody>
          <a:bodyPr lIns="0" tIns="0" rIns="0" bIns="0" rtlCol="0" anchor="t">
            <a:spAutoFit/>
          </a:bodyPr>
          <a:lstStyle/>
          <a:p>
            <a:pPr algn="ctr">
              <a:lnSpc>
                <a:spcPts val="5878"/>
              </a:lnSpc>
            </a:pPr>
            <a:r>
              <a:rPr lang="en-US" sz="4198" b="1">
                <a:solidFill>
                  <a:srgbClr val="FFFFFF"/>
                </a:solidFill>
                <a:latin typeface="Montserrat Bold"/>
                <a:ea typeface="Montserrat Bold"/>
                <a:cs typeface="Montserrat Bold"/>
                <a:sym typeface="Montserrat Bold"/>
              </a:rPr>
              <a:t>RESEARCHING GIRL ACTIVISTS!</a:t>
            </a:r>
          </a:p>
        </p:txBody>
      </p:sp>
      <p:sp>
        <p:nvSpPr>
          <p:cNvPr id="12" name="TextBox 12"/>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3" name="TextBox 13"/>
          <p:cNvSpPr txBox="1"/>
          <p:nvPr/>
        </p:nvSpPr>
        <p:spPr>
          <a:xfrm>
            <a:off x="367168" y="2808365"/>
            <a:ext cx="12452408" cy="2848550"/>
          </a:xfrm>
          <a:prstGeom prst="rect">
            <a:avLst/>
          </a:prstGeom>
        </p:spPr>
        <p:txBody>
          <a:bodyPr lIns="0" tIns="0" rIns="0" bIns="0" rtlCol="0" anchor="t">
            <a:spAutoFit/>
          </a:bodyPr>
          <a:lstStyle/>
          <a:p>
            <a:pPr algn="ctr">
              <a:lnSpc>
                <a:spcPts val="4439"/>
              </a:lnSpc>
            </a:pPr>
            <a:r>
              <a:rPr lang="en-US" sz="3699">
                <a:solidFill>
                  <a:srgbClr val="0099FF"/>
                </a:solidFill>
                <a:latin typeface="Montserrat"/>
                <a:ea typeface="Montserrat"/>
                <a:cs typeface="Montserrat"/>
                <a:sym typeface="Montserrat"/>
              </a:rPr>
              <a:t>Look at </a:t>
            </a:r>
            <a:r>
              <a:rPr lang="en-US" sz="3699" u="sng">
                <a:solidFill>
                  <a:srgbClr val="0099FF"/>
                </a:solidFill>
                <a:latin typeface="Montserrat"/>
                <a:ea typeface="Montserrat"/>
                <a:cs typeface="Montserrat"/>
                <a:sym typeface="Montserrat"/>
                <a:hlinkClick r:id="rId14" tooltip="https://features.unicef.org/teen-girl-activist/"/>
              </a:rPr>
              <a:t>UNICEF’s Teen-Girl-Activist </a:t>
            </a:r>
            <a:r>
              <a:rPr lang="en-US" sz="3699">
                <a:solidFill>
                  <a:srgbClr val="0099FF"/>
                </a:solidFill>
                <a:latin typeface="Montserrat"/>
                <a:ea typeface="Montserrat"/>
                <a:cs typeface="Montserrat"/>
                <a:sym typeface="Montserrat"/>
              </a:rPr>
              <a:t>page and read about five inspiring young women from across the world. Choose an activist and decide what questions you would you ask if she came to visit your school.</a:t>
            </a:r>
          </a:p>
          <a:p>
            <a:pPr algn="ctr">
              <a:lnSpc>
                <a:spcPts val="5030"/>
              </a:lnSpc>
            </a:pPr>
            <a:endParaRPr lang="en-US" sz="3699">
              <a:solidFill>
                <a:srgbClr val="0099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662588" y="8709347"/>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sp>
        <p:nvSpPr>
          <p:cNvPr id="3" name="Freeform 3"/>
          <p:cNvSpPr/>
          <p:nvPr/>
        </p:nvSpPr>
        <p:spPr>
          <a:xfrm>
            <a:off x="-418582" y="7800303"/>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3">
              <a:extLst>
                <a:ext uri="{96DAC541-7B7A-43D3-8B79-37D633B846F1}">
                  <asvg:svgBlip xmlns:asvg="http://schemas.microsoft.com/office/drawing/2016/SVG/main" r:embed="rId4"/>
                </a:ext>
              </a:extLst>
            </a:blip>
            <a:stretch>
              <a:fillRect l="-62" r="-62"/>
            </a:stretch>
          </a:blipFill>
        </p:spPr>
        <p:txBody>
          <a:bodyPr/>
          <a:lstStyle/>
          <a:p>
            <a:endParaRPr lang="en-GB"/>
          </a:p>
        </p:txBody>
      </p:sp>
      <p:grpSp>
        <p:nvGrpSpPr>
          <p:cNvPr id="5" name="Group 5"/>
          <p:cNvGrpSpPr/>
          <p:nvPr/>
        </p:nvGrpSpPr>
        <p:grpSpPr>
          <a:xfrm>
            <a:off x="14983200" y="9076411"/>
            <a:ext cx="3376016" cy="1293554"/>
            <a:chOff x="0" y="0"/>
            <a:chExt cx="4501355" cy="1724738"/>
          </a:xfrm>
        </p:grpSpPr>
        <p:sp>
          <p:nvSpPr>
            <p:cNvPr id="6" name="Freeform 6"/>
            <p:cNvSpPr/>
            <p:nvPr/>
          </p:nvSpPr>
          <p:spPr>
            <a:xfrm>
              <a:off x="0" y="0"/>
              <a:ext cx="4501388" cy="1724787"/>
            </a:xfrm>
            <a:custGeom>
              <a:avLst/>
              <a:gdLst/>
              <a:ahLst/>
              <a:cxnLst/>
              <a:rect l="l" t="t" r="r" b="b"/>
              <a:pathLst>
                <a:path w="4501388" h="1724787">
                  <a:moveTo>
                    <a:pt x="0" y="0"/>
                  </a:moveTo>
                  <a:lnTo>
                    <a:pt x="4501388" y="0"/>
                  </a:lnTo>
                  <a:lnTo>
                    <a:pt x="4501388" y="1724787"/>
                  </a:lnTo>
                  <a:lnTo>
                    <a:pt x="0" y="1724787"/>
                  </a:lnTo>
                  <a:lnTo>
                    <a:pt x="0" y="0"/>
                  </a:lnTo>
                  <a:close/>
                </a:path>
              </a:pathLst>
            </a:custGeom>
            <a:blipFill>
              <a:blip r:embed="rId7"/>
              <a:stretch>
                <a:fillRect b="2"/>
              </a:stretch>
            </a:blipFill>
          </p:spPr>
          <p:txBody>
            <a:bodyPr/>
            <a:lstStyle/>
            <a:p>
              <a:endParaRPr lang="en-GB"/>
            </a:p>
          </p:txBody>
        </p:sp>
      </p:grpSp>
      <p:grpSp>
        <p:nvGrpSpPr>
          <p:cNvPr id="7" name="Group 7"/>
          <p:cNvGrpSpPr/>
          <p:nvPr/>
        </p:nvGrpSpPr>
        <p:grpSpPr>
          <a:xfrm>
            <a:off x="1447568" y="990519"/>
            <a:ext cx="11563982" cy="971755"/>
            <a:chOff x="0" y="0"/>
            <a:chExt cx="14390432" cy="1209269"/>
          </a:xfrm>
        </p:grpSpPr>
        <p:sp>
          <p:nvSpPr>
            <p:cNvPr id="8" name="Freeform 8"/>
            <p:cNvSpPr/>
            <p:nvPr/>
          </p:nvSpPr>
          <p:spPr>
            <a:xfrm>
              <a:off x="0" y="0"/>
              <a:ext cx="14390370" cy="1209319"/>
            </a:xfrm>
            <a:custGeom>
              <a:avLst/>
              <a:gdLst/>
              <a:ahLst/>
              <a:cxnLst/>
              <a:rect l="l" t="t" r="r" b="b"/>
              <a:pathLst>
                <a:path w="14390370" h="1209319">
                  <a:moveTo>
                    <a:pt x="0" y="0"/>
                  </a:moveTo>
                  <a:lnTo>
                    <a:pt x="14390370" y="0"/>
                  </a:lnTo>
                  <a:lnTo>
                    <a:pt x="14390370" y="1209319"/>
                  </a:lnTo>
                  <a:lnTo>
                    <a:pt x="0" y="1209319"/>
                  </a:lnTo>
                  <a:close/>
                </a:path>
              </a:pathLst>
            </a:custGeom>
            <a:solidFill>
              <a:srgbClr val="0099FF"/>
            </a:solidFill>
          </p:spPr>
          <p:txBody>
            <a:bodyPr/>
            <a:lstStyle/>
            <a:p>
              <a:endParaRPr lang="en-GB"/>
            </a:p>
          </p:txBody>
        </p:sp>
      </p:grpSp>
      <p:sp>
        <p:nvSpPr>
          <p:cNvPr id="9" name="Freeform 9"/>
          <p:cNvSpPr/>
          <p:nvPr/>
        </p:nvSpPr>
        <p:spPr>
          <a:xfrm>
            <a:off x="5953292" y="6637931"/>
            <a:ext cx="3190708" cy="2620369"/>
          </a:xfrm>
          <a:custGeom>
            <a:avLst/>
            <a:gdLst/>
            <a:ahLst/>
            <a:cxnLst/>
            <a:rect l="l" t="t" r="r" b="b"/>
            <a:pathLst>
              <a:path w="3190708" h="2620369">
                <a:moveTo>
                  <a:pt x="0" y="0"/>
                </a:moveTo>
                <a:lnTo>
                  <a:pt x="3190708" y="0"/>
                </a:lnTo>
                <a:lnTo>
                  <a:pt x="3190708" y="2620369"/>
                </a:lnTo>
                <a:lnTo>
                  <a:pt x="0" y="2620369"/>
                </a:lnTo>
                <a:lnTo>
                  <a:pt x="0" y="0"/>
                </a:lnTo>
                <a:close/>
              </a:path>
            </a:pathLst>
          </a:custGeom>
          <a:blipFill>
            <a:blip r:embed="rId8"/>
            <a:stretch>
              <a:fillRect/>
            </a:stretch>
          </a:blipFill>
        </p:spPr>
        <p:txBody>
          <a:bodyPr/>
          <a:lstStyle/>
          <a:p>
            <a:endParaRPr lang="en-GB"/>
          </a:p>
        </p:txBody>
      </p:sp>
      <p:sp>
        <p:nvSpPr>
          <p:cNvPr id="10" name="Freeform 10"/>
          <p:cNvSpPr/>
          <p:nvPr/>
        </p:nvSpPr>
        <p:spPr>
          <a:xfrm>
            <a:off x="11697056" y="-229668"/>
            <a:ext cx="5832835" cy="4114800"/>
          </a:xfrm>
          <a:custGeom>
            <a:avLst/>
            <a:gdLst/>
            <a:ahLst/>
            <a:cxnLst/>
            <a:rect l="l" t="t" r="r" b="b"/>
            <a:pathLst>
              <a:path w="5832835" h="4114800">
                <a:moveTo>
                  <a:pt x="0" y="0"/>
                </a:moveTo>
                <a:lnTo>
                  <a:pt x="5832835" y="0"/>
                </a:lnTo>
                <a:lnTo>
                  <a:pt x="58328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Freeform 11"/>
          <p:cNvSpPr/>
          <p:nvPr/>
        </p:nvSpPr>
        <p:spPr>
          <a:xfrm rot="-432693">
            <a:off x="697684" y="595656"/>
            <a:ext cx="3969538" cy="1761482"/>
          </a:xfrm>
          <a:custGeom>
            <a:avLst/>
            <a:gdLst/>
            <a:ahLst/>
            <a:cxnLst/>
            <a:rect l="l" t="t" r="r" b="b"/>
            <a:pathLst>
              <a:path w="3969538" h="1761482">
                <a:moveTo>
                  <a:pt x="0" y="0"/>
                </a:moveTo>
                <a:lnTo>
                  <a:pt x="3969538" y="0"/>
                </a:lnTo>
                <a:lnTo>
                  <a:pt x="3969538" y="1761482"/>
                </a:lnTo>
                <a:lnTo>
                  <a:pt x="0" y="1761482"/>
                </a:lnTo>
                <a:lnTo>
                  <a:pt x="0" y="0"/>
                </a:lnTo>
                <a:close/>
              </a:path>
            </a:pathLst>
          </a:custGeom>
          <a:blipFill>
            <a:blip r:embed="rId11"/>
            <a:stretch>
              <a:fillRect/>
            </a:stretch>
          </a:blipFill>
        </p:spPr>
        <p:txBody>
          <a:bodyPr/>
          <a:lstStyle/>
          <a:p>
            <a:endParaRPr lang="en-GB"/>
          </a:p>
        </p:txBody>
      </p:sp>
      <p:sp>
        <p:nvSpPr>
          <p:cNvPr id="12" name="TextBox 12"/>
          <p:cNvSpPr txBox="1"/>
          <p:nvPr/>
        </p:nvSpPr>
        <p:spPr>
          <a:xfrm>
            <a:off x="1553200" y="964841"/>
            <a:ext cx="11352718" cy="775462"/>
          </a:xfrm>
          <a:prstGeom prst="rect">
            <a:avLst/>
          </a:prstGeom>
        </p:spPr>
        <p:txBody>
          <a:bodyPr lIns="0" tIns="0" rIns="0" bIns="0" rtlCol="0" anchor="t">
            <a:spAutoFit/>
          </a:bodyPr>
          <a:lstStyle/>
          <a:p>
            <a:pPr algn="ctr">
              <a:lnSpc>
                <a:spcPts val="6718"/>
              </a:lnSpc>
            </a:pPr>
            <a:r>
              <a:rPr lang="en-US" sz="3499" b="1">
                <a:solidFill>
                  <a:srgbClr val="FFFFFF"/>
                </a:solidFill>
                <a:latin typeface="Montserrat Bold"/>
                <a:ea typeface="Montserrat Bold"/>
                <a:cs typeface="Montserrat Bold"/>
                <a:sym typeface="Montserrat Bold"/>
              </a:rPr>
              <a:t>COMIC TIME!</a:t>
            </a:r>
          </a:p>
        </p:txBody>
      </p:sp>
      <p:sp>
        <p:nvSpPr>
          <p:cNvPr id="13" name="TextBox 13"/>
          <p:cNvSpPr txBox="1"/>
          <p:nvPr/>
        </p:nvSpPr>
        <p:spPr>
          <a:xfrm>
            <a:off x="1167621" y="2382858"/>
            <a:ext cx="11780370" cy="5080934"/>
          </a:xfrm>
          <a:prstGeom prst="rect">
            <a:avLst/>
          </a:prstGeom>
        </p:spPr>
        <p:txBody>
          <a:bodyPr lIns="0" tIns="0" rIns="0" bIns="0" rtlCol="0" anchor="t">
            <a:spAutoFit/>
          </a:bodyPr>
          <a:lstStyle/>
          <a:p>
            <a:pPr algn="ctr">
              <a:lnSpc>
                <a:spcPts val="5034"/>
              </a:lnSpc>
            </a:pPr>
            <a:r>
              <a:rPr lang="en-US" sz="3598">
                <a:solidFill>
                  <a:srgbClr val="0099FF"/>
                </a:solidFill>
                <a:latin typeface="Montserrat"/>
                <a:ea typeface="Montserrat"/>
                <a:cs typeface="Montserrat"/>
                <a:sym typeface="Montserrat"/>
              </a:rPr>
              <a:t>Sustainable Development Goal 5 is all about Gender Equality. Look at page 5 of this </a:t>
            </a:r>
            <a:r>
              <a:rPr lang="en-US" sz="3598" u="sng">
                <a:solidFill>
                  <a:srgbClr val="0099FF"/>
                </a:solidFill>
                <a:latin typeface="Montserrat"/>
                <a:ea typeface="Montserrat"/>
                <a:cs typeface="Montserrat"/>
                <a:sym typeface="Montserrat"/>
                <a:hlinkClick r:id="rId12" tooltip="https://www.yumpu.com/xx/document/read/55730350/1-page-goals-comics-full-set-pdf"/>
              </a:rPr>
              <a:t>comic</a:t>
            </a:r>
            <a:r>
              <a:rPr lang="en-US" sz="3598">
                <a:solidFill>
                  <a:srgbClr val="0099FF"/>
                </a:solidFill>
                <a:latin typeface="Montserrat"/>
                <a:ea typeface="Montserrat"/>
                <a:cs typeface="Montserrat"/>
                <a:sym typeface="Montserrat"/>
              </a:rPr>
              <a:t> which shows what we can do to tackle gender equality. Work in groups to create your own comic showing four things you can do to work towards gender equality in your school or community.</a:t>
            </a:r>
          </a:p>
          <a:p>
            <a:pPr algn="ctr">
              <a:lnSpc>
                <a:spcPts val="5034"/>
              </a:lnSpc>
            </a:pPr>
            <a:endParaRPr lang="en-US" sz="3598">
              <a:solidFill>
                <a:srgbClr val="0099FF"/>
              </a:solidFill>
              <a:latin typeface="Montserrat"/>
              <a:ea typeface="Montserrat"/>
              <a:cs typeface="Montserrat"/>
              <a:sym typeface="Montserrat"/>
            </a:endParaRPr>
          </a:p>
          <a:p>
            <a:pPr algn="ctr">
              <a:lnSpc>
                <a:spcPts val="5037"/>
              </a:lnSpc>
            </a:pPr>
            <a:endParaRPr lang="en-US" sz="3598">
              <a:solidFill>
                <a:srgbClr val="0099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96409"/>
            <a:ext cx="3368326" cy="1290638"/>
            <a:chOff x="0" y="0"/>
            <a:chExt cx="4491101" cy="1720850"/>
          </a:xfrm>
        </p:grpSpPr>
        <p:sp>
          <p:nvSpPr>
            <p:cNvPr id="3" name="Freeform 3"/>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3"/>
              <a:stretch>
                <a:fillRect l="-1" r="-1"/>
              </a:stretch>
            </a:blipFill>
          </p:spPr>
          <p:txBody>
            <a:bodyPr/>
            <a:lstStyle/>
            <a:p>
              <a:endParaRPr lang="en-GB"/>
            </a:p>
          </p:txBody>
        </p:sp>
      </p:grpSp>
      <p:grpSp>
        <p:nvGrpSpPr>
          <p:cNvPr id="4" name="Group 4"/>
          <p:cNvGrpSpPr/>
          <p:nvPr/>
        </p:nvGrpSpPr>
        <p:grpSpPr>
          <a:xfrm>
            <a:off x="322480" y="499534"/>
            <a:ext cx="6091618" cy="1240631"/>
            <a:chOff x="0" y="0"/>
            <a:chExt cx="8122158" cy="1654175"/>
          </a:xfrm>
        </p:grpSpPr>
        <p:sp>
          <p:nvSpPr>
            <p:cNvPr id="5" name="Freeform 5"/>
            <p:cNvSpPr/>
            <p:nvPr/>
          </p:nvSpPr>
          <p:spPr>
            <a:xfrm>
              <a:off x="0" y="0"/>
              <a:ext cx="8122158" cy="1654175"/>
            </a:xfrm>
            <a:custGeom>
              <a:avLst/>
              <a:gdLst/>
              <a:ahLst/>
              <a:cxnLst/>
              <a:rect l="l" t="t" r="r" b="b"/>
              <a:pathLst>
                <a:path w="8122158" h="1654175">
                  <a:moveTo>
                    <a:pt x="0" y="0"/>
                  </a:moveTo>
                  <a:lnTo>
                    <a:pt x="8122158" y="0"/>
                  </a:lnTo>
                  <a:lnTo>
                    <a:pt x="8122158" y="1654175"/>
                  </a:lnTo>
                  <a:lnTo>
                    <a:pt x="0" y="1654175"/>
                  </a:lnTo>
                  <a:close/>
                </a:path>
              </a:pathLst>
            </a:custGeom>
            <a:solidFill>
              <a:srgbClr val="0099FF"/>
            </a:solidFill>
          </p:spPr>
          <p:txBody>
            <a:bodyPr/>
            <a:lstStyle/>
            <a:p>
              <a:endParaRPr lang="en-GB"/>
            </a:p>
          </p:txBody>
        </p:sp>
      </p:grpSp>
      <p:sp>
        <p:nvSpPr>
          <p:cNvPr id="6" name="Freeform 6"/>
          <p:cNvSpPr/>
          <p:nvPr/>
        </p:nvSpPr>
        <p:spPr>
          <a:xfrm>
            <a:off x="9883358" y="-69473"/>
            <a:ext cx="9108477" cy="10425946"/>
          </a:xfrm>
          <a:custGeom>
            <a:avLst/>
            <a:gdLst/>
            <a:ahLst/>
            <a:cxnLst/>
            <a:rect l="l" t="t" r="r" b="b"/>
            <a:pathLst>
              <a:path w="9108477" h="10425946">
                <a:moveTo>
                  <a:pt x="0" y="0"/>
                </a:moveTo>
                <a:lnTo>
                  <a:pt x="9108477" y="0"/>
                </a:lnTo>
                <a:lnTo>
                  <a:pt x="9108477" y="10425946"/>
                </a:lnTo>
                <a:lnTo>
                  <a:pt x="0" y="10425946"/>
                </a:lnTo>
                <a:lnTo>
                  <a:pt x="0" y="0"/>
                </a:lnTo>
                <a:close/>
              </a:path>
            </a:pathLst>
          </a:custGeom>
          <a:blipFill>
            <a:blip r:embed="rId4"/>
            <a:stretch>
              <a:fillRect l="-36240" r="-36240"/>
            </a:stretch>
          </a:blipFill>
        </p:spPr>
        <p:txBody>
          <a:bodyPr/>
          <a:lstStyle/>
          <a:p>
            <a:endParaRPr lang="en-GB"/>
          </a:p>
        </p:txBody>
      </p:sp>
      <p:sp>
        <p:nvSpPr>
          <p:cNvPr id="7" name="TextBox 7"/>
          <p:cNvSpPr txBox="1"/>
          <p:nvPr/>
        </p:nvSpPr>
        <p:spPr>
          <a:xfrm>
            <a:off x="322480" y="684865"/>
            <a:ext cx="5990043" cy="736575"/>
          </a:xfrm>
          <a:prstGeom prst="rect">
            <a:avLst/>
          </a:prstGeom>
        </p:spPr>
        <p:txBody>
          <a:bodyPr lIns="0" tIns="0" rIns="0" bIns="0" rtlCol="0" anchor="t">
            <a:spAutoFit/>
          </a:bodyPr>
          <a:lstStyle/>
          <a:p>
            <a:pPr algn="ctr">
              <a:lnSpc>
                <a:spcPts val="5598"/>
              </a:lnSpc>
            </a:pPr>
            <a:r>
              <a:rPr lang="en-US" sz="3999" b="1">
                <a:solidFill>
                  <a:srgbClr val="FFFFFF"/>
                </a:solidFill>
                <a:latin typeface="Montserrat Bold"/>
                <a:ea typeface="Montserrat Bold"/>
                <a:cs typeface="Montserrat Bold"/>
                <a:sym typeface="Montserrat Bold"/>
              </a:rPr>
              <a:t>BEFORE YOU BEGIN</a:t>
            </a:r>
          </a:p>
        </p:txBody>
      </p:sp>
      <p:sp>
        <p:nvSpPr>
          <p:cNvPr id="8" name="TextBox 8"/>
          <p:cNvSpPr txBox="1"/>
          <p:nvPr/>
        </p:nvSpPr>
        <p:spPr>
          <a:xfrm>
            <a:off x="0" y="2176437"/>
            <a:ext cx="9613887" cy="6729685"/>
          </a:xfrm>
          <a:prstGeom prst="rect">
            <a:avLst/>
          </a:prstGeom>
        </p:spPr>
        <p:txBody>
          <a:bodyPr lIns="0" tIns="0" rIns="0" bIns="0" rtlCol="0" anchor="t">
            <a:spAutoFit/>
          </a:bodyPr>
          <a:lstStyle/>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We strongly recommend completing this week’s pack in class with teacher supervision and not setting this pack, or activities from this pack, as homework. This is a flexible resource and is intended to provide you with some easy to use, appropriate rights-related learning to share with your children, their families and your colleagues.</a:t>
            </a:r>
          </a:p>
          <a:p>
            <a:pPr marL="786739" lvl="3" indent="-196685" algn="l">
              <a:lnSpc>
                <a:spcPts val="3145"/>
              </a:lnSpc>
            </a:pPr>
            <a:endParaRPr lang="en-US" sz="2799">
              <a:solidFill>
                <a:srgbClr val="000000"/>
              </a:solidFill>
              <a:latin typeface="Montserrat"/>
              <a:ea typeface="Montserrat"/>
              <a:cs typeface="Montserrat"/>
              <a:sym typeface="Montserrat"/>
            </a:endParaRPr>
          </a:p>
          <a:p>
            <a:pPr marL="786655" lvl="3" indent="-196664" algn="l">
              <a:lnSpc>
                <a:spcPts val="3142"/>
              </a:lnSpc>
              <a:buFont typeface="Arial"/>
              <a:buChar char="￭"/>
            </a:pPr>
            <a:r>
              <a:rPr lang="en-US" sz="2799">
                <a:solidFill>
                  <a:srgbClr val="000000"/>
                </a:solidFill>
                <a:latin typeface="Montserrat"/>
                <a:ea typeface="Montserrat"/>
                <a:cs typeface="Montserrat"/>
                <a:sym typeface="Montserrat"/>
              </a:rPr>
              <a:t>Please edit out non relevant slides or activities before sharing with your students. Please check that the content works for your learners and feel free to adapt or add any content that would make the material more relevant for your setting. </a:t>
            </a:r>
          </a:p>
          <a:p>
            <a:pPr marL="786655" lvl="3" indent="-196664" algn="l">
              <a:lnSpc>
                <a:spcPts val="3142"/>
              </a:lnSpc>
            </a:pPr>
            <a:endParaRPr lang="en-US" sz="2799">
              <a:solidFill>
                <a:srgbClr val="000000"/>
              </a:solidFill>
              <a:latin typeface="Montserrat"/>
              <a:ea typeface="Montserrat"/>
              <a:cs typeface="Montserrat"/>
              <a:sym typeface="Montserrat"/>
            </a:endParaRPr>
          </a:p>
          <a:p>
            <a:pPr marL="786739" lvl="3" indent="-196685" algn="l">
              <a:lnSpc>
                <a:spcPts val="3145"/>
              </a:lnSpc>
              <a:buFont typeface="Arial"/>
              <a:buChar char="￭"/>
            </a:pPr>
            <a:r>
              <a:rPr lang="en-US" sz="2799">
                <a:solidFill>
                  <a:srgbClr val="000000"/>
                </a:solidFill>
                <a:latin typeface="Montserrat"/>
                <a:ea typeface="Montserrat"/>
                <a:cs typeface="Montserrat"/>
                <a:sym typeface="Montserrat"/>
              </a:rPr>
              <a:t>Some activities in this pack have been adapted from UNICEF UK Rights Respecting Schools resources. </a:t>
            </a:r>
          </a:p>
        </p:txBody>
      </p:sp>
      <p:sp>
        <p:nvSpPr>
          <p:cNvPr id="9" name="TextBox 9"/>
          <p:cNvSpPr txBox="1"/>
          <p:nvPr/>
        </p:nvSpPr>
        <p:spPr>
          <a:xfrm>
            <a:off x="17549532" y="9953625"/>
            <a:ext cx="9164320" cy="266700"/>
          </a:xfrm>
          <a:prstGeom prst="rect">
            <a:avLst/>
          </a:prstGeom>
        </p:spPr>
        <p:txBody>
          <a:bodyPr lIns="0" tIns="0" rIns="0" bIns="0" rtlCol="0" anchor="t">
            <a:spAutoFit/>
          </a:bodyPr>
          <a:lstStyle/>
          <a:p>
            <a:pPr algn="l">
              <a:lnSpc>
                <a:spcPts val="1080"/>
              </a:lnSpc>
            </a:pPr>
            <a:endParaRPr/>
          </a:p>
          <a:p>
            <a:pPr algn="l">
              <a:lnSpc>
                <a:spcPts val="1080"/>
              </a:lnSpc>
            </a:pPr>
            <a:r>
              <a:rPr lang="en-US" sz="900" spc="8">
                <a:solidFill>
                  <a:srgbClr val="FFFFFF"/>
                </a:solidFill>
                <a:latin typeface="Montserrat"/>
                <a:ea typeface="Montserrat"/>
                <a:cs typeface="Montserrat"/>
                <a:sym typeface="Montserrat"/>
              </a:rPr>
              <a:t>UNI320491</a:t>
            </a:r>
          </a:p>
        </p:txBody>
      </p:sp>
      <p:sp>
        <p:nvSpPr>
          <p:cNvPr id="10" name="Freeform 10"/>
          <p:cNvSpPr/>
          <p:nvPr/>
        </p:nvSpPr>
        <p:spPr>
          <a:xfrm>
            <a:off x="8192355" y="-618218"/>
            <a:ext cx="2105453" cy="2039658"/>
          </a:xfrm>
          <a:custGeom>
            <a:avLst/>
            <a:gdLst/>
            <a:ahLst/>
            <a:cxnLst/>
            <a:rect l="l" t="t" r="r" b="b"/>
            <a:pathLst>
              <a:path w="2105453" h="2039658">
                <a:moveTo>
                  <a:pt x="0" y="0"/>
                </a:moveTo>
                <a:lnTo>
                  <a:pt x="2105453" y="0"/>
                </a:lnTo>
                <a:lnTo>
                  <a:pt x="2105453" y="2039658"/>
                </a:lnTo>
                <a:lnTo>
                  <a:pt x="0" y="2039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468315" y="9044553"/>
            <a:ext cx="1162749" cy="290687"/>
          </a:xfrm>
          <a:custGeom>
            <a:avLst/>
            <a:gdLst/>
            <a:ahLst/>
            <a:cxnLst/>
            <a:rect l="l" t="t" r="r" b="b"/>
            <a:pathLst>
              <a:path w="1162749" h="290687">
                <a:moveTo>
                  <a:pt x="0" y="0"/>
                </a:moveTo>
                <a:lnTo>
                  <a:pt x="1162749" y="0"/>
                </a:lnTo>
                <a:lnTo>
                  <a:pt x="1162749" y="290687"/>
                </a:lnTo>
                <a:lnTo>
                  <a:pt x="0" y="290687"/>
                </a:lnTo>
                <a:lnTo>
                  <a:pt x="0" y="0"/>
                </a:lnTo>
                <a:close/>
              </a:path>
            </a:pathLst>
          </a:custGeom>
          <a:blipFill>
            <a:blip r:embed="rId3">
              <a:extLst>
                <a:ext uri="{96DAC541-7B7A-43D3-8B79-37D633B846F1}">
                  <asvg:svgBlip xmlns:asvg="http://schemas.microsoft.com/office/drawing/2016/SVG/main" r:embed="rId4"/>
                </a:ext>
              </a:extLst>
            </a:blip>
            <a:stretch>
              <a:fillRect t="-406" b="-406"/>
            </a:stretch>
          </a:blipFill>
        </p:spPr>
        <p:txBody>
          <a:bodyPr/>
          <a:lstStyle/>
          <a:p>
            <a:endParaRPr lang="en-GB"/>
          </a:p>
        </p:txBody>
      </p:sp>
      <p:grpSp>
        <p:nvGrpSpPr>
          <p:cNvPr id="4" name="Group 4"/>
          <p:cNvGrpSpPr/>
          <p:nvPr/>
        </p:nvGrpSpPr>
        <p:grpSpPr>
          <a:xfrm>
            <a:off x="12015788" y="1126339"/>
            <a:ext cx="5952935" cy="8504206"/>
            <a:chOff x="0" y="0"/>
            <a:chExt cx="7937247" cy="11338941"/>
          </a:xfrm>
        </p:grpSpPr>
        <p:sp>
          <p:nvSpPr>
            <p:cNvPr id="5" name="Freeform 5"/>
            <p:cNvSpPr/>
            <p:nvPr/>
          </p:nvSpPr>
          <p:spPr>
            <a:xfrm>
              <a:off x="0" y="0"/>
              <a:ext cx="7937247" cy="11338941"/>
            </a:xfrm>
            <a:custGeom>
              <a:avLst/>
              <a:gdLst/>
              <a:ahLst/>
              <a:cxnLst/>
              <a:rect l="l" t="t" r="r" b="b"/>
              <a:pathLst>
                <a:path w="7937247" h="11338941">
                  <a:moveTo>
                    <a:pt x="6123051" y="11338941"/>
                  </a:moveTo>
                  <a:lnTo>
                    <a:pt x="1814195" y="11338941"/>
                  </a:lnTo>
                  <a:cubicBezTo>
                    <a:pt x="811911" y="11338941"/>
                    <a:pt x="0" y="10527157"/>
                    <a:pt x="0" y="9524746"/>
                  </a:cubicBezTo>
                  <a:lnTo>
                    <a:pt x="0" y="1814195"/>
                  </a:lnTo>
                  <a:cubicBezTo>
                    <a:pt x="0" y="811911"/>
                    <a:pt x="811911" y="0"/>
                    <a:pt x="1814195" y="0"/>
                  </a:cubicBezTo>
                  <a:lnTo>
                    <a:pt x="6123051" y="0"/>
                  </a:lnTo>
                  <a:cubicBezTo>
                    <a:pt x="7125462" y="0"/>
                    <a:pt x="7937247" y="811911"/>
                    <a:pt x="7937247" y="1814195"/>
                  </a:cubicBezTo>
                  <a:lnTo>
                    <a:pt x="7937247" y="9524746"/>
                  </a:lnTo>
                  <a:cubicBezTo>
                    <a:pt x="7937247" y="10527157"/>
                    <a:pt x="7125335" y="11338941"/>
                    <a:pt x="6123051" y="11338941"/>
                  </a:cubicBezTo>
                  <a:close/>
                </a:path>
              </a:pathLst>
            </a:custGeom>
            <a:blipFill>
              <a:blip r:embed="rId5"/>
              <a:stretch>
                <a:fillRect l="-57045" r="-57045"/>
              </a:stretch>
            </a:blipFill>
          </p:spPr>
          <p:txBody>
            <a:bodyPr/>
            <a:lstStyle/>
            <a:p>
              <a:endParaRPr lang="en-GB"/>
            </a:p>
          </p:txBody>
        </p:sp>
      </p:grpSp>
      <p:grpSp>
        <p:nvGrpSpPr>
          <p:cNvPr id="6" name="Group 6"/>
          <p:cNvGrpSpPr/>
          <p:nvPr/>
        </p:nvGrpSpPr>
        <p:grpSpPr>
          <a:xfrm>
            <a:off x="-414002" y="3832126"/>
            <a:ext cx="12115135" cy="6602653"/>
            <a:chOff x="0" y="0"/>
            <a:chExt cx="14801159" cy="8066515"/>
          </a:xfrm>
        </p:grpSpPr>
        <p:sp>
          <p:nvSpPr>
            <p:cNvPr id="7" name="Freeform 7"/>
            <p:cNvSpPr/>
            <p:nvPr/>
          </p:nvSpPr>
          <p:spPr>
            <a:xfrm>
              <a:off x="0" y="0"/>
              <a:ext cx="14801107" cy="8066463"/>
            </a:xfrm>
            <a:custGeom>
              <a:avLst/>
              <a:gdLst/>
              <a:ahLst/>
              <a:cxnLst/>
              <a:rect l="l" t="t" r="r" b="b"/>
              <a:pathLst>
                <a:path w="14801107" h="8066463">
                  <a:moveTo>
                    <a:pt x="0" y="0"/>
                  </a:moveTo>
                  <a:lnTo>
                    <a:pt x="14801107" y="0"/>
                  </a:lnTo>
                  <a:lnTo>
                    <a:pt x="14801107" y="8066463"/>
                  </a:lnTo>
                  <a:lnTo>
                    <a:pt x="0" y="8066463"/>
                  </a:lnTo>
                  <a:close/>
                </a:path>
              </a:pathLst>
            </a:custGeom>
            <a:solidFill>
              <a:srgbClr val="60B7FE"/>
            </a:solidFill>
          </p:spPr>
          <p:txBody>
            <a:bodyPr/>
            <a:lstStyle/>
            <a:p>
              <a:endParaRPr lang="en-GB"/>
            </a:p>
          </p:txBody>
        </p:sp>
      </p:grpSp>
      <p:sp>
        <p:nvSpPr>
          <p:cNvPr id="8" name="TextBox 8"/>
          <p:cNvSpPr txBox="1"/>
          <p:nvPr/>
        </p:nvSpPr>
        <p:spPr>
          <a:xfrm>
            <a:off x="456114" y="605070"/>
            <a:ext cx="8669929" cy="513229"/>
          </a:xfrm>
          <a:prstGeom prst="rect">
            <a:avLst/>
          </a:prstGeom>
        </p:spPr>
        <p:txBody>
          <a:bodyPr lIns="0" tIns="0" rIns="0" bIns="0" rtlCol="0" anchor="t">
            <a:spAutoFit/>
          </a:bodyPr>
          <a:lstStyle/>
          <a:p>
            <a:pPr algn="l">
              <a:lnSpc>
                <a:spcPts val="5680"/>
              </a:lnSpc>
            </a:pPr>
            <a:r>
              <a:rPr lang="en-US" sz="7012" b="1">
                <a:solidFill>
                  <a:srgbClr val="60B7FE"/>
                </a:solidFill>
                <a:latin typeface="Montserrat Bold"/>
                <a:ea typeface="Montserrat Bold"/>
                <a:cs typeface="Montserrat Bold"/>
                <a:sym typeface="Montserrat Bold"/>
              </a:rPr>
              <a:t>Reflection</a:t>
            </a:r>
          </a:p>
        </p:txBody>
      </p:sp>
      <p:sp>
        <p:nvSpPr>
          <p:cNvPr id="9" name="TextBox 9"/>
          <p:cNvSpPr txBox="1"/>
          <p:nvPr/>
        </p:nvSpPr>
        <p:spPr>
          <a:xfrm>
            <a:off x="456114" y="3892813"/>
            <a:ext cx="10331428" cy="5868119"/>
          </a:xfrm>
          <a:prstGeom prst="rect">
            <a:avLst/>
          </a:prstGeom>
        </p:spPr>
        <p:txBody>
          <a:bodyPr lIns="0" tIns="0" rIns="0" bIns="0" rtlCol="0" anchor="t">
            <a:spAutoFit/>
          </a:bodyPr>
          <a:lstStyle/>
          <a:p>
            <a:pPr marL="669288" lvl="1" indent="-334644" algn="l">
              <a:lnSpc>
                <a:spcPts val="6013"/>
              </a:lnSpc>
              <a:buFont typeface="Arial"/>
              <a:buChar char="•"/>
            </a:pPr>
            <a:r>
              <a:rPr lang="en-US" sz="3099" b="1">
                <a:solidFill>
                  <a:srgbClr val="FFFFFF"/>
                </a:solidFill>
                <a:latin typeface="Montserrat Bold"/>
                <a:ea typeface="Montserrat Bold"/>
                <a:cs typeface="Montserrat Bold"/>
                <a:sym typeface="Montserrat Bold"/>
              </a:rPr>
              <a:t>Think of a change that would help to make a fairer world where gender equality is a reality. It might be something small. </a:t>
            </a:r>
          </a:p>
          <a:p>
            <a:pPr marL="669288" lvl="1" indent="-334644" algn="l">
              <a:lnSpc>
                <a:spcPts val="6013"/>
              </a:lnSpc>
              <a:buFont typeface="Arial"/>
              <a:buChar char="•"/>
            </a:pPr>
            <a:r>
              <a:rPr lang="en-US" sz="3099" b="1">
                <a:solidFill>
                  <a:srgbClr val="FFFFFF"/>
                </a:solidFill>
                <a:latin typeface="Montserrat Bold"/>
                <a:ea typeface="Montserrat Bold"/>
                <a:cs typeface="Montserrat Bold"/>
                <a:sym typeface="Montserrat Bold"/>
              </a:rPr>
              <a:t>Is there something you can do to make this happen?</a:t>
            </a:r>
          </a:p>
          <a:p>
            <a:pPr marL="669288" lvl="1" indent="-334644" algn="l">
              <a:lnSpc>
                <a:spcPts val="6013"/>
              </a:lnSpc>
              <a:buFont typeface="Arial"/>
              <a:buChar char="•"/>
            </a:pPr>
            <a:r>
              <a:rPr lang="en-US" sz="3099" b="1">
                <a:solidFill>
                  <a:srgbClr val="FFFFFF"/>
                </a:solidFill>
                <a:latin typeface="Montserrat Bold"/>
                <a:ea typeface="Montserrat Bold"/>
                <a:cs typeface="Montserrat Bold"/>
                <a:sym typeface="Montserrat Bold"/>
              </a:rPr>
              <a:t>Can you tell somebody about the change you would like to see? </a:t>
            </a:r>
          </a:p>
          <a:p>
            <a:pPr algn="l">
              <a:lnSpc>
                <a:spcPts val="4114"/>
              </a:lnSpc>
            </a:pPr>
            <a:endParaRPr lang="en-US" sz="3099" b="1">
              <a:solidFill>
                <a:srgbClr val="FFFFFF"/>
              </a:solidFill>
              <a:latin typeface="Montserrat Bold"/>
              <a:ea typeface="Montserrat Bold"/>
              <a:cs typeface="Montserrat Bold"/>
              <a:sym typeface="Montserrat Bold"/>
            </a:endParaRPr>
          </a:p>
        </p:txBody>
      </p:sp>
      <p:sp>
        <p:nvSpPr>
          <p:cNvPr id="10" name="TextBox 10"/>
          <p:cNvSpPr txBox="1"/>
          <p:nvPr/>
        </p:nvSpPr>
        <p:spPr>
          <a:xfrm rot="-5400000">
            <a:off x="11364305" y="6519401"/>
            <a:ext cx="1429941" cy="165075"/>
          </a:xfrm>
          <a:prstGeom prst="rect">
            <a:avLst/>
          </a:prstGeom>
        </p:spPr>
        <p:txBody>
          <a:bodyPr lIns="0" tIns="0" rIns="0" bIns="0" rtlCol="0" anchor="t">
            <a:spAutoFit/>
          </a:bodyPr>
          <a:lstStyle/>
          <a:p>
            <a:pPr algn="ctr">
              <a:lnSpc>
                <a:spcPts val="1398"/>
              </a:lnSpc>
            </a:pPr>
            <a:r>
              <a:rPr lang="en-US" sz="999">
                <a:solidFill>
                  <a:srgbClr val="FFFFFF"/>
                </a:solidFill>
                <a:latin typeface="Montserrat"/>
                <a:ea typeface="Montserrat"/>
                <a:cs typeface="Montserrat"/>
                <a:sym typeface="Montserrat"/>
              </a:rPr>
              <a:t>UNI608801</a:t>
            </a:r>
          </a:p>
        </p:txBody>
      </p:sp>
      <p:sp>
        <p:nvSpPr>
          <p:cNvPr id="11" name="TextBox 11"/>
          <p:cNvSpPr txBox="1"/>
          <p:nvPr/>
        </p:nvSpPr>
        <p:spPr>
          <a:xfrm>
            <a:off x="456114" y="1497057"/>
            <a:ext cx="11135170" cy="1889636"/>
          </a:xfrm>
          <a:prstGeom prst="rect">
            <a:avLst/>
          </a:prstGeom>
        </p:spPr>
        <p:txBody>
          <a:bodyPr lIns="0" tIns="0" rIns="0" bIns="0" rtlCol="0" anchor="t">
            <a:spAutoFit/>
          </a:bodyPr>
          <a:lstStyle/>
          <a:p>
            <a:pPr algn="ctr">
              <a:lnSpc>
                <a:spcPts val="5038"/>
              </a:lnSpc>
              <a:spcBef>
                <a:spcPct val="0"/>
              </a:spcBef>
            </a:pPr>
            <a:r>
              <a:rPr lang="en-US" sz="3598" b="1" i="1">
                <a:solidFill>
                  <a:srgbClr val="000000"/>
                </a:solidFill>
                <a:latin typeface="Montserrat Bold Italics"/>
                <a:ea typeface="Montserrat Bold Italics"/>
                <a:cs typeface="Montserrat Bold Italics"/>
                <a:sym typeface="Montserrat Bold Italics"/>
              </a:rPr>
              <a:t>We need to be brave to challenge unfairness and make the world a better place for everyone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4" name="Group 4"/>
          <p:cNvGrpSpPr/>
          <p:nvPr/>
        </p:nvGrpSpPr>
        <p:grpSpPr>
          <a:xfrm>
            <a:off x="0" y="168688"/>
            <a:ext cx="11771091" cy="1096994"/>
            <a:chOff x="0" y="0"/>
            <a:chExt cx="15694788" cy="1462659"/>
          </a:xfrm>
        </p:grpSpPr>
        <p:sp>
          <p:nvSpPr>
            <p:cNvPr id="5" name="Freeform 5"/>
            <p:cNvSpPr/>
            <p:nvPr/>
          </p:nvSpPr>
          <p:spPr>
            <a:xfrm>
              <a:off x="0" y="0"/>
              <a:ext cx="15694788" cy="1462659"/>
            </a:xfrm>
            <a:custGeom>
              <a:avLst/>
              <a:gdLst/>
              <a:ahLst/>
              <a:cxnLst/>
              <a:rect l="l" t="t" r="r" b="b"/>
              <a:pathLst>
                <a:path w="15694788" h="1462659">
                  <a:moveTo>
                    <a:pt x="0" y="0"/>
                  </a:moveTo>
                  <a:lnTo>
                    <a:pt x="15694788" y="0"/>
                  </a:lnTo>
                  <a:lnTo>
                    <a:pt x="15694788" y="1462659"/>
                  </a:lnTo>
                  <a:lnTo>
                    <a:pt x="0" y="1462659"/>
                  </a:lnTo>
                  <a:close/>
                </a:path>
              </a:pathLst>
            </a:custGeom>
            <a:solidFill>
              <a:srgbClr val="0099FF"/>
            </a:solidFill>
          </p:spPr>
          <p:txBody>
            <a:bodyPr/>
            <a:lstStyle/>
            <a:p>
              <a:endParaRPr lang="en-GB"/>
            </a:p>
          </p:txBody>
        </p:sp>
      </p:grpSp>
      <p:sp>
        <p:nvSpPr>
          <p:cNvPr id="6" name="TextBox 6"/>
          <p:cNvSpPr txBox="1"/>
          <p:nvPr/>
        </p:nvSpPr>
        <p:spPr>
          <a:xfrm>
            <a:off x="227172" y="310477"/>
            <a:ext cx="11669496" cy="680085"/>
          </a:xfrm>
          <a:prstGeom prst="rect">
            <a:avLst/>
          </a:prstGeom>
        </p:spPr>
        <p:txBody>
          <a:bodyPr lIns="0" tIns="0" rIns="0" bIns="0" rtlCol="0" anchor="t">
            <a:spAutoFit/>
          </a:bodyPr>
          <a:lstStyle/>
          <a:p>
            <a:pPr algn="l">
              <a:lnSpc>
                <a:spcPts val="5040"/>
              </a:lnSpc>
            </a:pPr>
            <a:r>
              <a:rPr lang="en-US" sz="3600" b="1">
                <a:solidFill>
                  <a:srgbClr val="FFFFFF"/>
                </a:solidFill>
                <a:latin typeface="Montserrat Bold"/>
                <a:ea typeface="Montserrat Bold"/>
                <a:cs typeface="Montserrat Bold"/>
                <a:sym typeface="Montserrat Bold"/>
              </a:rPr>
              <a:t>FURTHER CHILD RIGHTS EDUCATION SUPPORT </a:t>
            </a:r>
          </a:p>
        </p:txBody>
      </p:sp>
      <p:grpSp>
        <p:nvGrpSpPr>
          <p:cNvPr id="7" name="Group 7"/>
          <p:cNvGrpSpPr/>
          <p:nvPr/>
        </p:nvGrpSpPr>
        <p:grpSpPr>
          <a:xfrm>
            <a:off x="0" y="8976298"/>
            <a:ext cx="3368326" cy="1290638"/>
            <a:chOff x="0" y="0"/>
            <a:chExt cx="4491101" cy="1720850"/>
          </a:xfrm>
        </p:grpSpPr>
        <p:sp>
          <p:nvSpPr>
            <p:cNvPr id="8" name="Freeform 8"/>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4"/>
              <a:stretch>
                <a:fillRect l="-1" r="-1"/>
              </a:stretch>
            </a:blipFill>
          </p:spPr>
          <p:txBody>
            <a:bodyPr/>
            <a:lstStyle/>
            <a:p>
              <a:endParaRPr lang="en-GB"/>
            </a:p>
          </p:txBody>
        </p:sp>
      </p:grpSp>
      <p:grpSp>
        <p:nvGrpSpPr>
          <p:cNvPr id="9" name="Group 9"/>
          <p:cNvGrpSpPr/>
          <p:nvPr/>
        </p:nvGrpSpPr>
        <p:grpSpPr>
          <a:xfrm rot="71640">
            <a:off x="12454703" y="244028"/>
            <a:ext cx="5532978" cy="1569339"/>
            <a:chOff x="0" y="0"/>
            <a:chExt cx="7377303" cy="2092452"/>
          </a:xfrm>
        </p:grpSpPr>
        <p:sp>
          <p:nvSpPr>
            <p:cNvPr id="10" name="Freeform 10"/>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5"/>
              <a:stretch>
                <a:fillRect/>
              </a:stretch>
            </a:blipFill>
          </p:spPr>
          <p:txBody>
            <a:bodyPr/>
            <a:lstStyle/>
            <a:p>
              <a:endParaRPr lang="en-GB"/>
            </a:p>
          </p:txBody>
        </p:sp>
      </p:grpSp>
      <p:grpSp>
        <p:nvGrpSpPr>
          <p:cNvPr id="11" name="Group 11"/>
          <p:cNvGrpSpPr/>
          <p:nvPr/>
        </p:nvGrpSpPr>
        <p:grpSpPr>
          <a:xfrm>
            <a:off x="12637770" y="2619340"/>
            <a:ext cx="5594127" cy="6356985"/>
            <a:chOff x="0" y="0"/>
            <a:chExt cx="7458837" cy="8475980"/>
          </a:xfrm>
        </p:grpSpPr>
        <p:sp>
          <p:nvSpPr>
            <p:cNvPr id="12" name="Freeform 12"/>
            <p:cNvSpPr/>
            <p:nvPr/>
          </p:nvSpPr>
          <p:spPr>
            <a:xfrm>
              <a:off x="0" y="0"/>
              <a:ext cx="7458837" cy="8475980"/>
            </a:xfrm>
            <a:custGeom>
              <a:avLst/>
              <a:gdLst/>
              <a:ahLst/>
              <a:cxnLst/>
              <a:rect l="l" t="t" r="r" b="b"/>
              <a:pathLst>
                <a:path w="7458837" h="8475980">
                  <a:moveTo>
                    <a:pt x="0" y="0"/>
                  </a:moveTo>
                  <a:lnTo>
                    <a:pt x="7458837" y="0"/>
                  </a:lnTo>
                  <a:lnTo>
                    <a:pt x="7458837" y="8475980"/>
                  </a:lnTo>
                  <a:lnTo>
                    <a:pt x="0" y="8475980"/>
                  </a:lnTo>
                  <a:lnTo>
                    <a:pt x="0" y="0"/>
                  </a:lnTo>
                  <a:close/>
                </a:path>
              </a:pathLst>
            </a:custGeom>
            <a:blipFill>
              <a:blip r:embed="rId6"/>
              <a:stretch>
                <a:fillRect t="-5" b="-5"/>
              </a:stretch>
            </a:blipFill>
          </p:spPr>
          <p:txBody>
            <a:bodyPr/>
            <a:lstStyle/>
            <a:p>
              <a:endParaRPr lang="en-GB"/>
            </a:p>
          </p:txBody>
        </p:sp>
      </p:grpSp>
      <p:grpSp>
        <p:nvGrpSpPr>
          <p:cNvPr id="13" name="Group 13"/>
          <p:cNvGrpSpPr/>
          <p:nvPr/>
        </p:nvGrpSpPr>
        <p:grpSpPr>
          <a:xfrm>
            <a:off x="4282922" y="5596380"/>
            <a:ext cx="7662386" cy="3379946"/>
            <a:chOff x="0" y="0"/>
            <a:chExt cx="10216515" cy="4506595"/>
          </a:xfrm>
        </p:grpSpPr>
        <p:sp>
          <p:nvSpPr>
            <p:cNvPr id="14" name="Freeform 14"/>
            <p:cNvSpPr/>
            <p:nvPr/>
          </p:nvSpPr>
          <p:spPr>
            <a:xfrm>
              <a:off x="0" y="0"/>
              <a:ext cx="10216515" cy="4506595"/>
            </a:xfrm>
            <a:custGeom>
              <a:avLst/>
              <a:gdLst/>
              <a:ahLst/>
              <a:cxnLst/>
              <a:rect l="l" t="t" r="r" b="b"/>
              <a:pathLst>
                <a:path w="10216515" h="4506595">
                  <a:moveTo>
                    <a:pt x="0" y="0"/>
                  </a:moveTo>
                  <a:lnTo>
                    <a:pt x="10216515" y="0"/>
                  </a:lnTo>
                  <a:lnTo>
                    <a:pt x="10216515" y="4506595"/>
                  </a:lnTo>
                  <a:lnTo>
                    <a:pt x="0" y="4506595"/>
                  </a:lnTo>
                  <a:lnTo>
                    <a:pt x="0" y="0"/>
                  </a:lnTo>
                  <a:close/>
                </a:path>
              </a:pathLst>
            </a:custGeom>
            <a:blipFill>
              <a:blip r:embed="rId7"/>
              <a:stretch>
                <a:fillRect/>
              </a:stretch>
            </a:blipFill>
          </p:spPr>
          <p:txBody>
            <a:bodyPr/>
            <a:lstStyle/>
            <a:p>
              <a:endParaRPr lang="en-GB"/>
            </a:p>
          </p:txBody>
        </p:sp>
      </p:grpSp>
      <p:sp>
        <p:nvSpPr>
          <p:cNvPr id="15" name="TextBox 15"/>
          <p:cNvSpPr txBox="1"/>
          <p:nvPr/>
        </p:nvSpPr>
        <p:spPr>
          <a:xfrm>
            <a:off x="227172" y="1531117"/>
            <a:ext cx="10109347" cy="3873500"/>
          </a:xfrm>
          <a:prstGeom prst="rect">
            <a:avLst/>
          </a:prstGeom>
        </p:spPr>
        <p:txBody>
          <a:bodyPr lIns="0" tIns="0" rIns="0" bIns="0" rtlCol="0" anchor="t">
            <a:spAutoFit/>
          </a:bodyPr>
          <a:lstStyle/>
          <a:p>
            <a:pPr algn="l">
              <a:lnSpc>
                <a:spcPts val="4479"/>
              </a:lnSpc>
            </a:pPr>
            <a:r>
              <a:rPr lang="en-US" sz="3199">
                <a:solidFill>
                  <a:srgbClr val="000000"/>
                </a:solidFill>
                <a:latin typeface="Montserrat"/>
                <a:ea typeface="Montserrat"/>
                <a:cs typeface="Montserrat"/>
                <a:sym typeface="Montserrat"/>
              </a:rPr>
              <a:t>Child Rights Schools is a programme that supports you to embed child rights across the whole school community, including with parents and carers. Find our more </a:t>
            </a:r>
            <a:r>
              <a:rPr lang="en-US" sz="3199" u="sng">
                <a:solidFill>
                  <a:srgbClr val="0000FF"/>
                </a:solidFill>
                <a:latin typeface="Montserrat"/>
                <a:ea typeface="Montserrat"/>
                <a:cs typeface="Montserrat"/>
                <a:sym typeface="Montserrat"/>
                <a:hlinkClick r:id="rId8" tooltip="https://www.unicef.ie/child-rights-education/primary/crs/learn/"/>
              </a:rPr>
              <a:t>here</a:t>
            </a:r>
            <a:r>
              <a:rPr lang="en-US" sz="3199">
                <a:solidFill>
                  <a:srgbClr val="000000"/>
                </a:solidFill>
                <a:latin typeface="Montserrat"/>
                <a:ea typeface="Montserrat"/>
                <a:cs typeface="Montserrat"/>
                <a:sym typeface="Montserrat"/>
              </a:rPr>
              <a:t>.</a:t>
            </a:r>
          </a:p>
          <a:p>
            <a:pPr algn="l">
              <a:lnSpc>
                <a:spcPts val="4479"/>
              </a:lnSpc>
            </a:pPr>
            <a:endParaRPr lang="en-US" sz="3199">
              <a:solidFill>
                <a:srgbClr val="000000"/>
              </a:solidFill>
              <a:latin typeface="Montserrat"/>
              <a:ea typeface="Montserrat"/>
              <a:cs typeface="Montserrat"/>
              <a:sym typeface="Montserrat"/>
            </a:endParaRPr>
          </a:p>
          <a:p>
            <a:pPr algn="l">
              <a:lnSpc>
                <a:spcPts val="4479"/>
              </a:lnSpc>
            </a:pPr>
            <a:r>
              <a:rPr lang="en-US" sz="3199">
                <a:solidFill>
                  <a:srgbClr val="000000"/>
                </a:solidFill>
                <a:latin typeface="Montserrat"/>
                <a:ea typeface="Montserrat"/>
                <a:cs typeface="Montserrat"/>
                <a:sym typeface="Montserrat"/>
              </a:rPr>
              <a:t>Find more classroom resources </a:t>
            </a:r>
            <a:r>
              <a:rPr lang="en-US" sz="3199" u="sng">
                <a:solidFill>
                  <a:srgbClr val="0000FF"/>
                </a:solidFill>
                <a:latin typeface="Montserrat"/>
                <a:ea typeface="Montserrat"/>
                <a:cs typeface="Montserrat"/>
                <a:sym typeface="Montserrat"/>
                <a:hlinkClick r:id="rId9" tooltip="https://www.unicef.ie/child-rights-education/primary/resource-library/"/>
              </a:rPr>
              <a:t>here</a:t>
            </a:r>
            <a:r>
              <a:rPr lang="en-US" sz="3199">
                <a:solidFill>
                  <a:srgbClr val="000000"/>
                </a:solidFill>
                <a:latin typeface="Montserrat"/>
                <a:ea typeface="Montserrat"/>
                <a:cs typeface="Montserrat"/>
                <a:sym typeface="Montserrat"/>
              </a:rPr>
              <a:t>.</a:t>
            </a:r>
          </a:p>
          <a:p>
            <a:pPr algn="l">
              <a:lnSpc>
                <a:spcPts val="3218"/>
              </a:lnSpc>
            </a:pPr>
            <a:endParaRPr lang="en-US" sz="3199">
              <a:solidFill>
                <a:srgbClr val="000000"/>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9296" b="-9296"/>
              </a:stretch>
            </a:blipFill>
          </p:spPr>
          <p:txBody>
            <a:bodyPr/>
            <a:lstStyle/>
            <a:p>
              <a:endParaRPr lang="en-GB"/>
            </a:p>
          </p:txBody>
        </p:sp>
      </p:grpSp>
      <p:sp>
        <p:nvSpPr>
          <p:cNvPr id="4" name="Freeform 4"/>
          <p:cNvSpPr/>
          <p:nvPr/>
        </p:nvSpPr>
        <p:spPr>
          <a:xfrm>
            <a:off x="4816062" y="-629049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5" name="Group 5"/>
          <p:cNvGrpSpPr/>
          <p:nvPr/>
        </p:nvGrpSpPr>
        <p:grpSpPr>
          <a:xfrm>
            <a:off x="-270209" y="0"/>
            <a:ext cx="19585686" cy="11016996"/>
            <a:chOff x="0" y="0"/>
            <a:chExt cx="26114248" cy="14689328"/>
          </a:xfrm>
        </p:grpSpPr>
        <p:sp>
          <p:nvSpPr>
            <p:cNvPr id="6" name="Freeform 6"/>
            <p:cNvSpPr/>
            <p:nvPr/>
          </p:nvSpPr>
          <p:spPr>
            <a:xfrm>
              <a:off x="0" y="0"/>
              <a:ext cx="26114248" cy="14689328"/>
            </a:xfrm>
            <a:custGeom>
              <a:avLst/>
              <a:gdLst/>
              <a:ahLst/>
              <a:cxnLst/>
              <a:rect l="l" t="t" r="r" b="b"/>
              <a:pathLst>
                <a:path w="26114248" h="14689328">
                  <a:moveTo>
                    <a:pt x="0" y="0"/>
                  </a:moveTo>
                  <a:lnTo>
                    <a:pt x="26114248" y="0"/>
                  </a:lnTo>
                  <a:lnTo>
                    <a:pt x="26114248" y="14689328"/>
                  </a:lnTo>
                  <a:lnTo>
                    <a:pt x="0" y="14689328"/>
                  </a:lnTo>
                  <a:lnTo>
                    <a:pt x="0" y="0"/>
                  </a:lnTo>
                  <a:close/>
                </a:path>
              </a:pathLst>
            </a:custGeom>
            <a:blipFill>
              <a:blip r:embed="rId6"/>
              <a:stretch>
                <a:fillRect t="-9151" b="-9151"/>
              </a:stretch>
            </a:blipFill>
          </p:spPr>
          <p:txBody>
            <a:bodyPr/>
            <a:lstStyle/>
            <a:p>
              <a:endParaRPr lang="en-GB"/>
            </a:p>
          </p:txBody>
        </p:sp>
      </p:grpSp>
      <p:grpSp>
        <p:nvGrpSpPr>
          <p:cNvPr id="7" name="Group 7"/>
          <p:cNvGrpSpPr/>
          <p:nvPr/>
        </p:nvGrpSpPr>
        <p:grpSpPr>
          <a:xfrm>
            <a:off x="16306800" y="0"/>
            <a:ext cx="3278886" cy="1181100"/>
            <a:chOff x="0" y="0"/>
            <a:chExt cx="4371848" cy="1574800"/>
          </a:xfrm>
        </p:grpSpPr>
        <p:sp>
          <p:nvSpPr>
            <p:cNvPr id="8" name="Freeform 8"/>
            <p:cNvSpPr/>
            <p:nvPr/>
          </p:nvSpPr>
          <p:spPr>
            <a:xfrm>
              <a:off x="0" y="0"/>
              <a:ext cx="4371848" cy="1574800"/>
            </a:xfrm>
            <a:custGeom>
              <a:avLst/>
              <a:gdLst/>
              <a:ahLst/>
              <a:cxnLst/>
              <a:rect l="l" t="t" r="r" b="b"/>
              <a:pathLst>
                <a:path w="4371848" h="1574800">
                  <a:moveTo>
                    <a:pt x="0" y="0"/>
                  </a:moveTo>
                  <a:lnTo>
                    <a:pt x="4371848" y="0"/>
                  </a:lnTo>
                  <a:lnTo>
                    <a:pt x="4371848" y="1574800"/>
                  </a:lnTo>
                  <a:lnTo>
                    <a:pt x="0" y="1574800"/>
                  </a:lnTo>
                  <a:lnTo>
                    <a:pt x="0" y="0"/>
                  </a:lnTo>
                  <a:close/>
                </a:path>
              </a:pathLst>
            </a:custGeom>
            <a:blipFill>
              <a:blip r:embed="rId7"/>
              <a:stretch>
                <a:fillRect t="-3184" b="-3184"/>
              </a:stretch>
            </a:blipFill>
          </p:spPr>
          <p:txBody>
            <a:bodyPr/>
            <a:lstStyle/>
            <a:p>
              <a:endParaRPr lang="en-GB"/>
            </a:p>
          </p:txBody>
        </p:sp>
      </p:grpSp>
      <p:sp>
        <p:nvSpPr>
          <p:cNvPr id="9" name="TextBox 9"/>
          <p:cNvSpPr txBox="1"/>
          <p:nvPr/>
        </p:nvSpPr>
        <p:spPr>
          <a:xfrm>
            <a:off x="242901" y="8691145"/>
            <a:ext cx="10275038" cy="1734261"/>
          </a:xfrm>
          <a:prstGeom prst="rect">
            <a:avLst/>
          </a:prstGeom>
        </p:spPr>
        <p:txBody>
          <a:bodyPr lIns="0" tIns="0" rIns="0" bIns="0" rtlCol="0" anchor="t">
            <a:spAutoFit/>
          </a:bodyPr>
          <a:lstStyle/>
          <a:p>
            <a:pPr algn="l">
              <a:lnSpc>
                <a:spcPts val="14745"/>
              </a:lnSpc>
            </a:pPr>
            <a:r>
              <a:rPr lang="en-US" sz="14043" b="1" spc="-799">
                <a:solidFill>
                  <a:srgbClr val="FFFFFF"/>
                </a:solidFill>
                <a:latin typeface="Montserrat Bold"/>
                <a:ea typeface="Montserrat Bold"/>
                <a:cs typeface="Montserrat Bold"/>
                <a:sym typeface="Montserrat Bold"/>
              </a:rPr>
              <a:t>thank you</a:t>
            </a:r>
          </a:p>
        </p:txBody>
      </p:sp>
      <p:sp>
        <p:nvSpPr>
          <p:cNvPr id="10" name="TextBox 10"/>
          <p:cNvSpPr txBox="1"/>
          <p:nvPr/>
        </p:nvSpPr>
        <p:spPr>
          <a:xfrm>
            <a:off x="16830677" y="10066655"/>
            <a:ext cx="2231132" cy="220345"/>
          </a:xfrm>
          <a:prstGeom prst="rect">
            <a:avLst/>
          </a:prstGeom>
        </p:spPr>
        <p:txBody>
          <a:bodyPr lIns="0" tIns="0" rIns="0" bIns="0" rtlCol="0" anchor="t">
            <a:spAutoFit/>
          </a:bodyPr>
          <a:lstStyle/>
          <a:p>
            <a:pPr algn="ctr">
              <a:lnSpc>
                <a:spcPts val="2000"/>
              </a:lnSpc>
            </a:pPr>
            <a:r>
              <a:rPr lang="en-US" sz="800">
                <a:solidFill>
                  <a:srgbClr val="FFFFFF"/>
                </a:solidFill>
                <a:latin typeface="Montserrat"/>
                <a:ea typeface="Montserrat"/>
                <a:cs typeface="Montserrat"/>
                <a:sym typeface="Montserrat"/>
              </a:rPr>
              <a:t>UNI619463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6" name="Freeform 6"/>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7">
              <a:extLst>
                <a:ext uri="{96DAC541-7B7A-43D3-8B79-37D633B846F1}">
                  <asvg:svgBlip xmlns:asvg="http://schemas.microsoft.com/office/drawing/2016/SVG/main" r:embed="rId8"/>
                </a:ext>
              </a:extLst>
            </a:blip>
            <a:stretch>
              <a:fillRect t="-331" b="-331"/>
            </a:stretch>
          </a:blipFill>
        </p:spPr>
        <p:txBody>
          <a:bodyPr/>
          <a:lstStyle/>
          <a:p>
            <a:endParaRPr lang="en-GB"/>
          </a:p>
        </p:txBody>
      </p:sp>
      <p:sp>
        <p:nvSpPr>
          <p:cNvPr id="7" name="Freeform 7"/>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 name="Group 8"/>
          <p:cNvGrpSpPr/>
          <p:nvPr/>
        </p:nvGrpSpPr>
        <p:grpSpPr>
          <a:xfrm>
            <a:off x="14635345" y="8918683"/>
            <a:ext cx="3690652" cy="1365504"/>
            <a:chOff x="0" y="0"/>
            <a:chExt cx="4920869" cy="1820672"/>
          </a:xfrm>
        </p:grpSpPr>
        <p:sp>
          <p:nvSpPr>
            <p:cNvPr id="9" name="Freeform 9"/>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1"/>
              <a:stretch>
                <a:fillRect t="-1779" b="-1779"/>
              </a:stretch>
            </a:blipFill>
          </p:spPr>
          <p:txBody>
            <a:bodyPr/>
            <a:lstStyle/>
            <a:p>
              <a:endParaRPr lang="en-GB"/>
            </a:p>
          </p:txBody>
        </p:sp>
      </p:grpSp>
      <p:grpSp>
        <p:nvGrpSpPr>
          <p:cNvPr id="10" name="Group 10"/>
          <p:cNvGrpSpPr/>
          <p:nvPr/>
        </p:nvGrpSpPr>
        <p:grpSpPr>
          <a:xfrm>
            <a:off x="12100039" y="533819"/>
            <a:ext cx="6187916" cy="6187916"/>
            <a:chOff x="0" y="0"/>
            <a:chExt cx="8250555" cy="8250555"/>
          </a:xfrm>
        </p:grpSpPr>
        <p:sp>
          <p:nvSpPr>
            <p:cNvPr id="11" name="Freeform 11"/>
            <p:cNvSpPr/>
            <p:nvPr/>
          </p:nvSpPr>
          <p:spPr>
            <a:xfrm>
              <a:off x="0" y="0"/>
              <a:ext cx="8250555" cy="8250555"/>
            </a:xfrm>
            <a:custGeom>
              <a:avLst/>
              <a:gdLst/>
              <a:ahLst/>
              <a:cxnLst/>
              <a:rect l="l" t="t" r="r" b="b"/>
              <a:pathLst>
                <a:path w="8250555" h="8250555">
                  <a:moveTo>
                    <a:pt x="8250555" y="4125341"/>
                  </a:moveTo>
                  <a:cubicBezTo>
                    <a:pt x="8250555" y="6403594"/>
                    <a:pt x="6403594" y="8250555"/>
                    <a:pt x="4125214" y="8250555"/>
                  </a:cubicBezTo>
                  <a:cubicBezTo>
                    <a:pt x="1846835" y="8250555"/>
                    <a:pt x="0" y="6403594"/>
                    <a:pt x="0" y="4125341"/>
                  </a:cubicBezTo>
                  <a:cubicBezTo>
                    <a:pt x="0" y="1847088"/>
                    <a:pt x="1846961" y="0"/>
                    <a:pt x="4125341" y="0"/>
                  </a:cubicBezTo>
                  <a:cubicBezTo>
                    <a:pt x="6403721" y="0"/>
                    <a:pt x="8250555" y="1846961"/>
                    <a:pt x="8250555" y="4125341"/>
                  </a:cubicBezTo>
                  <a:close/>
                </a:path>
              </a:pathLst>
            </a:custGeom>
            <a:blipFill>
              <a:blip r:embed="rId12"/>
              <a:stretch>
                <a:fillRect l="-25136" r="-25136"/>
              </a:stretch>
            </a:blipFill>
          </p:spPr>
          <p:txBody>
            <a:bodyPr/>
            <a:lstStyle/>
            <a:p>
              <a:endParaRPr lang="en-GB"/>
            </a:p>
          </p:txBody>
        </p:sp>
      </p:grpSp>
      <p:sp>
        <p:nvSpPr>
          <p:cNvPr id="12" name="Freeform 12"/>
          <p:cNvSpPr/>
          <p:nvPr/>
        </p:nvSpPr>
        <p:spPr>
          <a:xfrm>
            <a:off x="8600272" y="6383987"/>
            <a:ext cx="4119910" cy="2693391"/>
          </a:xfrm>
          <a:custGeom>
            <a:avLst/>
            <a:gdLst/>
            <a:ahLst/>
            <a:cxnLst/>
            <a:rect l="l" t="t" r="r" b="b"/>
            <a:pathLst>
              <a:path w="4119910" h="2693391">
                <a:moveTo>
                  <a:pt x="0" y="0"/>
                </a:moveTo>
                <a:lnTo>
                  <a:pt x="4119910" y="0"/>
                </a:lnTo>
                <a:lnTo>
                  <a:pt x="4119910" y="2693392"/>
                </a:lnTo>
                <a:lnTo>
                  <a:pt x="0" y="26933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 name="TextBox 13"/>
          <p:cNvSpPr txBox="1"/>
          <p:nvPr/>
        </p:nvSpPr>
        <p:spPr>
          <a:xfrm>
            <a:off x="2359888" y="4181877"/>
            <a:ext cx="9571388" cy="1475038"/>
          </a:xfrm>
          <a:prstGeom prst="rect">
            <a:avLst/>
          </a:prstGeom>
        </p:spPr>
        <p:txBody>
          <a:bodyPr lIns="0" tIns="0" rIns="0" bIns="0" rtlCol="0" anchor="t">
            <a:spAutoFit/>
          </a:bodyPr>
          <a:lstStyle/>
          <a:p>
            <a:pPr algn="l">
              <a:lnSpc>
                <a:spcPts val="3075"/>
              </a:lnSpc>
            </a:pPr>
            <a:r>
              <a:rPr lang="en-US" sz="2928">
                <a:solidFill>
                  <a:srgbClr val="FFFFFF"/>
                </a:solidFill>
                <a:latin typeface="Montserrat"/>
                <a:ea typeface="Montserrat"/>
                <a:cs typeface="Montserrat"/>
                <a:sym typeface="Montserrat"/>
              </a:rPr>
              <a:t>The energy sources we use today are highly disruptive and damaging to the environment, especially due to the use of hydrocarbon fuels that have increasingly caused global warming.</a:t>
            </a:r>
          </a:p>
        </p:txBody>
      </p:sp>
      <p:sp>
        <p:nvSpPr>
          <p:cNvPr id="14" name="TextBox 14"/>
          <p:cNvSpPr txBox="1"/>
          <p:nvPr/>
        </p:nvSpPr>
        <p:spPr>
          <a:xfrm>
            <a:off x="830277" y="3849908"/>
            <a:ext cx="10802672" cy="1557807"/>
          </a:xfrm>
          <a:prstGeom prst="rect">
            <a:avLst/>
          </a:prstGeom>
        </p:spPr>
        <p:txBody>
          <a:bodyPr lIns="0" tIns="0" rIns="0" bIns="0" rtlCol="0" anchor="t">
            <a:spAutoFit/>
          </a:bodyPr>
          <a:lstStyle/>
          <a:p>
            <a:pPr algn="ctr">
              <a:lnSpc>
                <a:spcPts val="6059"/>
              </a:lnSpc>
            </a:pPr>
            <a:r>
              <a:rPr lang="en-US" sz="5770" b="1">
                <a:solidFill>
                  <a:srgbClr val="0099FF"/>
                </a:solidFill>
                <a:latin typeface="Montserrat Bold"/>
                <a:ea typeface="Montserrat Bold"/>
                <a:cs typeface="Montserrat Bold"/>
                <a:sym typeface="Montserrat Bold"/>
              </a:rPr>
              <a:t>WHAT IS INTERNATIONAL WOMEN’S DAY?</a:t>
            </a:r>
          </a:p>
        </p:txBody>
      </p:sp>
      <p:sp>
        <p:nvSpPr>
          <p:cNvPr id="15" name="TextBox 15"/>
          <p:cNvSpPr txBox="1"/>
          <p:nvPr/>
        </p:nvSpPr>
        <p:spPr>
          <a:xfrm rot="-5400000">
            <a:off x="17220193" y="3521097"/>
            <a:ext cx="1922165" cy="213360"/>
          </a:xfrm>
          <a:prstGeom prst="rect">
            <a:avLst/>
          </a:prstGeom>
        </p:spPr>
        <p:txBody>
          <a:bodyPr lIns="0" tIns="0" rIns="0" bIns="0" rtlCol="0" anchor="t">
            <a:spAutoFit/>
          </a:bodyPr>
          <a:lstStyle/>
          <a:p>
            <a:pPr algn="ctr">
              <a:lnSpc>
                <a:spcPts val="839"/>
              </a:lnSpc>
            </a:pPr>
            <a:endParaRPr/>
          </a:p>
          <a:p>
            <a:pPr algn="ctr">
              <a:lnSpc>
                <a:spcPts val="839"/>
              </a:lnSpc>
            </a:pPr>
            <a:r>
              <a:rPr lang="en-US" sz="600" b="1">
                <a:solidFill>
                  <a:srgbClr val="FFFFFF"/>
                </a:solidFill>
                <a:latin typeface="Arimo Bold"/>
                <a:ea typeface="Arimo Bold"/>
                <a:cs typeface="Arimo Bold"/>
                <a:sym typeface="Arimo Bold"/>
              </a:rPr>
              <a:t>UN0796317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5576" y="667676"/>
            <a:ext cx="10154888" cy="1225080"/>
            <a:chOff x="0" y="0"/>
            <a:chExt cx="13539851" cy="1633440"/>
          </a:xfrm>
        </p:grpSpPr>
        <p:sp>
          <p:nvSpPr>
            <p:cNvPr id="3" name="Freeform 3"/>
            <p:cNvSpPr/>
            <p:nvPr/>
          </p:nvSpPr>
          <p:spPr>
            <a:xfrm>
              <a:off x="0" y="0"/>
              <a:ext cx="13539851" cy="1633440"/>
            </a:xfrm>
            <a:custGeom>
              <a:avLst/>
              <a:gdLst/>
              <a:ahLst/>
              <a:cxnLst/>
              <a:rect l="l" t="t" r="r" b="b"/>
              <a:pathLst>
                <a:path w="13539851" h="1633440">
                  <a:moveTo>
                    <a:pt x="0" y="0"/>
                  </a:moveTo>
                  <a:lnTo>
                    <a:pt x="13539851" y="0"/>
                  </a:lnTo>
                  <a:lnTo>
                    <a:pt x="13539851" y="1633440"/>
                  </a:lnTo>
                  <a:lnTo>
                    <a:pt x="0" y="1633440"/>
                  </a:lnTo>
                  <a:close/>
                </a:path>
              </a:pathLst>
            </a:custGeom>
            <a:solidFill>
              <a:srgbClr val="0099FF"/>
            </a:solidFill>
          </p:spPr>
          <p:txBody>
            <a:bodyPr/>
            <a:lstStyle/>
            <a:p>
              <a:endParaRPr lang="en-GB"/>
            </a:p>
          </p:txBody>
        </p:sp>
      </p:grpSp>
      <p:sp>
        <p:nvSpPr>
          <p:cNvPr id="4" name="TextBox 4"/>
          <p:cNvSpPr txBox="1"/>
          <p:nvPr/>
        </p:nvSpPr>
        <p:spPr>
          <a:xfrm>
            <a:off x="11430000" y="8953500"/>
            <a:ext cx="3297138" cy="608127"/>
          </a:xfrm>
          <a:prstGeom prst="rect">
            <a:avLst/>
          </a:prstGeom>
        </p:spPr>
        <p:txBody>
          <a:bodyPr lIns="0" tIns="0" rIns="0" bIns="0" rtlCol="0" anchor="t">
            <a:spAutoFit/>
          </a:bodyPr>
          <a:lstStyle/>
          <a:p>
            <a:pPr algn="ctr">
              <a:lnSpc>
                <a:spcPts val="2000"/>
              </a:lnSpc>
            </a:pPr>
            <a:r>
              <a:rPr lang="en-US" sz="800" b="1">
                <a:solidFill>
                  <a:srgbClr val="FFFFFF"/>
                </a:solidFill>
                <a:latin typeface="Arimo Bold"/>
                <a:ea typeface="Arimo Bold"/>
                <a:cs typeface="Arimo Bold"/>
                <a:sym typeface="Arimo Bold"/>
              </a:rPr>
              <a:t>UNICEF/UNI557589</a:t>
            </a:r>
          </a:p>
        </p:txBody>
      </p:sp>
      <p:grpSp>
        <p:nvGrpSpPr>
          <p:cNvPr id="5" name="Group 5"/>
          <p:cNvGrpSpPr/>
          <p:nvPr/>
        </p:nvGrpSpPr>
        <p:grpSpPr>
          <a:xfrm>
            <a:off x="11430000" y="-110277"/>
            <a:ext cx="6927186" cy="10397277"/>
            <a:chOff x="0" y="0"/>
            <a:chExt cx="9236248" cy="13863036"/>
          </a:xfrm>
        </p:grpSpPr>
        <p:sp>
          <p:nvSpPr>
            <p:cNvPr id="6" name="Freeform 6"/>
            <p:cNvSpPr/>
            <p:nvPr/>
          </p:nvSpPr>
          <p:spPr>
            <a:xfrm>
              <a:off x="0" y="0"/>
              <a:ext cx="9236202" cy="13863065"/>
            </a:xfrm>
            <a:custGeom>
              <a:avLst/>
              <a:gdLst/>
              <a:ahLst/>
              <a:cxnLst/>
              <a:rect l="l" t="t" r="r" b="b"/>
              <a:pathLst>
                <a:path w="9236202" h="13863065">
                  <a:moveTo>
                    <a:pt x="0" y="0"/>
                  </a:moveTo>
                  <a:lnTo>
                    <a:pt x="9236202" y="0"/>
                  </a:lnTo>
                  <a:lnTo>
                    <a:pt x="9236202" y="13863065"/>
                  </a:lnTo>
                  <a:lnTo>
                    <a:pt x="0" y="13863065"/>
                  </a:lnTo>
                  <a:lnTo>
                    <a:pt x="0" y="0"/>
                  </a:lnTo>
                  <a:close/>
                </a:path>
              </a:pathLst>
            </a:custGeom>
            <a:blipFill>
              <a:blip r:embed="rId3"/>
              <a:stretch>
                <a:fillRect l="-62776" r="-62776"/>
              </a:stretch>
            </a:blipFill>
          </p:spPr>
          <p:txBody>
            <a:bodyPr/>
            <a:lstStyle/>
            <a:p>
              <a:endParaRPr lang="en-GB"/>
            </a:p>
          </p:txBody>
        </p:sp>
      </p:grpSp>
      <p:sp>
        <p:nvSpPr>
          <p:cNvPr id="7" name="TextBox 7"/>
          <p:cNvSpPr txBox="1"/>
          <p:nvPr/>
        </p:nvSpPr>
        <p:spPr>
          <a:xfrm>
            <a:off x="525576" y="914400"/>
            <a:ext cx="10053296" cy="656844"/>
          </a:xfrm>
          <a:prstGeom prst="rect">
            <a:avLst/>
          </a:prstGeom>
        </p:spPr>
        <p:txBody>
          <a:bodyPr lIns="0" tIns="0" rIns="0" bIns="0" rtlCol="0" anchor="t">
            <a:spAutoFit/>
          </a:bodyPr>
          <a:lstStyle/>
          <a:p>
            <a:pPr algn="ctr">
              <a:lnSpc>
                <a:spcPts val="5598"/>
              </a:lnSpc>
            </a:pPr>
            <a:r>
              <a:rPr lang="en-US" sz="3600" b="1">
                <a:solidFill>
                  <a:srgbClr val="FFFFFF"/>
                </a:solidFill>
                <a:latin typeface="Montserrat Bold"/>
                <a:ea typeface="Montserrat Bold"/>
                <a:cs typeface="Montserrat Bold"/>
                <a:sym typeface="Montserrat Bold"/>
              </a:rPr>
              <a:t>INTERNATIONAL WOMEN’S DAY</a:t>
            </a:r>
          </a:p>
        </p:txBody>
      </p:sp>
      <p:sp>
        <p:nvSpPr>
          <p:cNvPr id="8" name="Freeform 8"/>
          <p:cNvSpPr/>
          <p:nvPr/>
        </p:nvSpPr>
        <p:spPr>
          <a:xfrm rot="-4849697">
            <a:off x="-759302" y="-228610"/>
            <a:ext cx="2010414" cy="1947589"/>
          </a:xfrm>
          <a:custGeom>
            <a:avLst/>
            <a:gdLst/>
            <a:ahLst/>
            <a:cxnLst/>
            <a:rect l="l" t="t" r="r" b="b"/>
            <a:pathLst>
              <a:path w="2010414" h="1947589">
                <a:moveTo>
                  <a:pt x="0" y="0"/>
                </a:moveTo>
                <a:lnTo>
                  <a:pt x="2010414" y="0"/>
                </a:lnTo>
                <a:lnTo>
                  <a:pt x="2010414" y="1947588"/>
                </a:lnTo>
                <a:lnTo>
                  <a:pt x="0" y="1947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4546963" y="7323322"/>
            <a:ext cx="2617382" cy="2522502"/>
          </a:xfrm>
          <a:custGeom>
            <a:avLst/>
            <a:gdLst/>
            <a:ahLst/>
            <a:cxnLst/>
            <a:rect l="l" t="t" r="r" b="b"/>
            <a:pathLst>
              <a:path w="2617382" h="2522502">
                <a:moveTo>
                  <a:pt x="0" y="0"/>
                </a:moveTo>
                <a:lnTo>
                  <a:pt x="2617383" y="0"/>
                </a:lnTo>
                <a:lnTo>
                  <a:pt x="2617383" y="2522502"/>
                </a:lnTo>
                <a:lnTo>
                  <a:pt x="0" y="2522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a:off x="276415" y="2256180"/>
            <a:ext cx="10653210" cy="5558803"/>
          </a:xfrm>
          <a:prstGeom prst="rect">
            <a:avLst/>
          </a:prstGeom>
        </p:spPr>
        <p:txBody>
          <a:bodyPr lIns="0" tIns="0" rIns="0" bIns="0" rtlCol="0" anchor="t">
            <a:spAutoFit/>
          </a:bodyPr>
          <a:lstStyle/>
          <a:p>
            <a:pPr algn="just">
              <a:lnSpc>
                <a:spcPts val="4420"/>
              </a:lnSpc>
            </a:pPr>
            <a:r>
              <a:rPr lang="en-US" sz="3600">
                <a:solidFill>
                  <a:srgbClr val="000000"/>
                </a:solidFill>
                <a:latin typeface="Montserrat"/>
                <a:ea typeface="Montserrat"/>
                <a:cs typeface="Montserrat"/>
                <a:sym typeface="Montserrat"/>
              </a:rPr>
              <a:t>International Women's Day (IWD) is celebrated on 8 March. It is a global day celebrating the social, economic, cultural and political achievements of women. The day also marks a call to action for accelerating gender parity. Significant activity is witnessed worldwide as groups come together to celebrate women's achievements or rally for women's equality.</a:t>
            </a:r>
          </a:p>
          <a:p>
            <a:pPr algn="just">
              <a:lnSpc>
                <a:spcPts val="4669"/>
              </a:lnSpc>
            </a:pPr>
            <a:endParaRPr lang="en-US" sz="3600">
              <a:solidFill>
                <a:srgbClr val="000000"/>
              </a:solidFill>
              <a:latin typeface="Montserrat"/>
              <a:ea typeface="Montserrat"/>
              <a:cs typeface="Montserrat"/>
              <a:sym typeface="Montserrat"/>
            </a:endParaRPr>
          </a:p>
        </p:txBody>
      </p:sp>
      <p:sp>
        <p:nvSpPr>
          <p:cNvPr id="11" name="TextBox 11"/>
          <p:cNvSpPr txBox="1"/>
          <p:nvPr/>
        </p:nvSpPr>
        <p:spPr>
          <a:xfrm>
            <a:off x="17700270" y="10168466"/>
            <a:ext cx="587730" cy="118534"/>
          </a:xfrm>
          <a:prstGeom prst="rect">
            <a:avLst/>
          </a:prstGeom>
        </p:spPr>
        <p:txBody>
          <a:bodyPr lIns="0" tIns="0" rIns="0" bIns="0" rtlCol="0" anchor="t">
            <a:spAutoFit/>
          </a:bodyPr>
          <a:lstStyle/>
          <a:p>
            <a:pPr algn="ctr">
              <a:lnSpc>
                <a:spcPts val="960"/>
              </a:lnSpc>
              <a:spcBef>
                <a:spcPct val="0"/>
              </a:spcBef>
            </a:pPr>
            <a:r>
              <a:rPr lang="en-US" sz="800" b="1">
                <a:solidFill>
                  <a:srgbClr val="FFFFFF"/>
                </a:solidFill>
                <a:latin typeface="Montserrat Bold"/>
                <a:ea typeface="Montserrat Bold"/>
                <a:cs typeface="Montserrat Bold"/>
                <a:sym typeface="Montserrat Bold"/>
              </a:rPr>
              <a:t>UNI568442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59824" y="-527093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5" name="Freeform 5"/>
          <p:cNvSpPr/>
          <p:nvPr/>
        </p:nvSpPr>
        <p:spPr>
          <a:xfrm>
            <a:off x="8135170" y="8783007"/>
            <a:ext cx="1901174" cy="475293"/>
          </a:xfrm>
          <a:custGeom>
            <a:avLst/>
            <a:gdLst/>
            <a:ahLst/>
            <a:cxnLst/>
            <a:rect l="l" t="t" r="r" b="b"/>
            <a:pathLst>
              <a:path w="1901174" h="475293">
                <a:moveTo>
                  <a:pt x="0" y="0"/>
                </a:moveTo>
                <a:lnTo>
                  <a:pt x="1901174" y="0"/>
                </a:lnTo>
                <a:lnTo>
                  <a:pt x="1901174" y="475293"/>
                </a:lnTo>
                <a:lnTo>
                  <a:pt x="0" y="475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9"/>
              <a:stretch>
                <a:fillRect/>
              </a:stretch>
            </a:blipFill>
          </p:spPr>
          <p:txBody>
            <a:bodyPr/>
            <a:lstStyle/>
            <a:p>
              <a:endParaRPr lang="en-GB"/>
            </a:p>
          </p:txBody>
        </p:sp>
      </p:grpSp>
      <p:grpSp>
        <p:nvGrpSpPr>
          <p:cNvPr id="8" name="Group 8"/>
          <p:cNvGrpSpPr/>
          <p:nvPr/>
        </p:nvGrpSpPr>
        <p:grpSpPr>
          <a:xfrm>
            <a:off x="3893314" y="381505"/>
            <a:ext cx="10631234" cy="1561932"/>
            <a:chOff x="0" y="0"/>
            <a:chExt cx="14174978" cy="2082576"/>
          </a:xfrm>
        </p:grpSpPr>
        <p:sp>
          <p:nvSpPr>
            <p:cNvPr id="9" name="Freeform 9"/>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sp>
        <p:nvSpPr>
          <p:cNvPr id="10" name="Freeform 10"/>
          <p:cNvSpPr/>
          <p:nvPr/>
        </p:nvSpPr>
        <p:spPr>
          <a:xfrm rot="-5836958">
            <a:off x="-358437" y="-114697"/>
            <a:ext cx="2307616" cy="2235503"/>
          </a:xfrm>
          <a:custGeom>
            <a:avLst/>
            <a:gdLst/>
            <a:ahLst/>
            <a:cxnLst/>
            <a:rect l="l" t="t" r="r" b="b"/>
            <a:pathLst>
              <a:path w="2307616" h="2235503">
                <a:moveTo>
                  <a:pt x="0" y="0"/>
                </a:moveTo>
                <a:lnTo>
                  <a:pt x="2307616" y="0"/>
                </a:lnTo>
                <a:lnTo>
                  <a:pt x="2307616" y="2235503"/>
                </a:lnTo>
                <a:lnTo>
                  <a:pt x="0" y="22355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6965037" y="2289245"/>
            <a:ext cx="4487788" cy="5983718"/>
          </a:xfrm>
          <a:custGeom>
            <a:avLst/>
            <a:gdLst/>
            <a:ahLst/>
            <a:cxnLst/>
            <a:rect l="l" t="t" r="r" b="b"/>
            <a:pathLst>
              <a:path w="4487788" h="5983718">
                <a:moveTo>
                  <a:pt x="0" y="0"/>
                </a:moveTo>
                <a:lnTo>
                  <a:pt x="4487788" y="0"/>
                </a:lnTo>
                <a:lnTo>
                  <a:pt x="4487788" y="5983718"/>
                </a:lnTo>
                <a:lnTo>
                  <a:pt x="0" y="5983718"/>
                </a:lnTo>
                <a:lnTo>
                  <a:pt x="0" y="0"/>
                </a:lnTo>
                <a:close/>
              </a:path>
            </a:pathLst>
          </a:custGeom>
          <a:blipFill>
            <a:blip r:embed="rId12"/>
            <a:stretch>
              <a:fillRect/>
            </a:stretch>
          </a:blipFill>
        </p:spPr>
        <p:txBody>
          <a:bodyPr/>
          <a:lstStyle/>
          <a:p>
            <a:endParaRPr lang="en-GB"/>
          </a:p>
        </p:txBody>
      </p:sp>
      <p:sp>
        <p:nvSpPr>
          <p:cNvPr id="12" name="TextBox 12"/>
          <p:cNvSpPr txBox="1"/>
          <p:nvPr/>
        </p:nvSpPr>
        <p:spPr>
          <a:xfrm>
            <a:off x="4480534" y="648121"/>
            <a:ext cx="9456794" cy="1028700"/>
          </a:xfrm>
          <a:prstGeom prst="rect">
            <a:avLst/>
          </a:prstGeom>
        </p:spPr>
        <p:txBody>
          <a:bodyPr lIns="0" tIns="0" rIns="0" bIns="0" rtlCol="0" anchor="t">
            <a:spAutoFit/>
          </a:bodyPr>
          <a:lstStyle/>
          <a:p>
            <a:pPr algn="ctr">
              <a:lnSpc>
                <a:spcPts val="4080"/>
              </a:lnSpc>
            </a:pPr>
            <a:r>
              <a:rPr lang="en-US" sz="3400" b="1">
                <a:solidFill>
                  <a:srgbClr val="FFFFFF"/>
                </a:solidFill>
                <a:latin typeface="Montserrat Bold"/>
                <a:ea typeface="Montserrat Bold"/>
                <a:cs typeface="Montserrat Bold"/>
                <a:sym typeface="Montserrat Bold"/>
              </a:rPr>
              <a:t>INTERNATIONAL WOMEN’S DAY AND THE CRC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9944" y="2538291"/>
            <a:ext cx="463083" cy="463083"/>
          </a:xfrm>
          <a:custGeom>
            <a:avLst/>
            <a:gdLst/>
            <a:ahLst/>
            <a:cxnLst/>
            <a:rect l="l" t="t" r="r" b="b"/>
            <a:pathLst>
              <a:path w="463083" h="463083">
                <a:moveTo>
                  <a:pt x="0" y="0"/>
                </a:moveTo>
                <a:lnTo>
                  <a:pt x="463083" y="0"/>
                </a:lnTo>
                <a:lnTo>
                  <a:pt x="463083" y="463083"/>
                </a:lnTo>
                <a:lnTo>
                  <a:pt x="0" y="463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0861249" y="8055187"/>
            <a:ext cx="283530" cy="283530"/>
          </a:xfrm>
          <a:custGeom>
            <a:avLst/>
            <a:gdLst/>
            <a:ahLst/>
            <a:cxnLst/>
            <a:rect l="l" t="t" r="r" b="b"/>
            <a:pathLst>
              <a:path w="283530" h="283530">
                <a:moveTo>
                  <a:pt x="0" y="0"/>
                </a:moveTo>
                <a:lnTo>
                  <a:pt x="283530" y="0"/>
                </a:lnTo>
                <a:lnTo>
                  <a:pt x="283530" y="283530"/>
                </a:lnTo>
                <a:lnTo>
                  <a:pt x="0" y="283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9110603" y="943356"/>
            <a:ext cx="8639270" cy="1518905"/>
            <a:chOff x="0" y="0"/>
            <a:chExt cx="11519027" cy="2025206"/>
          </a:xfrm>
        </p:grpSpPr>
        <p:sp>
          <p:nvSpPr>
            <p:cNvPr id="5" name="Freeform 5"/>
            <p:cNvSpPr/>
            <p:nvPr/>
          </p:nvSpPr>
          <p:spPr>
            <a:xfrm>
              <a:off x="0" y="0"/>
              <a:ext cx="11519027" cy="2025269"/>
            </a:xfrm>
            <a:custGeom>
              <a:avLst/>
              <a:gdLst/>
              <a:ahLst/>
              <a:cxnLst/>
              <a:rect l="l" t="t" r="r" b="b"/>
              <a:pathLst>
                <a:path w="11519027" h="2025269">
                  <a:moveTo>
                    <a:pt x="0" y="0"/>
                  </a:moveTo>
                  <a:lnTo>
                    <a:pt x="11519027" y="0"/>
                  </a:lnTo>
                  <a:lnTo>
                    <a:pt x="11519027" y="2025269"/>
                  </a:lnTo>
                  <a:lnTo>
                    <a:pt x="0" y="2025269"/>
                  </a:lnTo>
                  <a:close/>
                </a:path>
              </a:pathLst>
            </a:custGeom>
            <a:solidFill>
              <a:srgbClr val="0099FF"/>
            </a:solidFill>
          </p:spPr>
          <p:txBody>
            <a:bodyPr/>
            <a:lstStyle/>
            <a:p>
              <a:endParaRPr lang="en-GB"/>
            </a:p>
          </p:txBody>
        </p:sp>
      </p:grpSp>
      <p:sp>
        <p:nvSpPr>
          <p:cNvPr id="6" name="Freeform 6"/>
          <p:cNvSpPr/>
          <p:nvPr/>
        </p:nvSpPr>
        <p:spPr>
          <a:xfrm>
            <a:off x="16744950" y="8430338"/>
            <a:ext cx="3086100" cy="3086100"/>
          </a:xfrm>
          <a:custGeom>
            <a:avLst/>
            <a:gdLst/>
            <a:ahLst/>
            <a:cxnLst/>
            <a:rect l="l" t="t" r="r" b="b"/>
            <a:pathLst>
              <a:path w="3086100" h="3086100">
                <a:moveTo>
                  <a:pt x="0" y="0"/>
                </a:moveTo>
                <a:lnTo>
                  <a:pt x="3086100" y="0"/>
                </a:lnTo>
                <a:lnTo>
                  <a:pt x="3086100" y="3086100"/>
                </a:lnTo>
                <a:lnTo>
                  <a:pt x="0" y="30861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7" name="Group 7"/>
          <p:cNvGrpSpPr/>
          <p:nvPr/>
        </p:nvGrpSpPr>
        <p:grpSpPr>
          <a:xfrm>
            <a:off x="-5094726" y="-441778"/>
            <a:ext cx="13548105" cy="10728778"/>
            <a:chOff x="0" y="0"/>
            <a:chExt cx="18064140" cy="14305037"/>
          </a:xfrm>
        </p:grpSpPr>
        <p:sp>
          <p:nvSpPr>
            <p:cNvPr id="8" name="Freeform 8"/>
            <p:cNvSpPr/>
            <p:nvPr/>
          </p:nvSpPr>
          <p:spPr>
            <a:xfrm>
              <a:off x="0" y="0"/>
              <a:ext cx="18064099" cy="14305026"/>
            </a:xfrm>
            <a:custGeom>
              <a:avLst/>
              <a:gdLst/>
              <a:ahLst/>
              <a:cxnLst/>
              <a:rect l="l" t="t" r="r" b="b"/>
              <a:pathLst>
                <a:path w="18064099" h="14305026">
                  <a:moveTo>
                    <a:pt x="0" y="0"/>
                  </a:moveTo>
                  <a:lnTo>
                    <a:pt x="18064099" y="0"/>
                  </a:lnTo>
                  <a:lnTo>
                    <a:pt x="18064099" y="14305026"/>
                  </a:lnTo>
                  <a:lnTo>
                    <a:pt x="0" y="14305026"/>
                  </a:lnTo>
                  <a:lnTo>
                    <a:pt x="0" y="0"/>
                  </a:lnTo>
                  <a:close/>
                </a:path>
              </a:pathLst>
            </a:custGeom>
            <a:blipFill>
              <a:blip r:embed="rId7"/>
              <a:stretch>
                <a:fillRect l="-9500" r="-9500"/>
              </a:stretch>
            </a:blipFill>
          </p:spPr>
          <p:txBody>
            <a:bodyPr/>
            <a:lstStyle/>
            <a:p>
              <a:endParaRPr lang="en-GB"/>
            </a:p>
          </p:txBody>
        </p:sp>
      </p:grpSp>
      <p:sp>
        <p:nvSpPr>
          <p:cNvPr id="9" name="TextBox 9"/>
          <p:cNvSpPr txBox="1"/>
          <p:nvPr/>
        </p:nvSpPr>
        <p:spPr>
          <a:xfrm>
            <a:off x="9161419" y="1135403"/>
            <a:ext cx="8537638" cy="1634429"/>
          </a:xfrm>
          <a:prstGeom prst="rect">
            <a:avLst/>
          </a:prstGeom>
        </p:spPr>
        <p:txBody>
          <a:bodyPr lIns="0" tIns="0" rIns="0" bIns="0" rtlCol="0" anchor="t">
            <a:spAutoFit/>
          </a:bodyPr>
          <a:lstStyle/>
          <a:p>
            <a:pPr algn="ctr">
              <a:lnSpc>
                <a:spcPts val="4338"/>
              </a:lnSpc>
            </a:pPr>
            <a:r>
              <a:rPr lang="en-US" sz="3099" b="1">
                <a:solidFill>
                  <a:srgbClr val="FFFFFF"/>
                </a:solidFill>
                <a:latin typeface="Montserrat Bold"/>
                <a:ea typeface="Montserrat Bold"/>
                <a:cs typeface="Montserrat Bold"/>
                <a:sym typeface="Montserrat Bold"/>
              </a:rPr>
              <a:t>Why do you think it is important to have a special day to celebrate women? </a:t>
            </a:r>
          </a:p>
          <a:p>
            <a:pPr algn="ctr">
              <a:lnSpc>
                <a:spcPts val="4479"/>
              </a:lnSpc>
            </a:pPr>
            <a:endParaRPr lang="en-US" sz="3099" b="1">
              <a:solidFill>
                <a:srgbClr val="FFFFFF"/>
              </a:solidFill>
              <a:latin typeface="Montserrat Bold"/>
              <a:ea typeface="Montserrat Bold"/>
              <a:cs typeface="Montserrat Bold"/>
              <a:sym typeface="Montserrat Bold"/>
            </a:endParaRPr>
          </a:p>
        </p:txBody>
      </p:sp>
      <p:sp>
        <p:nvSpPr>
          <p:cNvPr id="10" name="TextBox 10"/>
          <p:cNvSpPr txBox="1"/>
          <p:nvPr/>
        </p:nvSpPr>
        <p:spPr>
          <a:xfrm rot="-5400000">
            <a:off x="-1083770" y="5881318"/>
            <a:ext cx="2232521" cy="118110"/>
          </a:xfrm>
          <a:prstGeom prst="rect">
            <a:avLst/>
          </a:prstGeom>
        </p:spPr>
        <p:txBody>
          <a:bodyPr lIns="0" tIns="0" rIns="0" bIns="0" rtlCol="0" anchor="t">
            <a:spAutoFit/>
          </a:bodyPr>
          <a:lstStyle/>
          <a:p>
            <a:pPr algn="ctr">
              <a:lnSpc>
                <a:spcPts val="1000"/>
              </a:lnSpc>
            </a:pPr>
            <a:r>
              <a:rPr lang="en-US" sz="400">
                <a:solidFill>
                  <a:srgbClr val="FFFFFF"/>
                </a:solidFill>
                <a:latin typeface="Montserrat"/>
                <a:ea typeface="Montserrat"/>
                <a:cs typeface="Montserrat"/>
                <a:sym typeface="Montserrat"/>
              </a:rPr>
              <a:t>UNI528220</a:t>
            </a:r>
          </a:p>
        </p:txBody>
      </p:sp>
      <p:sp>
        <p:nvSpPr>
          <p:cNvPr id="11" name="TextBox 11"/>
          <p:cNvSpPr txBox="1"/>
          <p:nvPr/>
        </p:nvSpPr>
        <p:spPr>
          <a:xfrm>
            <a:off x="9410440" y="2944224"/>
            <a:ext cx="8039597" cy="2260374"/>
          </a:xfrm>
          <a:prstGeom prst="rect">
            <a:avLst/>
          </a:prstGeom>
        </p:spPr>
        <p:txBody>
          <a:bodyPr lIns="0" tIns="0" rIns="0" bIns="0" rtlCol="0" anchor="t">
            <a:spAutoFit/>
          </a:bodyPr>
          <a:lstStyle/>
          <a:p>
            <a:pPr algn="ctr">
              <a:lnSpc>
                <a:spcPts val="4558"/>
              </a:lnSpc>
            </a:pPr>
            <a:r>
              <a:rPr lang="en-US" sz="3255" b="1">
                <a:solidFill>
                  <a:srgbClr val="0099FF"/>
                </a:solidFill>
                <a:latin typeface="Montserrat Bold"/>
                <a:ea typeface="Montserrat Bold"/>
                <a:cs typeface="Montserrat Bold"/>
                <a:sym typeface="Montserrat Bold"/>
              </a:rPr>
              <a:t>Write down your ideas on a piece of paper. If you feel comfortable. Share with your class during discussion time. </a:t>
            </a:r>
          </a:p>
        </p:txBody>
      </p:sp>
      <p:grpSp>
        <p:nvGrpSpPr>
          <p:cNvPr id="12" name="Group 12"/>
          <p:cNvGrpSpPr/>
          <p:nvPr/>
        </p:nvGrpSpPr>
        <p:grpSpPr>
          <a:xfrm>
            <a:off x="11477131" y="5940373"/>
            <a:ext cx="3906213" cy="3414477"/>
            <a:chOff x="0" y="0"/>
            <a:chExt cx="5208284" cy="4552636"/>
          </a:xfrm>
        </p:grpSpPr>
        <p:sp>
          <p:nvSpPr>
            <p:cNvPr id="13" name="Freeform 13"/>
            <p:cNvSpPr/>
            <p:nvPr/>
          </p:nvSpPr>
          <p:spPr>
            <a:xfrm>
              <a:off x="0" y="0"/>
              <a:ext cx="5208270" cy="4552696"/>
            </a:xfrm>
            <a:custGeom>
              <a:avLst/>
              <a:gdLst/>
              <a:ahLst/>
              <a:cxnLst/>
              <a:rect l="l" t="t" r="r" b="b"/>
              <a:pathLst>
                <a:path w="5208270" h="4552696">
                  <a:moveTo>
                    <a:pt x="0" y="0"/>
                  </a:moveTo>
                  <a:lnTo>
                    <a:pt x="5208270" y="0"/>
                  </a:lnTo>
                  <a:lnTo>
                    <a:pt x="5208270" y="4552696"/>
                  </a:lnTo>
                  <a:lnTo>
                    <a:pt x="0" y="4552696"/>
                  </a:lnTo>
                  <a:lnTo>
                    <a:pt x="0" y="0"/>
                  </a:lnTo>
                  <a:close/>
                </a:path>
              </a:pathLst>
            </a:custGeom>
            <a:blipFill>
              <a:blip r:embed="rId8"/>
              <a:stretch>
                <a:fillRect t="-528" b="-527"/>
              </a:stretch>
            </a:blipFill>
          </p:spPr>
          <p:txBody>
            <a:bodyPr/>
            <a:lstStyle/>
            <a:p>
              <a:endParaRPr lang="en-GB"/>
            </a:p>
          </p:txBody>
        </p:sp>
      </p:grpSp>
      <p:sp>
        <p:nvSpPr>
          <p:cNvPr id="14" name="TextBox 14"/>
          <p:cNvSpPr txBox="1"/>
          <p:nvPr/>
        </p:nvSpPr>
        <p:spPr>
          <a:xfrm>
            <a:off x="19903" y="10188575"/>
            <a:ext cx="460442" cy="98425"/>
          </a:xfrm>
          <a:prstGeom prst="rect">
            <a:avLst/>
          </a:prstGeom>
        </p:spPr>
        <p:txBody>
          <a:bodyPr lIns="0" tIns="0" rIns="0" bIns="0" rtlCol="0" anchor="t">
            <a:spAutoFit/>
          </a:bodyPr>
          <a:lstStyle/>
          <a:p>
            <a:pPr algn="ctr">
              <a:lnSpc>
                <a:spcPts val="720"/>
              </a:lnSpc>
              <a:spcBef>
                <a:spcPct val="0"/>
              </a:spcBef>
            </a:pPr>
            <a:r>
              <a:rPr lang="en-US" sz="600" b="1">
                <a:solidFill>
                  <a:srgbClr val="FFFFFF"/>
                </a:solidFill>
                <a:latin typeface="Montserrat Bold"/>
                <a:ea typeface="Montserrat Bold"/>
                <a:cs typeface="Montserrat Bold"/>
                <a:sym typeface="Montserrat Bold"/>
              </a:rPr>
              <a:t>UN0479336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78225" y="1028700"/>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2181545" y="8490397"/>
            <a:ext cx="485901" cy="485901"/>
          </a:xfrm>
          <a:custGeom>
            <a:avLst/>
            <a:gdLst/>
            <a:ahLst/>
            <a:cxnLst/>
            <a:rect l="l" t="t" r="r" b="b"/>
            <a:pathLst>
              <a:path w="485901" h="485901">
                <a:moveTo>
                  <a:pt x="0" y="0"/>
                </a:moveTo>
                <a:lnTo>
                  <a:pt x="485901" y="0"/>
                </a:lnTo>
                <a:lnTo>
                  <a:pt x="485901" y="485901"/>
                </a:lnTo>
                <a:lnTo>
                  <a:pt x="0" y="4859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0" y="0"/>
            <a:ext cx="9659946" cy="1271650"/>
            <a:chOff x="0" y="0"/>
            <a:chExt cx="12879928" cy="1695534"/>
          </a:xfrm>
        </p:grpSpPr>
        <p:sp>
          <p:nvSpPr>
            <p:cNvPr id="5" name="Freeform 5"/>
            <p:cNvSpPr/>
            <p:nvPr/>
          </p:nvSpPr>
          <p:spPr>
            <a:xfrm>
              <a:off x="0" y="0"/>
              <a:ext cx="12879929" cy="1695534"/>
            </a:xfrm>
            <a:custGeom>
              <a:avLst/>
              <a:gdLst/>
              <a:ahLst/>
              <a:cxnLst/>
              <a:rect l="l" t="t" r="r" b="b"/>
              <a:pathLst>
                <a:path w="12879929" h="1695534">
                  <a:moveTo>
                    <a:pt x="0" y="0"/>
                  </a:moveTo>
                  <a:lnTo>
                    <a:pt x="12879929" y="0"/>
                  </a:lnTo>
                  <a:lnTo>
                    <a:pt x="12879929" y="1695534"/>
                  </a:lnTo>
                  <a:lnTo>
                    <a:pt x="0" y="1695534"/>
                  </a:lnTo>
                  <a:close/>
                </a:path>
              </a:pathLst>
            </a:custGeom>
            <a:solidFill>
              <a:srgbClr val="0099FF"/>
            </a:solidFill>
          </p:spPr>
          <p:txBody>
            <a:bodyPr/>
            <a:lstStyle/>
            <a:p>
              <a:endParaRPr lang="en-GB"/>
            </a:p>
          </p:txBody>
        </p:sp>
      </p:grpSp>
      <p:grpSp>
        <p:nvGrpSpPr>
          <p:cNvPr id="6" name="Group 6"/>
          <p:cNvGrpSpPr/>
          <p:nvPr/>
        </p:nvGrpSpPr>
        <p:grpSpPr>
          <a:xfrm>
            <a:off x="14751604" y="9018988"/>
            <a:ext cx="3368326" cy="1290637"/>
            <a:chOff x="0" y="0"/>
            <a:chExt cx="4491101" cy="1720850"/>
          </a:xfrm>
        </p:grpSpPr>
        <p:sp>
          <p:nvSpPr>
            <p:cNvPr id="7" name="Freeform 7"/>
            <p:cNvSpPr/>
            <p:nvPr/>
          </p:nvSpPr>
          <p:spPr>
            <a:xfrm>
              <a:off x="0" y="0"/>
              <a:ext cx="4491101" cy="1720850"/>
            </a:xfrm>
            <a:custGeom>
              <a:avLst/>
              <a:gdLst/>
              <a:ahLst/>
              <a:cxnLst/>
              <a:rect l="l" t="t" r="r" b="b"/>
              <a:pathLst>
                <a:path w="4491101" h="1720850">
                  <a:moveTo>
                    <a:pt x="0" y="0"/>
                  </a:moveTo>
                  <a:lnTo>
                    <a:pt x="4491101" y="0"/>
                  </a:lnTo>
                  <a:lnTo>
                    <a:pt x="4491101" y="1720850"/>
                  </a:lnTo>
                  <a:lnTo>
                    <a:pt x="0" y="1720850"/>
                  </a:lnTo>
                  <a:lnTo>
                    <a:pt x="0" y="0"/>
                  </a:lnTo>
                  <a:close/>
                </a:path>
              </a:pathLst>
            </a:custGeom>
            <a:blipFill>
              <a:blip r:embed="rId5"/>
              <a:stretch>
                <a:fillRect l="-1" r="-1"/>
              </a:stretch>
            </a:blipFill>
          </p:spPr>
          <p:txBody>
            <a:bodyPr/>
            <a:lstStyle/>
            <a:p>
              <a:endParaRPr lang="en-GB"/>
            </a:p>
          </p:txBody>
        </p:sp>
      </p:grpSp>
      <p:grpSp>
        <p:nvGrpSpPr>
          <p:cNvPr id="8" name="Group 8"/>
          <p:cNvGrpSpPr/>
          <p:nvPr/>
        </p:nvGrpSpPr>
        <p:grpSpPr>
          <a:xfrm rot="71640">
            <a:off x="11333152" y="548506"/>
            <a:ext cx="5532978" cy="1569339"/>
            <a:chOff x="0" y="0"/>
            <a:chExt cx="7377303" cy="2092452"/>
          </a:xfrm>
        </p:grpSpPr>
        <p:sp>
          <p:nvSpPr>
            <p:cNvPr id="9" name="Freeform 9"/>
            <p:cNvSpPr/>
            <p:nvPr/>
          </p:nvSpPr>
          <p:spPr>
            <a:xfrm>
              <a:off x="0" y="0"/>
              <a:ext cx="7377303" cy="2092452"/>
            </a:xfrm>
            <a:custGeom>
              <a:avLst/>
              <a:gdLst/>
              <a:ahLst/>
              <a:cxnLst/>
              <a:rect l="l" t="t" r="r" b="b"/>
              <a:pathLst>
                <a:path w="7377303" h="2092452">
                  <a:moveTo>
                    <a:pt x="0" y="0"/>
                  </a:moveTo>
                  <a:lnTo>
                    <a:pt x="7377303" y="0"/>
                  </a:lnTo>
                  <a:lnTo>
                    <a:pt x="7377303" y="2092452"/>
                  </a:lnTo>
                  <a:lnTo>
                    <a:pt x="0" y="2092452"/>
                  </a:lnTo>
                  <a:lnTo>
                    <a:pt x="0" y="0"/>
                  </a:lnTo>
                  <a:close/>
                </a:path>
              </a:pathLst>
            </a:custGeom>
            <a:blipFill>
              <a:blip r:embed="rId6"/>
              <a:stretch>
                <a:fillRect/>
              </a:stretch>
            </a:blipFill>
          </p:spPr>
          <p:txBody>
            <a:bodyPr/>
            <a:lstStyle/>
            <a:p>
              <a:endParaRPr lang="en-GB"/>
            </a:p>
          </p:txBody>
        </p:sp>
      </p:grpSp>
      <p:sp>
        <p:nvSpPr>
          <p:cNvPr id="10" name="TextBox 10"/>
          <p:cNvSpPr txBox="1"/>
          <p:nvPr/>
        </p:nvSpPr>
        <p:spPr>
          <a:xfrm>
            <a:off x="0" y="58683"/>
            <a:ext cx="9318935" cy="1144998"/>
          </a:xfrm>
          <a:prstGeom prst="rect">
            <a:avLst/>
          </a:prstGeom>
        </p:spPr>
        <p:txBody>
          <a:bodyPr lIns="0" tIns="0" rIns="0" bIns="0" rtlCol="0" anchor="t">
            <a:spAutoFit/>
          </a:bodyPr>
          <a:lstStyle/>
          <a:p>
            <a:pPr algn="ctr">
              <a:lnSpc>
                <a:spcPts val="4618"/>
              </a:lnSpc>
            </a:pPr>
            <a:r>
              <a:rPr lang="en-US" sz="3299" b="1">
                <a:solidFill>
                  <a:srgbClr val="FFFFFF"/>
                </a:solidFill>
                <a:latin typeface="Montserrat Bold"/>
                <a:ea typeface="Montserrat Bold"/>
                <a:cs typeface="Montserrat Bold"/>
                <a:sym typeface="Montserrat Bold"/>
              </a:rPr>
              <a:t>EXPLORING INTERNATIONAL WOMEN’S DAY</a:t>
            </a:r>
          </a:p>
        </p:txBody>
      </p:sp>
      <p:sp>
        <p:nvSpPr>
          <p:cNvPr id="11" name="TextBox 11"/>
          <p:cNvSpPr txBox="1"/>
          <p:nvPr/>
        </p:nvSpPr>
        <p:spPr>
          <a:xfrm>
            <a:off x="288421" y="1447926"/>
            <a:ext cx="20690354" cy="8462832"/>
          </a:xfrm>
          <a:prstGeom prst="rect">
            <a:avLst/>
          </a:prstGeom>
        </p:spPr>
        <p:txBody>
          <a:bodyPr lIns="0" tIns="0" rIns="0" bIns="0" rtlCol="0" anchor="t">
            <a:spAutoFit/>
          </a:bodyPr>
          <a:lstStyle/>
          <a:p>
            <a:pPr algn="l">
              <a:lnSpc>
                <a:spcPts val="4831"/>
              </a:lnSpc>
            </a:pPr>
            <a:r>
              <a:rPr lang="en-US" sz="3453" b="1">
                <a:solidFill>
                  <a:srgbClr val="0099FF"/>
                </a:solidFill>
                <a:latin typeface="Montserrat Bold"/>
                <a:ea typeface="Montserrat Bold"/>
                <a:cs typeface="Montserrat Bold"/>
                <a:sym typeface="Montserrat Bold"/>
              </a:rPr>
              <a:t>Did you think of these? </a:t>
            </a:r>
          </a:p>
          <a:p>
            <a:pPr algn="l">
              <a:lnSpc>
                <a:spcPts val="2900"/>
              </a:lnSpc>
            </a:pPr>
            <a:endParaRPr lang="en-US" sz="3453" b="1">
              <a:solidFill>
                <a:srgbClr val="0099FF"/>
              </a:solidFill>
              <a:latin typeface="Montserrat Bold"/>
              <a:ea typeface="Montserrat Bold"/>
              <a:cs typeface="Montserrat Bold"/>
              <a:sym typeface="Montserrat Bold"/>
            </a:endParaRP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celebrate how amazing women are.</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recognise how women have changed the world.</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acknowledge the challenges women still face around the world.</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encourage women to be themselves – to be the best they can be!</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let women know they are appreciated.</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speak out about inequality.</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Fewer girls than boys go to school – this isn’t right.</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Women often get paid less than men for doing the same job.</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It is about equality and ensuring all are treated fairly and not discriminated against.</a:t>
            </a:r>
          </a:p>
          <a:p>
            <a:pPr marL="639040" lvl="1" indent="-319520" algn="l">
              <a:lnSpc>
                <a:spcPts val="5247"/>
              </a:lnSpc>
              <a:buFont typeface="Arial"/>
              <a:buChar char="•"/>
            </a:pPr>
            <a:r>
              <a:rPr lang="en-US" sz="2959">
                <a:solidFill>
                  <a:srgbClr val="000000"/>
                </a:solidFill>
                <a:latin typeface="Montserrat"/>
                <a:ea typeface="Montserrat"/>
                <a:cs typeface="Montserrat"/>
                <a:sym typeface="Montserrat"/>
              </a:rPr>
              <a:t>To explore what we need to do to create a world where gender equality exists.</a:t>
            </a:r>
          </a:p>
          <a:p>
            <a:pPr algn="l">
              <a:lnSpc>
                <a:spcPts val="2274"/>
              </a:lnSpc>
            </a:pPr>
            <a:endParaRPr lang="en-US" sz="2959">
              <a:solidFill>
                <a:srgbClr val="000000"/>
              </a:solidFill>
              <a:latin typeface="Montserrat"/>
              <a:ea typeface="Montserrat"/>
              <a:cs typeface="Montserrat"/>
              <a:sym typeface="Montserrat"/>
            </a:endParaRPr>
          </a:p>
          <a:p>
            <a:pPr algn="l">
              <a:lnSpc>
                <a:spcPts val="5109"/>
              </a:lnSpc>
            </a:pPr>
            <a:r>
              <a:rPr lang="en-US" sz="3650" b="1">
                <a:solidFill>
                  <a:srgbClr val="0099FF"/>
                </a:solidFill>
                <a:latin typeface="Montserrat Bold"/>
                <a:ea typeface="Montserrat Bold"/>
                <a:cs typeface="Montserrat Bold"/>
                <a:sym typeface="Montserrat Bold"/>
              </a:rPr>
              <a:t>What else did you think of?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2627910" y="6532547"/>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rot="-10800000">
            <a:off x="-3219340" y="7830732"/>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4" name="Freeform 4"/>
          <p:cNvSpPr/>
          <p:nvPr/>
        </p:nvSpPr>
        <p:spPr>
          <a:xfrm>
            <a:off x="12088636" y="5299202"/>
            <a:ext cx="2894564" cy="2894564"/>
          </a:xfrm>
          <a:custGeom>
            <a:avLst/>
            <a:gdLst/>
            <a:ahLst/>
            <a:cxnLst/>
            <a:rect l="l" t="t" r="r" b="b"/>
            <a:pathLst>
              <a:path w="2894564" h="2894564">
                <a:moveTo>
                  <a:pt x="0" y="0"/>
                </a:moveTo>
                <a:lnTo>
                  <a:pt x="2894564" y="0"/>
                </a:lnTo>
                <a:lnTo>
                  <a:pt x="2894564" y="2894564"/>
                </a:lnTo>
                <a:lnTo>
                  <a:pt x="0" y="2894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rot="-10800000">
            <a:off x="13972769" y="-2065840"/>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0800000">
            <a:off x="14983200" y="-1031178"/>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5">
              <a:extLst>
                <a:ext uri="{96DAC541-7B7A-43D3-8B79-37D633B846F1}">
                  <asvg:svgBlip xmlns:asvg="http://schemas.microsoft.com/office/drawing/2016/SVG/main" r:embed="rId6"/>
                </a:ext>
              </a:extLst>
            </a:blip>
            <a:stretch>
              <a:fillRect l="-62" r="-62"/>
            </a:stretch>
          </a:blipFill>
        </p:spPr>
        <p:txBody>
          <a:bodyPr/>
          <a:lstStyle/>
          <a:p>
            <a:endParaRPr lang="en-GB"/>
          </a:p>
        </p:txBody>
      </p:sp>
      <p:sp>
        <p:nvSpPr>
          <p:cNvPr id="7" name="Freeform 7"/>
          <p:cNvSpPr/>
          <p:nvPr/>
        </p:nvSpPr>
        <p:spPr>
          <a:xfrm>
            <a:off x="2359888" y="7489713"/>
            <a:ext cx="1436428" cy="359107"/>
          </a:xfrm>
          <a:custGeom>
            <a:avLst/>
            <a:gdLst/>
            <a:ahLst/>
            <a:cxnLst/>
            <a:rect l="l" t="t" r="r" b="b"/>
            <a:pathLst>
              <a:path w="1436428" h="359107">
                <a:moveTo>
                  <a:pt x="0" y="0"/>
                </a:moveTo>
                <a:lnTo>
                  <a:pt x="1436428" y="0"/>
                </a:lnTo>
                <a:lnTo>
                  <a:pt x="1436428" y="359107"/>
                </a:lnTo>
                <a:lnTo>
                  <a:pt x="0" y="359107"/>
                </a:lnTo>
                <a:lnTo>
                  <a:pt x="0" y="0"/>
                </a:lnTo>
                <a:close/>
              </a:path>
            </a:pathLst>
          </a:custGeom>
          <a:blipFill>
            <a:blip r:embed="rId9">
              <a:extLst>
                <a:ext uri="{96DAC541-7B7A-43D3-8B79-37D633B846F1}">
                  <asvg:svgBlip xmlns:asvg="http://schemas.microsoft.com/office/drawing/2016/SVG/main" r:embed="rId10"/>
                </a:ext>
              </a:extLst>
            </a:blip>
            <a:stretch>
              <a:fillRect t="-331" b="-331"/>
            </a:stretch>
          </a:blipFill>
        </p:spPr>
        <p:txBody>
          <a:bodyPr/>
          <a:lstStyle/>
          <a:p>
            <a:endParaRPr lang="en-GB"/>
          </a:p>
        </p:txBody>
      </p:sp>
      <p:grpSp>
        <p:nvGrpSpPr>
          <p:cNvPr id="8" name="Group 8"/>
          <p:cNvGrpSpPr/>
          <p:nvPr/>
        </p:nvGrpSpPr>
        <p:grpSpPr>
          <a:xfrm>
            <a:off x="12088636" y="759584"/>
            <a:ext cx="4981861" cy="6191440"/>
            <a:chOff x="0" y="0"/>
            <a:chExt cx="6642481" cy="8255254"/>
          </a:xfrm>
        </p:grpSpPr>
        <p:sp>
          <p:nvSpPr>
            <p:cNvPr id="9" name="Freeform 9"/>
            <p:cNvSpPr/>
            <p:nvPr/>
          </p:nvSpPr>
          <p:spPr>
            <a:xfrm>
              <a:off x="0" y="0"/>
              <a:ext cx="6642481" cy="8255254"/>
            </a:xfrm>
            <a:custGeom>
              <a:avLst/>
              <a:gdLst/>
              <a:ahLst/>
              <a:cxnLst/>
              <a:rect l="l" t="t" r="r" b="b"/>
              <a:pathLst>
                <a:path w="6642481" h="8255254">
                  <a:moveTo>
                    <a:pt x="6642481" y="3321304"/>
                  </a:moveTo>
                  <a:lnTo>
                    <a:pt x="6642481" y="4933823"/>
                  </a:lnTo>
                  <a:cubicBezTo>
                    <a:pt x="6642481" y="6768084"/>
                    <a:pt x="5155565" y="8255000"/>
                    <a:pt x="3321304" y="8255000"/>
                  </a:cubicBezTo>
                  <a:cubicBezTo>
                    <a:pt x="1487043" y="8255254"/>
                    <a:pt x="0" y="6768211"/>
                    <a:pt x="0" y="4933823"/>
                  </a:cubicBezTo>
                  <a:lnTo>
                    <a:pt x="0" y="3321304"/>
                  </a:lnTo>
                  <a:cubicBezTo>
                    <a:pt x="0" y="1487043"/>
                    <a:pt x="1487043" y="0"/>
                    <a:pt x="3321304" y="0"/>
                  </a:cubicBezTo>
                  <a:cubicBezTo>
                    <a:pt x="5155565" y="0"/>
                    <a:pt x="6642481" y="1487043"/>
                    <a:pt x="6642481" y="3321304"/>
                  </a:cubicBezTo>
                  <a:close/>
                </a:path>
              </a:pathLst>
            </a:custGeom>
            <a:blipFill>
              <a:blip r:embed="rId11"/>
              <a:stretch>
                <a:fillRect l="-43376" r="-43376"/>
              </a:stretch>
            </a:blipFill>
          </p:spPr>
          <p:txBody>
            <a:bodyPr/>
            <a:lstStyle/>
            <a:p>
              <a:endParaRPr lang="en-GB"/>
            </a:p>
          </p:txBody>
        </p:sp>
      </p:grpSp>
      <p:sp>
        <p:nvSpPr>
          <p:cNvPr id="10" name="Freeform 10"/>
          <p:cNvSpPr/>
          <p:nvPr/>
        </p:nvSpPr>
        <p:spPr>
          <a:xfrm>
            <a:off x="16364918" y="7730683"/>
            <a:ext cx="231542" cy="231542"/>
          </a:xfrm>
          <a:custGeom>
            <a:avLst/>
            <a:gdLst/>
            <a:ahLst/>
            <a:cxnLst/>
            <a:rect l="l" t="t" r="r" b="b"/>
            <a:pathLst>
              <a:path w="231542" h="231542">
                <a:moveTo>
                  <a:pt x="0" y="0"/>
                </a:moveTo>
                <a:lnTo>
                  <a:pt x="231542" y="0"/>
                </a:lnTo>
                <a:lnTo>
                  <a:pt x="231542" y="231542"/>
                </a:lnTo>
                <a:lnTo>
                  <a:pt x="0" y="2315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grpSp>
        <p:nvGrpSpPr>
          <p:cNvPr id="11" name="Group 11"/>
          <p:cNvGrpSpPr/>
          <p:nvPr/>
        </p:nvGrpSpPr>
        <p:grpSpPr>
          <a:xfrm>
            <a:off x="14635345" y="8918683"/>
            <a:ext cx="3690652" cy="1365504"/>
            <a:chOff x="0" y="0"/>
            <a:chExt cx="4920869" cy="1820672"/>
          </a:xfrm>
        </p:grpSpPr>
        <p:sp>
          <p:nvSpPr>
            <p:cNvPr id="12" name="Freeform 12"/>
            <p:cNvSpPr/>
            <p:nvPr/>
          </p:nvSpPr>
          <p:spPr>
            <a:xfrm>
              <a:off x="0" y="0"/>
              <a:ext cx="4920869" cy="1820672"/>
            </a:xfrm>
            <a:custGeom>
              <a:avLst/>
              <a:gdLst/>
              <a:ahLst/>
              <a:cxnLst/>
              <a:rect l="l" t="t" r="r" b="b"/>
              <a:pathLst>
                <a:path w="4920869" h="1820672">
                  <a:moveTo>
                    <a:pt x="0" y="0"/>
                  </a:moveTo>
                  <a:lnTo>
                    <a:pt x="4920869" y="0"/>
                  </a:lnTo>
                  <a:lnTo>
                    <a:pt x="4920869" y="1820672"/>
                  </a:lnTo>
                  <a:lnTo>
                    <a:pt x="0" y="1820672"/>
                  </a:lnTo>
                  <a:lnTo>
                    <a:pt x="0" y="0"/>
                  </a:lnTo>
                  <a:close/>
                </a:path>
              </a:pathLst>
            </a:custGeom>
            <a:blipFill>
              <a:blip r:embed="rId14"/>
              <a:stretch>
                <a:fillRect t="-1779" b="-1779"/>
              </a:stretch>
            </a:blipFill>
          </p:spPr>
          <p:txBody>
            <a:bodyPr/>
            <a:lstStyle/>
            <a:p>
              <a:endParaRPr lang="en-GB"/>
            </a:p>
          </p:txBody>
        </p:sp>
      </p:grpSp>
      <p:sp>
        <p:nvSpPr>
          <p:cNvPr id="13" name="TextBox 13"/>
          <p:cNvSpPr txBox="1"/>
          <p:nvPr/>
        </p:nvSpPr>
        <p:spPr>
          <a:xfrm>
            <a:off x="680843" y="3941029"/>
            <a:ext cx="10902577" cy="744372"/>
          </a:xfrm>
          <a:prstGeom prst="rect">
            <a:avLst/>
          </a:prstGeom>
        </p:spPr>
        <p:txBody>
          <a:bodyPr lIns="0" tIns="0" rIns="0" bIns="0" rtlCol="0" anchor="t">
            <a:spAutoFit/>
          </a:bodyPr>
          <a:lstStyle/>
          <a:p>
            <a:pPr algn="ctr">
              <a:lnSpc>
                <a:spcPts val="6373"/>
              </a:lnSpc>
            </a:pPr>
            <a:r>
              <a:rPr lang="en-US" sz="6070" b="1">
                <a:solidFill>
                  <a:srgbClr val="0099FF"/>
                </a:solidFill>
                <a:latin typeface="Montserrat Bold"/>
                <a:ea typeface="Montserrat Bold"/>
                <a:cs typeface="Montserrat Bold"/>
                <a:sym typeface="Montserrat Bold"/>
              </a:rPr>
              <a:t>ACTIVITES FOR AGES 4-6</a:t>
            </a:r>
          </a:p>
        </p:txBody>
      </p:sp>
      <p:sp>
        <p:nvSpPr>
          <p:cNvPr id="14" name="TextBox 14"/>
          <p:cNvSpPr txBox="1"/>
          <p:nvPr/>
        </p:nvSpPr>
        <p:spPr>
          <a:xfrm>
            <a:off x="13535918" y="6808149"/>
            <a:ext cx="2426494" cy="142875"/>
          </a:xfrm>
          <a:prstGeom prst="rect">
            <a:avLst/>
          </a:prstGeom>
        </p:spPr>
        <p:txBody>
          <a:bodyPr lIns="0" tIns="0" rIns="0" bIns="0" rtlCol="0" anchor="t">
            <a:spAutoFit/>
          </a:bodyPr>
          <a:lstStyle/>
          <a:p>
            <a:pPr algn="ctr">
              <a:lnSpc>
                <a:spcPts val="1250"/>
              </a:lnSpc>
            </a:pPr>
            <a:r>
              <a:rPr lang="en-US" sz="500" b="1">
                <a:solidFill>
                  <a:srgbClr val="FFFFFF"/>
                </a:solidFill>
                <a:latin typeface="Montserrat Bold"/>
                <a:ea typeface="Montserrat Bold"/>
                <a:cs typeface="Montserrat Bold"/>
                <a:sym typeface="Montserrat Bold"/>
              </a:rPr>
              <a:t>UNI627067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59098" y="6994272"/>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6023362" y="-5279864"/>
            <a:ext cx="9975595" cy="9975595"/>
          </a:xfrm>
          <a:custGeom>
            <a:avLst/>
            <a:gdLst/>
            <a:ahLst/>
            <a:cxnLst/>
            <a:rect l="l" t="t" r="r" b="b"/>
            <a:pathLst>
              <a:path w="9975595" h="9975595">
                <a:moveTo>
                  <a:pt x="0" y="0"/>
                </a:moveTo>
                <a:lnTo>
                  <a:pt x="9975595" y="0"/>
                </a:lnTo>
                <a:lnTo>
                  <a:pt x="9975595" y="9975595"/>
                </a:lnTo>
                <a:lnTo>
                  <a:pt x="0" y="99755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645090" y="7788295"/>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6">
              <a:extLst>
                <a:ext uri="{96DAC541-7B7A-43D3-8B79-37D633B846F1}">
                  <asvg:svgBlip xmlns:asvg="http://schemas.microsoft.com/office/drawing/2016/SVG/main" r:embed="rId7"/>
                </a:ext>
              </a:extLst>
            </a:blip>
            <a:stretch>
              <a:fillRect l="-62" r="-62"/>
            </a:stretch>
          </a:blipFill>
        </p:spPr>
        <p:txBody>
          <a:bodyPr/>
          <a:lstStyle/>
          <a:p>
            <a:endParaRPr lang="en-GB"/>
          </a:p>
        </p:txBody>
      </p:sp>
      <p:sp>
        <p:nvSpPr>
          <p:cNvPr id="5" name="Freeform 5"/>
          <p:cNvSpPr/>
          <p:nvPr/>
        </p:nvSpPr>
        <p:spPr>
          <a:xfrm>
            <a:off x="17030464" y="-2806490"/>
            <a:ext cx="7390914" cy="5857299"/>
          </a:xfrm>
          <a:custGeom>
            <a:avLst/>
            <a:gdLst/>
            <a:ahLst/>
            <a:cxnLst/>
            <a:rect l="l" t="t" r="r" b="b"/>
            <a:pathLst>
              <a:path w="7390914" h="5857299">
                <a:moveTo>
                  <a:pt x="0" y="0"/>
                </a:moveTo>
                <a:lnTo>
                  <a:pt x="7390914" y="0"/>
                </a:lnTo>
                <a:lnTo>
                  <a:pt x="7390914" y="5857299"/>
                </a:lnTo>
                <a:lnTo>
                  <a:pt x="0" y="5857299"/>
                </a:lnTo>
                <a:lnTo>
                  <a:pt x="0" y="0"/>
                </a:lnTo>
                <a:close/>
              </a:path>
            </a:pathLst>
          </a:custGeom>
          <a:blipFill>
            <a:blip r:embed="rId6">
              <a:extLst>
                <a:ext uri="{96DAC541-7B7A-43D3-8B79-37D633B846F1}">
                  <asvg:svgBlip xmlns:asvg="http://schemas.microsoft.com/office/drawing/2016/SVG/main" r:embed="rId7"/>
                </a:ext>
              </a:extLst>
            </a:blip>
            <a:stretch>
              <a:fillRect l="-62" r="-62"/>
            </a:stretch>
          </a:blipFill>
        </p:spPr>
        <p:txBody>
          <a:bodyPr/>
          <a:lstStyle/>
          <a:p>
            <a:endParaRPr lang="en-GB"/>
          </a:p>
        </p:txBody>
      </p:sp>
      <p:grpSp>
        <p:nvGrpSpPr>
          <p:cNvPr id="6" name="Group 6"/>
          <p:cNvGrpSpPr/>
          <p:nvPr/>
        </p:nvGrpSpPr>
        <p:grpSpPr>
          <a:xfrm>
            <a:off x="14440929" y="8781803"/>
            <a:ext cx="4138041" cy="1585532"/>
            <a:chOff x="0" y="0"/>
            <a:chExt cx="5517388" cy="2114042"/>
          </a:xfrm>
        </p:grpSpPr>
        <p:sp>
          <p:nvSpPr>
            <p:cNvPr id="7" name="Freeform 7"/>
            <p:cNvSpPr/>
            <p:nvPr/>
          </p:nvSpPr>
          <p:spPr>
            <a:xfrm>
              <a:off x="0" y="0"/>
              <a:ext cx="5517388" cy="2114042"/>
            </a:xfrm>
            <a:custGeom>
              <a:avLst/>
              <a:gdLst/>
              <a:ahLst/>
              <a:cxnLst/>
              <a:rect l="l" t="t" r="r" b="b"/>
              <a:pathLst>
                <a:path w="5517388" h="2114042">
                  <a:moveTo>
                    <a:pt x="0" y="0"/>
                  </a:moveTo>
                  <a:lnTo>
                    <a:pt x="5517388" y="0"/>
                  </a:lnTo>
                  <a:lnTo>
                    <a:pt x="5517388" y="2114042"/>
                  </a:lnTo>
                  <a:lnTo>
                    <a:pt x="0" y="2114042"/>
                  </a:lnTo>
                  <a:lnTo>
                    <a:pt x="0" y="0"/>
                  </a:lnTo>
                  <a:close/>
                </a:path>
              </a:pathLst>
            </a:custGeom>
            <a:blipFill>
              <a:blip r:embed="rId8"/>
              <a:stretch>
                <a:fillRect/>
              </a:stretch>
            </a:blipFill>
          </p:spPr>
          <p:txBody>
            <a:bodyPr/>
            <a:lstStyle/>
            <a:p>
              <a:endParaRPr lang="en-GB"/>
            </a:p>
          </p:txBody>
        </p:sp>
      </p:grpSp>
      <p:grpSp>
        <p:nvGrpSpPr>
          <p:cNvPr id="8" name="Group 8"/>
          <p:cNvGrpSpPr/>
          <p:nvPr/>
        </p:nvGrpSpPr>
        <p:grpSpPr>
          <a:xfrm>
            <a:off x="3893314" y="381505"/>
            <a:ext cx="10631234" cy="1561932"/>
            <a:chOff x="0" y="0"/>
            <a:chExt cx="14174978" cy="2082576"/>
          </a:xfrm>
        </p:grpSpPr>
        <p:sp>
          <p:nvSpPr>
            <p:cNvPr id="9" name="Freeform 9"/>
            <p:cNvSpPr/>
            <p:nvPr/>
          </p:nvSpPr>
          <p:spPr>
            <a:xfrm>
              <a:off x="0" y="0"/>
              <a:ext cx="14174978" cy="2082546"/>
            </a:xfrm>
            <a:custGeom>
              <a:avLst/>
              <a:gdLst/>
              <a:ahLst/>
              <a:cxnLst/>
              <a:rect l="l" t="t" r="r" b="b"/>
              <a:pathLst>
                <a:path w="14174978" h="2082546">
                  <a:moveTo>
                    <a:pt x="0" y="0"/>
                  </a:moveTo>
                  <a:lnTo>
                    <a:pt x="14174978" y="0"/>
                  </a:lnTo>
                  <a:lnTo>
                    <a:pt x="14174978" y="2082546"/>
                  </a:lnTo>
                  <a:lnTo>
                    <a:pt x="0" y="2082546"/>
                  </a:lnTo>
                  <a:close/>
                </a:path>
              </a:pathLst>
            </a:custGeom>
            <a:solidFill>
              <a:srgbClr val="0099FF"/>
            </a:solidFill>
          </p:spPr>
          <p:txBody>
            <a:bodyPr/>
            <a:lstStyle/>
            <a:p>
              <a:endParaRPr lang="en-GB"/>
            </a:p>
          </p:txBody>
        </p:sp>
      </p:grpSp>
      <p:pic>
        <p:nvPicPr>
          <p:cNvPr id="10" name="Picture 10"/>
          <p:cNvPicPr>
            <a:picLocks noChangeAspect="1"/>
          </p:cNvPicPr>
          <p:nvPr>
            <a:videoFile r:link="rId1"/>
          </p:nvPr>
        </p:nvPicPr>
        <p:blipFill>
          <a:blip r:embed="rId9"/>
          <a:stretch>
            <a:fillRect/>
          </a:stretch>
        </p:blipFill>
        <p:spPr>
          <a:xfrm>
            <a:off x="6893531" y="6621338"/>
            <a:ext cx="5653273" cy="3177484"/>
          </a:xfrm>
          <a:prstGeom prst="rect">
            <a:avLst/>
          </a:prstGeom>
        </p:spPr>
      </p:pic>
      <p:sp>
        <p:nvSpPr>
          <p:cNvPr id="11" name="Freeform 11"/>
          <p:cNvSpPr/>
          <p:nvPr/>
        </p:nvSpPr>
        <p:spPr>
          <a:xfrm>
            <a:off x="2050367" y="122159"/>
            <a:ext cx="2663409" cy="2387081"/>
          </a:xfrm>
          <a:custGeom>
            <a:avLst/>
            <a:gdLst/>
            <a:ahLst/>
            <a:cxnLst/>
            <a:rect l="l" t="t" r="r" b="b"/>
            <a:pathLst>
              <a:path w="2663409" h="2387081">
                <a:moveTo>
                  <a:pt x="0" y="0"/>
                </a:moveTo>
                <a:lnTo>
                  <a:pt x="2663409" y="0"/>
                </a:lnTo>
                <a:lnTo>
                  <a:pt x="2663409" y="2387081"/>
                </a:lnTo>
                <a:lnTo>
                  <a:pt x="0" y="23870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TextBox 12"/>
          <p:cNvSpPr txBox="1"/>
          <p:nvPr/>
        </p:nvSpPr>
        <p:spPr>
          <a:xfrm>
            <a:off x="4986197" y="878215"/>
            <a:ext cx="8199120" cy="600075"/>
          </a:xfrm>
          <a:prstGeom prst="rect">
            <a:avLst/>
          </a:prstGeom>
        </p:spPr>
        <p:txBody>
          <a:bodyPr lIns="0" tIns="0" rIns="0" bIns="0" rtlCol="0" anchor="t">
            <a:spAutoFit/>
          </a:bodyPr>
          <a:lstStyle/>
          <a:p>
            <a:pPr algn="ctr">
              <a:lnSpc>
                <a:spcPts val="4800"/>
              </a:lnSpc>
            </a:pPr>
            <a:r>
              <a:rPr lang="en-US" sz="4000" b="1">
                <a:solidFill>
                  <a:srgbClr val="FFFFFF"/>
                </a:solidFill>
                <a:latin typeface="Montserrat Bold"/>
                <a:ea typeface="Montserrat Bold"/>
                <a:cs typeface="Montserrat Bold"/>
                <a:sym typeface="Montserrat Bold"/>
              </a:rPr>
              <a:t>WOMEN ARE LEADERS!</a:t>
            </a:r>
          </a:p>
        </p:txBody>
      </p:sp>
      <p:sp>
        <p:nvSpPr>
          <p:cNvPr id="13" name="TextBox 13"/>
          <p:cNvSpPr txBox="1"/>
          <p:nvPr/>
        </p:nvSpPr>
        <p:spPr>
          <a:xfrm>
            <a:off x="3465089" y="2645606"/>
            <a:ext cx="11487684" cy="3590925"/>
          </a:xfrm>
          <a:prstGeom prst="rect">
            <a:avLst/>
          </a:prstGeom>
        </p:spPr>
        <p:txBody>
          <a:bodyPr lIns="0" tIns="0" rIns="0" bIns="0" rtlCol="0" anchor="t">
            <a:spAutoFit/>
          </a:bodyPr>
          <a:lstStyle/>
          <a:p>
            <a:pPr algn="ctr">
              <a:lnSpc>
                <a:spcPts val="4799"/>
              </a:lnSpc>
              <a:spcBef>
                <a:spcPct val="0"/>
              </a:spcBef>
            </a:pPr>
            <a:r>
              <a:rPr lang="en-US" sz="3999">
                <a:solidFill>
                  <a:srgbClr val="0099FF"/>
                </a:solidFill>
                <a:latin typeface="Montserrat"/>
                <a:ea typeface="Montserrat"/>
                <a:cs typeface="Montserrat"/>
                <a:sym typeface="Montserrat"/>
              </a:rPr>
              <a:t>There are so many amazing women to learn about and some brilliant books that help you to do this! Watch this </a:t>
            </a:r>
            <a:r>
              <a:rPr lang="en-US" sz="3999" u="sng">
                <a:solidFill>
                  <a:srgbClr val="0099FF"/>
                </a:solidFill>
                <a:latin typeface="Montserrat"/>
                <a:ea typeface="Montserrat"/>
                <a:cs typeface="Montserrat"/>
                <a:sym typeface="Montserrat"/>
                <a:hlinkClick r:id="rId12" tooltip="https://www.youtube.com/watch?v=usFpfoFYpzU"/>
              </a:rPr>
              <a:t>clip</a:t>
            </a:r>
            <a:r>
              <a:rPr lang="en-US" sz="3999">
                <a:solidFill>
                  <a:srgbClr val="0099FF"/>
                </a:solidFill>
                <a:latin typeface="Montserrat"/>
                <a:ea typeface="Montserrat"/>
                <a:cs typeface="Montserrat"/>
                <a:sym typeface="Montserrat"/>
              </a:rPr>
              <a:t> to see some drawings of the women who are part of the Puffin Little Leaders books. Choose someone to find out more about as a class.</a:t>
            </a:r>
          </a:p>
        </p:txBody>
      </p:sp>
      <p:sp>
        <p:nvSpPr>
          <p:cNvPr id="14" name="Freeform 14"/>
          <p:cNvSpPr/>
          <p:nvPr/>
        </p:nvSpPr>
        <p:spPr>
          <a:xfrm>
            <a:off x="13287121" y="-292066"/>
            <a:ext cx="2307616" cy="2235503"/>
          </a:xfrm>
          <a:custGeom>
            <a:avLst/>
            <a:gdLst/>
            <a:ahLst/>
            <a:cxnLst/>
            <a:rect l="l" t="t" r="r" b="b"/>
            <a:pathLst>
              <a:path w="2307616" h="2235503">
                <a:moveTo>
                  <a:pt x="0" y="0"/>
                </a:moveTo>
                <a:lnTo>
                  <a:pt x="2307616" y="0"/>
                </a:lnTo>
                <a:lnTo>
                  <a:pt x="2307616" y="2235503"/>
                </a:lnTo>
                <a:lnTo>
                  <a:pt x="0" y="22355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1716</Words>
  <Application>Microsoft Office PowerPoint</Application>
  <PresentationFormat>Custom</PresentationFormat>
  <Paragraphs>144</Paragraphs>
  <Slides>22</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Montserrat Bold</vt:lpstr>
      <vt:lpstr>Calibri</vt:lpstr>
      <vt:lpstr>Montserrat</vt:lpstr>
      <vt:lpstr>Arimo Bold</vt:lpstr>
      <vt:lpstr>Montserrat Bold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Women's Day</dc:title>
  <cp:lastModifiedBy>Anam Rashid</cp:lastModifiedBy>
  <cp:revision>2</cp:revision>
  <dcterms:created xsi:type="dcterms:W3CDTF">2006-08-16T00:00:00Z</dcterms:created>
  <dcterms:modified xsi:type="dcterms:W3CDTF">2025-03-06T20:53:55Z</dcterms:modified>
  <dc:identifier>DAGg9hcGBfE</dc:identifier>
</cp:coreProperties>
</file>