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4"/>
    <p:sldMasterId id="2147483701" r:id="rId5"/>
  </p:sldMasterIdLst>
  <p:notesMasterIdLst>
    <p:notesMasterId r:id="rId25"/>
  </p:notesMasterIdLst>
  <p:sldIdLst>
    <p:sldId id="286" r:id="rId6"/>
    <p:sldId id="298" r:id="rId7"/>
    <p:sldId id="362" r:id="rId8"/>
    <p:sldId id="375" r:id="rId9"/>
    <p:sldId id="360" r:id="rId10"/>
    <p:sldId id="368" r:id="rId11"/>
    <p:sldId id="376" r:id="rId12"/>
    <p:sldId id="369" r:id="rId13"/>
    <p:sldId id="370" r:id="rId14"/>
    <p:sldId id="377" r:id="rId15"/>
    <p:sldId id="378" r:id="rId16"/>
    <p:sldId id="379" r:id="rId17"/>
    <p:sldId id="371" r:id="rId18"/>
    <p:sldId id="372" r:id="rId19"/>
    <p:sldId id="373" r:id="rId20"/>
    <p:sldId id="380" r:id="rId21"/>
    <p:sldId id="381" r:id="rId22"/>
    <p:sldId id="382" r:id="rId23"/>
    <p:sldId id="383" r:id="rId24"/>
  </p:sldIdLst>
  <p:sldSz cx="9144000" cy="5143500" type="screen16x9"/>
  <p:notesSz cx="6858000" cy="226695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Univers" panose="020B0503020202020204" pitchFamily="3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vienne Parry" initials="VP" lastIdx="1" clrIdx="0">
    <p:extLst>
      <p:ext uri="{19B8F6BF-5375-455C-9EA6-DF929625EA0E}">
        <p15:presenceInfo xmlns:p15="http://schemas.microsoft.com/office/powerpoint/2012/main" userId="Vivienne Par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B0F0"/>
    <a:srgbClr val="009AD0"/>
    <a:srgbClr val="FFFFFF"/>
    <a:srgbClr val="FFFF00"/>
    <a:srgbClr val="0066FF"/>
    <a:srgbClr val="FF00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155" autoAdjust="0"/>
  </p:normalViewPr>
  <p:slideViewPr>
    <p:cSldViewPr snapToGrid="0">
      <p:cViewPr varScale="1">
        <p:scale>
          <a:sx n="102" d="100"/>
          <a:sy n="102" d="100"/>
        </p:scale>
        <p:origin x="116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3EA5B1-3DE8-424D-9F87-5D4B106ADD94}" type="doc">
      <dgm:prSet loTypeId="urn:microsoft.com/office/officeart/2005/8/layout/chevron1" loCatId="process" qsTypeId="urn:microsoft.com/office/officeart/2005/8/quickstyle/3d4" qsCatId="3D" csTypeId="urn:microsoft.com/office/officeart/2005/8/colors/colorful3" csCatId="colorful" phldr="1"/>
      <dgm:spPr/>
    </dgm:pt>
    <dgm:pt modelId="{4B9DBF55-DC6A-4C6B-88BD-8009BCBEEB0C}">
      <dgm:prSet phldrT="[Text]"/>
      <dgm:spPr/>
      <dgm:t>
        <a:bodyPr/>
        <a:lstStyle/>
        <a:p>
          <a:r>
            <a:rPr lang="en-IE" b="1" dirty="0">
              <a:ln/>
              <a:latin typeface="Univers" panose="020B0503020202020204" pitchFamily="34" charset="0"/>
            </a:rPr>
            <a:t>AGE</a:t>
          </a:r>
        </a:p>
      </dgm:t>
    </dgm:pt>
    <dgm:pt modelId="{6D009CB5-AE49-41F9-8FBD-5CE978DD4E05}" type="parTrans" cxnId="{3F010AAA-4BA7-4A51-9F50-92D6D6E92DE3}">
      <dgm:prSet/>
      <dgm:spPr/>
      <dgm:t>
        <a:bodyPr/>
        <a:lstStyle/>
        <a:p>
          <a:endParaRPr lang="en-IE">
            <a:ln>
              <a:noFill/>
            </a:ln>
          </a:endParaRPr>
        </a:p>
      </dgm:t>
    </dgm:pt>
    <dgm:pt modelId="{CAC565CA-EA38-48B4-9231-607898520DA2}" type="sibTrans" cxnId="{3F010AAA-4BA7-4A51-9F50-92D6D6E92DE3}">
      <dgm:prSet/>
      <dgm:spPr/>
      <dgm:t>
        <a:bodyPr/>
        <a:lstStyle/>
        <a:p>
          <a:endParaRPr lang="en-IE">
            <a:ln>
              <a:noFill/>
            </a:ln>
          </a:endParaRPr>
        </a:p>
      </dgm:t>
    </dgm:pt>
    <dgm:pt modelId="{402C3C08-F256-4860-B3DF-9DA53FC8E1F3}">
      <dgm:prSet phldrT="[Text]"/>
      <dgm:spPr/>
      <dgm:t>
        <a:bodyPr/>
        <a:lstStyle/>
        <a:p>
          <a:r>
            <a:rPr lang="en-IE" b="1" dirty="0">
              <a:ln/>
              <a:latin typeface="Univers" panose="020B0503020202020204" pitchFamily="34" charset="0"/>
            </a:rPr>
            <a:t>RELIGION</a:t>
          </a:r>
        </a:p>
      </dgm:t>
    </dgm:pt>
    <dgm:pt modelId="{B7D15072-AF3B-402D-AF21-C5F24554FF73}" type="parTrans" cxnId="{35DCFC52-CE03-4DDB-A739-1467BA155E26}">
      <dgm:prSet/>
      <dgm:spPr/>
      <dgm:t>
        <a:bodyPr/>
        <a:lstStyle/>
        <a:p>
          <a:endParaRPr lang="en-IE">
            <a:ln>
              <a:noFill/>
            </a:ln>
          </a:endParaRPr>
        </a:p>
      </dgm:t>
    </dgm:pt>
    <dgm:pt modelId="{05D610F0-1082-4015-862B-752B99500FDB}" type="sibTrans" cxnId="{35DCFC52-CE03-4DDB-A739-1467BA155E26}">
      <dgm:prSet/>
      <dgm:spPr/>
      <dgm:t>
        <a:bodyPr/>
        <a:lstStyle/>
        <a:p>
          <a:endParaRPr lang="en-IE">
            <a:ln>
              <a:noFill/>
            </a:ln>
          </a:endParaRPr>
        </a:p>
      </dgm:t>
    </dgm:pt>
    <dgm:pt modelId="{EAB108AA-E560-4115-9D25-9EE2A681760C}">
      <dgm:prSet phldrT="[Text]"/>
      <dgm:spPr/>
      <dgm:t>
        <a:bodyPr/>
        <a:lstStyle/>
        <a:p>
          <a:r>
            <a:rPr lang="en-IE" b="1" dirty="0">
              <a:ln/>
              <a:latin typeface="Univers" panose="020B0503020202020204" pitchFamily="34" charset="0"/>
            </a:rPr>
            <a:t>GENDER</a:t>
          </a:r>
        </a:p>
      </dgm:t>
    </dgm:pt>
    <dgm:pt modelId="{B58D8FA1-8717-40A5-94F7-1CC43394086F}" type="parTrans" cxnId="{711B0182-47D8-4858-AFAB-57099DF7AFCF}">
      <dgm:prSet/>
      <dgm:spPr/>
      <dgm:t>
        <a:bodyPr/>
        <a:lstStyle/>
        <a:p>
          <a:endParaRPr lang="en-IE">
            <a:ln>
              <a:noFill/>
            </a:ln>
          </a:endParaRPr>
        </a:p>
      </dgm:t>
    </dgm:pt>
    <dgm:pt modelId="{C93C1934-696E-4991-B2A9-763D337E8A2A}" type="sibTrans" cxnId="{711B0182-47D8-4858-AFAB-57099DF7AFCF}">
      <dgm:prSet/>
      <dgm:spPr/>
      <dgm:t>
        <a:bodyPr/>
        <a:lstStyle/>
        <a:p>
          <a:endParaRPr lang="en-IE">
            <a:ln>
              <a:noFill/>
            </a:ln>
          </a:endParaRPr>
        </a:p>
      </dgm:t>
    </dgm:pt>
    <dgm:pt modelId="{5121EB8F-9ED1-49EF-A5DF-30885EFE6AE9}">
      <dgm:prSet phldrT="[Text]"/>
      <dgm:spPr/>
      <dgm:t>
        <a:bodyPr/>
        <a:lstStyle/>
        <a:p>
          <a:r>
            <a:rPr lang="en-IE" b="1" dirty="0">
              <a:ln/>
              <a:latin typeface="Univers" panose="020B0503020202020204" pitchFamily="34" charset="0"/>
            </a:rPr>
            <a:t>DISABILITY</a:t>
          </a:r>
        </a:p>
      </dgm:t>
    </dgm:pt>
    <dgm:pt modelId="{8893C903-F5C8-44E0-A818-61157E63C10B}" type="parTrans" cxnId="{B5FCFDCB-2E3E-4273-84DF-14DFF73A2DE8}">
      <dgm:prSet/>
      <dgm:spPr/>
      <dgm:t>
        <a:bodyPr/>
        <a:lstStyle/>
        <a:p>
          <a:endParaRPr lang="en-IE">
            <a:ln>
              <a:noFill/>
            </a:ln>
          </a:endParaRPr>
        </a:p>
      </dgm:t>
    </dgm:pt>
    <dgm:pt modelId="{54BB7504-A262-4DED-A4BF-0584CA7BC4C7}" type="sibTrans" cxnId="{B5FCFDCB-2E3E-4273-84DF-14DFF73A2DE8}">
      <dgm:prSet/>
      <dgm:spPr/>
      <dgm:t>
        <a:bodyPr/>
        <a:lstStyle/>
        <a:p>
          <a:endParaRPr lang="en-IE">
            <a:ln>
              <a:noFill/>
            </a:ln>
          </a:endParaRPr>
        </a:p>
      </dgm:t>
    </dgm:pt>
    <dgm:pt modelId="{FF8428EE-FA43-4E8D-A734-4D96C640F173}">
      <dgm:prSet phldrT="[Text]"/>
      <dgm:spPr/>
      <dgm:t>
        <a:bodyPr/>
        <a:lstStyle/>
        <a:p>
          <a:r>
            <a:rPr lang="en-IE" b="1" dirty="0">
              <a:ln/>
              <a:latin typeface="Univers" panose="020B0503020202020204" pitchFamily="34" charset="0"/>
            </a:rPr>
            <a:t>TRAVELLERS</a:t>
          </a:r>
        </a:p>
      </dgm:t>
    </dgm:pt>
    <dgm:pt modelId="{952E2F5D-2109-4264-8DD1-D72491B59622}" type="parTrans" cxnId="{C90EAF2B-D8F8-49B3-9EAC-00D1629A4FAA}">
      <dgm:prSet/>
      <dgm:spPr/>
      <dgm:t>
        <a:bodyPr/>
        <a:lstStyle/>
        <a:p>
          <a:endParaRPr lang="en-IE">
            <a:ln>
              <a:noFill/>
            </a:ln>
          </a:endParaRPr>
        </a:p>
      </dgm:t>
    </dgm:pt>
    <dgm:pt modelId="{D7898177-A983-4FB1-8AAC-20D977882E8D}" type="sibTrans" cxnId="{C90EAF2B-D8F8-49B3-9EAC-00D1629A4FAA}">
      <dgm:prSet/>
      <dgm:spPr/>
      <dgm:t>
        <a:bodyPr/>
        <a:lstStyle/>
        <a:p>
          <a:endParaRPr lang="en-IE">
            <a:ln>
              <a:noFill/>
            </a:ln>
          </a:endParaRPr>
        </a:p>
      </dgm:t>
    </dgm:pt>
    <dgm:pt modelId="{FC4A59F7-41E9-4B11-B793-BC2535E73A5B}">
      <dgm:prSet phldrT="[Text]"/>
      <dgm:spPr/>
      <dgm:t>
        <a:bodyPr/>
        <a:lstStyle/>
        <a:p>
          <a:r>
            <a:rPr lang="en-IE" b="1" dirty="0">
              <a:ln/>
              <a:latin typeface="Univers" panose="020B0503020202020204" pitchFamily="34" charset="0"/>
            </a:rPr>
            <a:t>CIVIL STATUS</a:t>
          </a:r>
        </a:p>
      </dgm:t>
    </dgm:pt>
    <dgm:pt modelId="{78BCA8A6-5FAF-4A51-9522-A42012190367}" type="parTrans" cxnId="{21EFE2D5-E83F-44D6-BDAE-DFDC7D5EEC96}">
      <dgm:prSet/>
      <dgm:spPr/>
      <dgm:t>
        <a:bodyPr/>
        <a:lstStyle/>
        <a:p>
          <a:endParaRPr lang="en-IE">
            <a:ln>
              <a:noFill/>
            </a:ln>
          </a:endParaRPr>
        </a:p>
      </dgm:t>
    </dgm:pt>
    <dgm:pt modelId="{79A375FB-AF70-4AAA-9530-22CBE2324401}" type="sibTrans" cxnId="{21EFE2D5-E83F-44D6-BDAE-DFDC7D5EEC96}">
      <dgm:prSet/>
      <dgm:spPr/>
      <dgm:t>
        <a:bodyPr/>
        <a:lstStyle/>
        <a:p>
          <a:endParaRPr lang="en-IE">
            <a:ln>
              <a:noFill/>
            </a:ln>
          </a:endParaRPr>
        </a:p>
      </dgm:t>
    </dgm:pt>
    <dgm:pt modelId="{29F38ACF-A55E-4EDC-A1A2-F3662286CB6C}">
      <dgm:prSet phldrT="[Text]"/>
      <dgm:spPr/>
      <dgm:t>
        <a:bodyPr/>
        <a:lstStyle/>
        <a:p>
          <a:r>
            <a:rPr lang="en-IE" b="1" dirty="0">
              <a:ln/>
              <a:latin typeface="Univers" panose="020B0503020202020204" pitchFamily="34" charset="0"/>
            </a:rPr>
            <a:t>FAMILY STATUS</a:t>
          </a:r>
        </a:p>
      </dgm:t>
    </dgm:pt>
    <dgm:pt modelId="{A78E55F7-894D-480C-925E-4A7405D05847}" type="parTrans" cxnId="{DE830DF8-8BE7-49CF-B905-CE956AACA4AF}">
      <dgm:prSet/>
      <dgm:spPr/>
      <dgm:t>
        <a:bodyPr/>
        <a:lstStyle/>
        <a:p>
          <a:endParaRPr lang="en-IE">
            <a:ln>
              <a:noFill/>
            </a:ln>
          </a:endParaRPr>
        </a:p>
      </dgm:t>
    </dgm:pt>
    <dgm:pt modelId="{109DC7A2-A183-4E41-9EB5-9BBAC09239EF}" type="sibTrans" cxnId="{DE830DF8-8BE7-49CF-B905-CE956AACA4AF}">
      <dgm:prSet/>
      <dgm:spPr/>
      <dgm:t>
        <a:bodyPr/>
        <a:lstStyle/>
        <a:p>
          <a:endParaRPr lang="en-IE">
            <a:ln>
              <a:noFill/>
            </a:ln>
          </a:endParaRPr>
        </a:p>
      </dgm:t>
    </dgm:pt>
    <dgm:pt modelId="{01DBEDB1-5A24-4B39-B0DA-4404922F5BC7}">
      <dgm:prSet phldrT="[Text]"/>
      <dgm:spPr/>
      <dgm:t>
        <a:bodyPr/>
        <a:lstStyle/>
        <a:p>
          <a:r>
            <a:rPr lang="en-IE" b="1" dirty="0">
              <a:ln/>
              <a:latin typeface="Univers" panose="020B0503020202020204" pitchFamily="34" charset="0"/>
            </a:rPr>
            <a:t>SEXUAL ORIENTATION</a:t>
          </a:r>
        </a:p>
      </dgm:t>
    </dgm:pt>
    <dgm:pt modelId="{EA274D3C-A064-40EE-94B9-BC68639BF610}" type="parTrans" cxnId="{796EB679-4C34-401F-B78A-9DAC6B242593}">
      <dgm:prSet/>
      <dgm:spPr/>
      <dgm:t>
        <a:bodyPr/>
        <a:lstStyle/>
        <a:p>
          <a:endParaRPr lang="en-IE">
            <a:ln>
              <a:noFill/>
            </a:ln>
          </a:endParaRPr>
        </a:p>
      </dgm:t>
    </dgm:pt>
    <dgm:pt modelId="{F89CB6D6-502F-4F62-B293-FF872896ABC1}" type="sibTrans" cxnId="{796EB679-4C34-401F-B78A-9DAC6B242593}">
      <dgm:prSet/>
      <dgm:spPr/>
      <dgm:t>
        <a:bodyPr/>
        <a:lstStyle/>
        <a:p>
          <a:endParaRPr lang="en-IE">
            <a:ln>
              <a:noFill/>
            </a:ln>
          </a:endParaRPr>
        </a:p>
      </dgm:t>
    </dgm:pt>
    <dgm:pt modelId="{730202E6-D8CC-4CFF-805B-419C20532CBA}" type="pres">
      <dgm:prSet presAssocID="{BC3EA5B1-3DE8-424D-9F87-5D4B106ADD94}" presName="Name0" presStyleCnt="0">
        <dgm:presLayoutVars>
          <dgm:dir/>
          <dgm:animLvl val="lvl"/>
          <dgm:resizeHandles val="exact"/>
        </dgm:presLayoutVars>
      </dgm:prSet>
      <dgm:spPr/>
    </dgm:pt>
    <dgm:pt modelId="{FB814CEE-8664-4F6B-83D2-9B74B4559A3E}" type="pres">
      <dgm:prSet presAssocID="{4B9DBF55-DC6A-4C6B-88BD-8009BCBEEB0C}" presName="parTxOnly" presStyleLbl="node1" presStyleIdx="0" presStyleCnt="8">
        <dgm:presLayoutVars>
          <dgm:chMax val="0"/>
          <dgm:chPref val="0"/>
          <dgm:bulletEnabled val="1"/>
        </dgm:presLayoutVars>
      </dgm:prSet>
      <dgm:spPr/>
    </dgm:pt>
    <dgm:pt modelId="{28B54E56-191B-4030-84A1-649BA8DA8297}" type="pres">
      <dgm:prSet presAssocID="{CAC565CA-EA38-48B4-9231-607898520DA2}" presName="parTxOnlySpace" presStyleCnt="0"/>
      <dgm:spPr/>
    </dgm:pt>
    <dgm:pt modelId="{A7EE7B22-35CB-423E-B62A-8F53138EF10C}" type="pres">
      <dgm:prSet presAssocID="{402C3C08-F256-4860-B3DF-9DA53FC8E1F3}" presName="parTxOnly" presStyleLbl="node1" presStyleIdx="1" presStyleCnt="8">
        <dgm:presLayoutVars>
          <dgm:chMax val="0"/>
          <dgm:chPref val="0"/>
          <dgm:bulletEnabled val="1"/>
        </dgm:presLayoutVars>
      </dgm:prSet>
      <dgm:spPr/>
    </dgm:pt>
    <dgm:pt modelId="{B51456DA-C026-4FF6-99CA-F9F4D9F8C804}" type="pres">
      <dgm:prSet presAssocID="{05D610F0-1082-4015-862B-752B99500FDB}" presName="parTxOnlySpace" presStyleCnt="0"/>
      <dgm:spPr/>
    </dgm:pt>
    <dgm:pt modelId="{26518816-5A3C-4658-AD55-D598E4D95056}" type="pres">
      <dgm:prSet presAssocID="{EAB108AA-E560-4115-9D25-9EE2A681760C}" presName="parTxOnly" presStyleLbl="node1" presStyleIdx="2" presStyleCnt="8">
        <dgm:presLayoutVars>
          <dgm:chMax val="0"/>
          <dgm:chPref val="0"/>
          <dgm:bulletEnabled val="1"/>
        </dgm:presLayoutVars>
      </dgm:prSet>
      <dgm:spPr/>
    </dgm:pt>
    <dgm:pt modelId="{CA48A85A-C4BE-433F-A8ED-416D4C639C4F}" type="pres">
      <dgm:prSet presAssocID="{C93C1934-696E-4991-B2A9-763D337E8A2A}" presName="parTxOnlySpace" presStyleCnt="0"/>
      <dgm:spPr/>
    </dgm:pt>
    <dgm:pt modelId="{75B2949A-E299-4AE1-B3BD-31B36C5339EE}" type="pres">
      <dgm:prSet presAssocID="{5121EB8F-9ED1-49EF-A5DF-30885EFE6AE9}" presName="parTxOnly" presStyleLbl="node1" presStyleIdx="3" presStyleCnt="8">
        <dgm:presLayoutVars>
          <dgm:chMax val="0"/>
          <dgm:chPref val="0"/>
          <dgm:bulletEnabled val="1"/>
        </dgm:presLayoutVars>
      </dgm:prSet>
      <dgm:spPr/>
    </dgm:pt>
    <dgm:pt modelId="{A563C4EB-62DE-4234-8E87-D5FF7826F164}" type="pres">
      <dgm:prSet presAssocID="{54BB7504-A262-4DED-A4BF-0584CA7BC4C7}" presName="parTxOnlySpace" presStyleCnt="0"/>
      <dgm:spPr/>
    </dgm:pt>
    <dgm:pt modelId="{66461493-EFBD-4B9D-8E3B-385575417AD5}" type="pres">
      <dgm:prSet presAssocID="{FF8428EE-FA43-4E8D-A734-4D96C640F173}" presName="parTxOnly" presStyleLbl="node1" presStyleIdx="4" presStyleCnt="8">
        <dgm:presLayoutVars>
          <dgm:chMax val="0"/>
          <dgm:chPref val="0"/>
          <dgm:bulletEnabled val="1"/>
        </dgm:presLayoutVars>
      </dgm:prSet>
      <dgm:spPr/>
    </dgm:pt>
    <dgm:pt modelId="{ABC89BCC-8EC5-4F10-93D7-384470FB8B5A}" type="pres">
      <dgm:prSet presAssocID="{D7898177-A983-4FB1-8AAC-20D977882E8D}" presName="parTxOnlySpace" presStyleCnt="0"/>
      <dgm:spPr/>
    </dgm:pt>
    <dgm:pt modelId="{59740FB3-EB98-4B2D-8554-63815DBB7465}" type="pres">
      <dgm:prSet presAssocID="{FC4A59F7-41E9-4B11-B793-BC2535E73A5B}" presName="parTxOnly" presStyleLbl="node1" presStyleIdx="5" presStyleCnt="8">
        <dgm:presLayoutVars>
          <dgm:chMax val="0"/>
          <dgm:chPref val="0"/>
          <dgm:bulletEnabled val="1"/>
        </dgm:presLayoutVars>
      </dgm:prSet>
      <dgm:spPr/>
    </dgm:pt>
    <dgm:pt modelId="{F12B58C6-B0F9-4944-AD0F-46163FEFCFD0}" type="pres">
      <dgm:prSet presAssocID="{79A375FB-AF70-4AAA-9530-22CBE2324401}" presName="parTxOnlySpace" presStyleCnt="0"/>
      <dgm:spPr/>
    </dgm:pt>
    <dgm:pt modelId="{87B36B5F-18CE-487E-8D79-50CEA4736058}" type="pres">
      <dgm:prSet presAssocID="{29F38ACF-A55E-4EDC-A1A2-F3662286CB6C}" presName="parTxOnly" presStyleLbl="node1" presStyleIdx="6" presStyleCnt="8">
        <dgm:presLayoutVars>
          <dgm:chMax val="0"/>
          <dgm:chPref val="0"/>
          <dgm:bulletEnabled val="1"/>
        </dgm:presLayoutVars>
      </dgm:prSet>
      <dgm:spPr/>
    </dgm:pt>
    <dgm:pt modelId="{0E0322F7-BD83-42A8-908B-540B8801BC63}" type="pres">
      <dgm:prSet presAssocID="{109DC7A2-A183-4E41-9EB5-9BBAC09239EF}" presName="parTxOnlySpace" presStyleCnt="0"/>
      <dgm:spPr/>
    </dgm:pt>
    <dgm:pt modelId="{D8EEA480-1FE1-488C-B63E-38FE5DEB1868}" type="pres">
      <dgm:prSet presAssocID="{01DBEDB1-5A24-4B39-B0DA-4404922F5BC7}" presName="parTxOnly" presStyleLbl="node1" presStyleIdx="7" presStyleCnt="8">
        <dgm:presLayoutVars>
          <dgm:chMax val="0"/>
          <dgm:chPref val="0"/>
          <dgm:bulletEnabled val="1"/>
        </dgm:presLayoutVars>
      </dgm:prSet>
      <dgm:spPr/>
    </dgm:pt>
  </dgm:ptLst>
  <dgm:cxnLst>
    <dgm:cxn modelId="{334FC50E-41E8-48A4-841F-6061E76C346B}" type="presOf" srcId="{BC3EA5B1-3DE8-424D-9F87-5D4B106ADD94}" destId="{730202E6-D8CC-4CFF-805B-419C20532CBA}" srcOrd="0" destOrd="0" presId="urn:microsoft.com/office/officeart/2005/8/layout/chevron1"/>
    <dgm:cxn modelId="{C90EAF2B-D8F8-49B3-9EAC-00D1629A4FAA}" srcId="{BC3EA5B1-3DE8-424D-9F87-5D4B106ADD94}" destId="{FF8428EE-FA43-4E8D-A734-4D96C640F173}" srcOrd="4" destOrd="0" parTransId="{952E2F5D-2109-4264-8DD1-D72491B59622}" sibTransId="{D7898177-A983-4FB1-8AAC-20D977882E8D}"/>
    <dgm:cxn modelId="{35DCFC52-CE03-4DDB-A739-1467BA155E26}" srcId="{BC3EA5B1-3DE8-424D-9F87-5D4B106ADD94}" destId="{402C3C08-F256-4860-B3DF-9DA53FC8E1F3}" srcOrd="1" destOrd="0" parTransId="{B7D15072-AF3B-402D-AF21-C5F24554FF73}" sibTransId="{05D610F0-1082-4015-862B-752B99500FDB}"/>
    <dgm:cxn modelId="{1453B957-7D63-46E7-AEF7-7F3EF7C22390}" type="presOf" srcId="{EAB108AA-E560-4115-9D25-9EE2A681760C}" destId="{26518816-5A3C-4658-AD55-D598E4D95056}" srcOrd="0" destOrd="0" presId="urn:microsoft.com/office/officeart/2005/8/layout/chevron1"/>
    <dgm:cxn modelId="{796EB679-4C34-401F-B78A-9DAC6B242593}" srcId="{BC3EA5B1-3DE8-424D-9F87-5D4B106ADD94}" destId="{01DBEDB1-5A24-4B39-B0DA-4404922F5BC7}" srcOrd="7" destOrd="0" parTransId="{EA274D3C-A064-40EE-94B9-BC68639BF610}" sibTransId="{F89CB6D6-502F-4F62-B293-FF872896ABC1}"/>
    <dgm:cxn modelId="{2FA3C45A-2BDF-42A1-B74A-98BE588D8BAD}" type="presOf" srcId="{29F38ACF-A55E-4EDC-A1A2-F3662286CB6C}" destId="{87B36B5F-18CE-487E-8D79-50CEA4736058}" srcOrd="0" destOrd="0" presId="urn:microsoft.com/office/officeart/2005/8/layout/chevron1"/>
    <dgm:cxn modelId="{711B0182-47D8-4858-AFAB-57099DF7AFCF}" srcId="{BC3EA5B1-3DE8-424D-9F87-5D4B106ADD94}" destId="{EAB108AA-E560-4115-9D25-9EE2A681760C}" srcOrd="2" destOrd="0" parTransId="{B58D8FA1-8717-40A5-94F7-1CC43394086F}" sibTransId="{C93C1934-696E-4991-B2A9-763D337E8A2A}"/>
    <dgm:cxn modelId="{20F8A985-7BC1-49DF-BD3C-2B006FF9AB88}" type="presOf" srcId="{4B9DBF55-DC6A-4C6B-88BD-8009BCBEEB0C}" destId="{FB814CEE-8664-4F6B-83D2-9B74B4559A3E}" srcOrd="0" destOrd="0" presId="urn:microsoft.com/office/officeart/2005/8/layout/chevron1"/>
    <dgm:cxn modelId="{3F010AAA-4BA7-4A51-9F50-92D6D6E92DE3}" srcId="{BC3EA5B1-3DE8-424D-9F87-5D4B106ADD94}" destId="{4B9DBF55-DC6A-4C6B-88BD-8009BCBEEB0C}" srcOrd="0" destOrd="0" parTransId="{6D009CB5-AE49-41F9-8FBD-5CE978DD4E05}" sibTransId="{CAC565CA-EA38-48B4-9231-607898520DA2}"/>
    <dgm:cxn modelId="{0F1DE9B8-415C-4726-9847-AEF44866094D}" type="presOf" srcId="{402C3C08-F256-4860-B3DF-9DA53FC8E1F3}" destId="{A7EE7B22-35CB-423E-B62A-8F53138EF10C}" srcOrd="0" destOrd="0" presId="urn:microsoft.com/office/officeart/2005/8/layout/chevron1"/>
    <dgm:cxn modelId="{B5FCFDCB-2E3E-4273-84DF-14DFF73A2DE8}" srcId="{BC3EA5B1-3DE8-424D-9F87-5D4B106ADD94}" destId="{5121EB8F-9ED1-49EF-A5DF-30885EFE6AE9}" srcOrd="3" destOrd="0" parTransId="{8893C903-F5C8-44E0-A818-61157E63C10B}" sibTransId="{54BB7504-A262-4DED-A4BF-0584CA7BC4C7}"/>
    <dgm:cxn modelId="{3C2D46CE-0021-4712-9F83-48EC4EE2648E}" type="presOf" srcId="{5121EB8F-9ED1-49EF-A5DF-30885EFE6AE9}" destId="{75B2949A-E299-4AE1-B3BD-31B36C5339EE}" srcOrd="0" destOrd="0" presId="urn:microsoft.com/office/officeart/2005/8/layout/chevron1"/>
    <dgm:cxn modelId="{21EFE2D5-E83F-44D6-BDAE-DFDC7D5EEC96}" srcId="{BC3EA5B1-3DE8-424D-9F87-5D4B106ADD94}" destId="{FC4A59F7-41E9-4B11-B793-BC2535E73A5B}" srcOrd="5" destOrd="0" parTransId="{78BCA8A6-5FAF-4A51-9522-A42012190367}" sibTransId="{79A375FB-AF70-4AAA-9530-22CBE2324401}"/>
    <dgm:cxn modelId="{73AA63E4-265A-4EDC-8E77-392B6DFB5820}" type="presOf" srcId="{01DBEDB1-5A24-4B39-B0DA-4404922F5BC7}" destId="{D8EEA480-1FE1-488C-B63E-38FE5DEB1868}" srcOrd="0" destOrd="0" presId="urn:microsoft.com/office/officeart/2005/8/layout/chevron1"/>
    <dgm:cxn modelId="{76439CF2-0FA2-4954-8E96-192D15A5B0D6}" type="presOf" srcId="{FF8428EE-FA43-4E8D-A734-4D96C640F173}" destId="{66461493-EFBD-4B9D-8E3B-385575417AD5}" srcOrd="0" destOrd="0" presId="urn:microsoft.com/office/officeart/2005/8/layout/chevron1"/>
    <dgm:cxn modelId="{ACCEBCF4-7539-4CD5-8F98-842F4E1001B3}" type="presOf" srcId="{FC4A59F7-41E9-4B11-B793-BC2535E73A5B}" destId="{59740FB3-EB98-4B2D-8554-63815DBB7465}" srcOrd="0" destOrd="0" presId="urn:microsoft.com/office/officeart/2005/8/layout/chevron1"/>
    <dgm:cxn modelId="{DE830DF8-8BE7-49CF-B905-CE956AACA4AF}" srcId="{BC3EA5B1-3DE8-424D-9F87-5D4B106ADD94}" destId="{29F38ACF-A55E-4EDC-A1A2-F3662286CB6C}" srcOrd="6" destOrd="0" parTransId="{A78E55F7-894D-480C-925E-4A7405D05847}" sibTransId="{109DC7A2-A183-4E41-9EB5-9BBAC09239EF}"/>
    <dgm:cxn modelId="{D58ACCED-7D0A-46E1-B0A6-5E6840871648}" type="presParOf" srcId="{730202E6-D8CC-4CFF-805B-419C20532CBA}" destId="{FB814CEE-8664-4F6B-83D2-9B74B4559A3E}" srcOrd="0" destOrd="0" presId="urn:microsoft.com/office/officeart/2005/8/layout/chevron1"/>
    <dgm:cxn modelId="{C269D84B-D995-4E8D-BCB8-6D8E4F5C0D7D}" type="presParOf" srcId="{730202E6-D8CC-4CFF-805B-419C20532CBA}" destId="{28B54E56-191B-4030-84A1-649BA8DA8297}" srcOrd="1" destOrd="0" presId="urn:microsoft.com/office/officeart/2005/8/layout/chevron1"/>
    <dgm:cxn modelId="{DA30D6EB-16DE-459F-8371-DB2F57CD6A03}" type="presParOf" srcId="{730202E6-D8CC-4CFF-805B-419C20532CBA}" destId="{A7EE7B22-35CB-423E-B62A-8F53138EF10C}" srcOrd="2" destOrd="0" presId="urn:microsoft.com/office/officeart/2005/8/layout/chevron1"/>
    <dgm:cxn modelId="{228F2D2E-4D63-4174-B755-4D0C4D92C303}" type="presParOf" srcId="{730202E6-D8CC-4CFF-805B-419C20532CBA}" destId="{B51456DA-C026-4FF6-99CA-F9F4D9F8C804}" srcOrd="3" destOrd="0" presId="urn:microsoft.com/office/officeart/2005/8/layout/chevron1"/>
    <dgm:cxn modelId="{B73AF100-7F09-4636-890B-EEB49CFC65BF}" type="presParOf" srcId="{730202E6-D8CC-4CFF-805B-419C20532CBA}" destId="{26518816-5A3C-4658-AD55-D598E4D95056}" srcOrd="4" destOrd="0" presId="urn:microsoft.com/office/officeart/2005/8/layout/chevron1"/>
    <dgm:cxn modelId="{7C31C871-09C2-4F3A-9214-D30465BD322E}" type="presParOf" srcId="{730202E6-D8CC-4CFF-805B-419C20532CBA}" destId="{CA48A85A-C4BE-433F-A8ED-416D4C639C4F}" srcOrd="5" destOrd="0" presId="urn:microsoft.com/office/officeart/2005/8/layout/chevron1"/>
    <dgm:cxn modelId="{99AEB15F-D0DE-479A-92EE-2AD9B5C20E3F}" type="presParOf" srcId="{730202E6-D8CC-4CFF-805B-419C20532CBA}" destId="{75B2949A-E299-4AE1-B3BD-31B36C5339EE}" srcOrd="6" destOrd="0" presId="urn:microsoft.com/office/officeart/2005/8/layout/chevron1"/>
    <dgm:cxn modelId="{4E27E421-B378-4FA6-A342-6D3229814FCA}" type="presParOf" srcId="{730202E6-D8CC-4CFF-805B-419C20532CBA}" destId="{A563C4EB-62DE-4234-8E87-D5FF7826F164}" srcOrd="7" destOrd="0" presId="urn:microsoft.com/office/officeart/2005/8/layout/chevron1"/>
    <dgm:cxn modelId="{A71D1EDD-7B6F-4CB8-A688-6373A7C308C3}" type="presParOf" srcId="{730202E6-D8CC-4CFF-805B-419C20532CBA}" destId="{66461493-EFBD-4B9D-8E3B-385575417AD5}" srcOrd="8" destOrd="0" presId="urn:microsoft.com/office/officeart/2005/8/layout/chevron1"/>
    <dgm:cxn modelId="{E063697A-172F-4756-B6FC-0B88FEAA434D}" type="presParOf" srcId="{730202E6-D8CC-4CFF-805B-419C20532CBA}" destId="{ABC89BCC-8EC5-4F10-93D7-384470FB8B5A}" srcOrd="9" destOrd="0" presId="urn:microsoft.com/office/officeart/2005/8/layout/chevron1"/>
    <dgm:cxn modelId="{9C6A090B-2AD9-4EF4-AD0E-342750DE0AB4}" type="presParOf" srcId="{730202E6-D8CC-4CFF-805B-419C20532CBA}" destId="{59740FB3-EB98-4B2D-8554-63815DBB7465}" srcOrd="10" destOrd="0" presId="urn:microsoft.com/office/officeart/2005/8/layout/chevron1"/>
    <dgm:cxn modelId="{F8BA42F7-1441-4C24-8E8A-00AF67C2B23A}" type="presParOf" srcId="{730202E6-D8CC-4CFF-805B-419C20532CBA}" destId="{F12B58C6-B0F9-4944-AD0F-46163FEFCFD0}" srcOrd="11" destOrd="0" presId="urn:microsoft.com/office/officeart/2005/8/layout/chevron1"/>
    <dgm:cxn modelId="{469236B0-94A3-4905-9E48-CE37D3BE6E81}" type="presParOf" srcId="{730202E6-D8CC-4CFF-805B-419C20532CBA}" destId="{87B36B5F-18CE-487E-8D79-50CEA4736058}" srcOrd="12" destOrd="0" presId="urn:microsoft.com/office/officeart/2005/8/layout/chevron1"/>
    <dgm:cxn modelId="{9BEE38F2-7D73-46ED-92A6-FB4941E66286}" type="presParOf" srcId="{730202E6-D8CC-4CFF-805B-419C20532CBA}" destId="{0E0322F7-BD83-42A8-908B-540B8801BC63}" srcOrd="13" destOrd="0" presId="urn:microsoft.com/office/officeart/2005/8/layout/chevron1"/>
    <dgm:cxn modelId="{A1E0C30C-210B-4262-9999-EA0C31190C2F}" type="presParOf" srcId="{730202E6-D8CC-4CFF-805B-419C20532CBA}" destId="{D8EEA480-1FE1-488C-B63E-38FE5DEB1868}" srcOrd="14" destOrd="0" presId="urn:microsoft.com/office/officeart/2005/8/layout/chevron1"/>
  </dgm:cxnLst>
  <dgm:bg>
    <a:noFill/>
    <a:effectLst>
      <a:innerShdw blurRad="63500" dist="50800" dir="16200000">
        <a:prstClr val="black">
          <a:alpha val="73000"/>
        </a:prstClr>
      </a:innerShdw>
    </a:effect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14CEE-8664-4F6B-83D2-9B74B4559A3E}">
      <dsp:nvSpPr>
        <dsp:cNvPr id="0" name=""/>
        <dsp:cNvSpPr/>
      </dsp:nvSpPr>
      <dsp:spPr>
        <a:xfrm>
          <a:off x="700" y="768739"/>
          <a:ext cx="1122405" cy="448962"/>
        </a:xfrm>
        <a:prstGeom prst="chevron">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IE" sz="700" b="1" kern="1200" dirty="0">
              <a:ln/>
              <a:latin typeface="Univers" panose="020B0503020202020204" pitchFamily="34" charset="0"/>
            </a:rPr>
            <a:t>AGE</a:t>
          </a:r>
        </a:p>
      </dsp:txBody>
      <dsp:txXfrm>
        <a:off x="225181" y="768739"/>
        <a:ext cx="673443" cy="448962"/>
      </dsp:txXfrm>
    </dsp:sp>
    <dsp:sp modelId="{A7EE7B22-35CB-423E-B62A-8F53138EF10C}">
      <dsp:nvSpPr>
        <dsp:cNvPr id="0" name=""/>
        <dsp:cNvSpPr/>
      </dsp:nvSpPr>
      <dsp:spPr>
        <a:xfrm>
          <a:off x="1010865" y="768739"/>
          <a:ext cx="1122405" cy="448962"/>
        </a:xfrm>
        <a:prstGeom prst="chevron">
          <a:avLst/>
        </a:prstGeom>
        <a:solidFill>
          <a:schemeClr val="accent3">
            <a:hueOff val="-2045396"/>
            <a:satOff val="6594"/>
            <a:lumOff val="100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IE" sz="700" b="1" kern="1200" dirty="0">
              <a:ln/>
              <a:latin typeface="Univers" panose="020B0503020202020204" pitchFamily="34" charset="0"/>
            </a:rPr>
            <a:t>RELIGION</a:t>
          </a:r>
        </a:p>
      </dsp:txBody>
      <dsp:txXfrm>
        <a:off x="1235346" y="768739"/>
        <a:ext cx="673443" cy="448962"/>
      </dsp:txXfrm>
    </dsp:sp>
    <dsp:sp modelId="{26518816-5A3C-4658-AD55-D598E4D95056}">
      <dsp:nvSpPr>
        <dsp:cNvPr id="0" name=""/>
        <dsp:cNvSpPr/>
      </dsp:nvSpPr>
      <dsp:spPr>
        <a:xfrm>
          <a:off x="2021030" y="768739"/>
          <a:ext cx="1122405" cy="448962"/>
        </a:xfrm>
        <a:prstGeom prst="chevron">
          <a:avLst/>
        </a:prstGeom>
        <a:solidFill>
          <a:schemeClr val="accent3">
            <a:hueOff val="-4090792"/>
            <a:satOff val="13187"/>
            <a:lumOff val="201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IE" sz="700" b="1" kern="1200" dirty="0">
              <a:ln/>
              <a:latin typeface="Univers" panose="020B0503020202020204" pitchFamily="34" charset="0"/>
            </a:rPr>
            <a:t>GENDER</a:t>
          </a:r>
        </a:p>
      </dsp:txBody>
      <dsp:txXfrm>
        <a:off x="2245511" y="768739"/>
        <a:ext cx="673443" cy="448962"/>
      </dsp:txXfrm>
    </dsp:sp>
    <dsp:sp modelId="{75B2949A-E299-4AE1-B3BD-31B36C5339EE}">
      <dsp:nvSpPr>
        <dsp:cNvPr id="0" name=""/>
        <dsp:cNvSpPr/>
      </dsp:nvSpPr>
      <dsp:spPr>
        <a:xfrm>
          <a:off x="3031195" y="768739"/>
          <a:ext cx="1122405" cy="448962"/>
        </a:xfrm>
        <a:prstGeom prst="chevron">
          <a:avLst/>
        </a:prstGeom>
        <a:solidFill>
          <a:schemeClr val="accent3">
            <a:hueOff val="-6136187"/>
            <a:satOff val="19781"/>
            <a:lumOff val="302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IE" sz="700" b="1" kern="1200" dirty="0">
              <a:ln/>
              <a:latin typeface="Univers" panose="020B0503020202020204" pitchFamily="34" charset="0"/>
            </a:rPr>
            <a:t>DISABILITY</a:t>
          </a:r>
        </a:p>
      </dsp:txBody>
      <dsp:txXfrm>
        <a:off x="3255676" y="768739"/>
        <a:ext cx="673443" cy="448962"/>
      </dsp:txXfrm>
    </dsp:sp>
    <dsp:sp modelId="{66461493-EFBD-4B9D-8E3B-385575417AD5}">
      <dsp:nvSpPr>
        <dsp:cNvPr id="0" name=""/>
        <dsp:cNvSpPr/>
      </dsp:nvSpPr>
      <dsp:spPr>
        <a:xfrm>
          <a:off x="4041361" y="768739"/>
          <a:ext cx="1122405" cy="448962"/>
        </a:xfrm>
        <a:prstGeom prst="chevron">
          <a:avLst/>
        </a:prstGeom>
        <a:solidFill>
          <a:schemeClr val="accent3">
            <a:hueOff val="-8181584"/>
            <a:satOff val="26375"/>
            <a:lumOff val="403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IE" sz="700" b="1" kern="1200" dirty="0">
              <a:ln/>
              <a:latin typeface="Univers" panose="020B0503020202020204" pitchFamily="34" charset="0"/>
            </a:rPr>
            <a:t>TRAVELLERS</a:t>
          </a:r>
        </a:p>
      </dsp:txBody>
      <dsp:txXfrm>
        <a:off x="4265842" y="768739"/>
        <a:ext cx="673443" cy="448962"/>
      </dsp:txXfrm>
    </dsp:sp>
    <dsp:sp modelId="{59740FB3-EB98-4B2D-8554-63815DBB7465}">
      <dsp:nvSpPr>
        <dsp:cNvPr id="0" name=""/>
        <dsp:cNvSpPr/>
      </dsp:nvSpPr>
      <dsp:spPr>
        <a:xfrm>
          <a:off x="5051526" y="768739"/>
          <a:ext cx="1122405" cy="448962"/>
        </a:xfrm>
        <a:prstGeom prst="chevron">
          <a:avLst/>
        </a:prstGeom>
        <a:solidFill>
          <a:schemeClr val="accent3">
            <a:hueOff val="-10226979"/>
            <a:satOff val="32969"/>
            <a:lumOff val="50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IE" sz="700" b="1" kern="1200" dirty="0">
              <a:ln/>
              <a:latin typeface="Univers" panose="020B0503020202020204" pitchFamily="34" charset="0"/>
            </a:rPr>
            <a:t>CIVIL STATUS</a:t>
          </a:r>
        </a:p>
      </dsp:txBody>
      <dsp:txXfrm>
        <a:off x="5276007" y="768739"/>
        <a:ext cx="673443" cy="448962"/>
      </dsp:txXfrm>
    </dsp:sp>
    <dsp:sp modelId="{87B36B5F-18CE-487E-8D79-50CEA4736058}">
      <dsp:nvSpPr>
        <dsp:cNvPr id="0" name=""/>
        <dsp:cNvSpPr/>
      </dsp:nvSpPr>
      <dsp:spPr>
        <a:xfrm>
          <a:off x="6061691" y="768739"/>
          <a:ext cx="1122405" cy="448962"/>
        </a:xfrm>
        <a:prstGeom prst="chevron">
          <a:avLst/>
        </a:prstGeom>
        <a:solidFill>
          <a:schemeClr val="accent3">
            <a:hueOff val="-12272375"/>
            <a:satOff val="39562"/>
            <a:lumOff val="605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IE" sz="700" b="1" kern="1200" dirty="0">
              <a:ln/>
              <a:latin typeface="Univers" panose="020B0503020202020204" pitchFamily="34" charset="0"/>
            </a:rPr>
            <a:t>FAMILY STATUS</a:t>
          </a:r>
        </a:p>
      </dsp:txBody>
      <dsp:txXfrm>
        <a:off x="6286172" y="768739"/>
        <a:ext cx="673443" cy="448962"/>
      </dsp:txXfrm>
    </dsp:sp>
    <dsp:sp modelId="{D8EEA480-1FE1-488C-B63E-38FE5DEB1868}">
      <dsp:nvSpPr>
        <dsp:cNvPr id="0" name=""/>
        <dsp:cNvSpPr/>
      </dsp:nvSpPr>
      <dsp:spPr>
        <a:xfrm>
          <a:off x="7071856" y="768739"/>
          <a:ext cx="1122405" cy="448962"/>
        </a:xfrm>
        <a:prstGeom prst="chevron">
          <a:avLst/>
        </a:prstGeom>
        <a:solidFill>
          <a:schemeClr val="accent3">
            <a:hueOff val="-14317770"/>
            <a:satOff val="46156"/>
            <a:lumOff val="705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IE" sz="700" b="1" kern="1200" dirty="0">
              <a:ln/>
              <a:latin typeface="Univers" panose="020B0503020202020204" pitchFamily="34" charset="0"/>
            </a:rPr>
            <a:t>SEXUAL ORIENTATION</a:t>
          </a:r>
        </a:p>
      </dsp:txBody>
      <dsp:txXfrm>
        <a:off x="7296337" y="768739"/>
        <a:ext cx="673443" cy="4489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4120813" y="3927475"/>
            <a:ext cx="34904363" cy="19634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66274" y="24871137"/>
            <a:ext cx="5330190" cy="23562130"/>
          </a:xfrm>
          <a:prstGeom prst="rect">
            <a:avLst/>
          </a:prstGeom>
          <a:noFill/>
          <a:ln>
            <a:noFill/>
          </a:ln>
        </p:spPr>
        <p:txBody>
          <a:bodyPr spcFirstLastPara="1" wrap="square" lIns="176523" tIns="176523" rIns="176523" bIns="176523"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unicef.ie/app/uploads/2020/06/CRC-online-poster.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bc.com/news/world-asia-india-35650616"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ohchr.org/EN/NewsEvents/Pages/DisplayNews.aspx?NewsID=23452&amp;LangID=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unicef.ie/app/uploads/2020/07/Tackling-discrimination-in-school.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unicef.ie/app/uploads/2020/07/Imelda-May-Poem.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nicef.ie/childrens-right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itizensinformation.ie/en/birth_family_relationships/civil_partnerships/civil_partnership_and_same_sex_couples.en.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itn.hms.harvard.edu/flash/2017/science-genetics-reshaping-race-debate-21st-century/"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ommons.wikimedia.org/wiki/File:George_Floyd_mural_Mauerpark_Berlin_2020-05-30_01.jp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bg1"/>
              </a:buClr>
              <a:buNone/>
            </a:pPr>
            <a:r>
              <a:rPr lang="en-IE" sz="1550" b="1" u="none" dirty="0">
                <a:solidFill>
                  <a:schemeClr val="bg1"/>
                </a:solidFill>
                <a:latin typeface="Univers"/>
                <a:hlinkClick r:id="rId3">
                  <a:extLst>
                    <a:ext uri="{A12FA001-AC4F-418D-AE19-62706E023703}">
                      <ahyp:hlinkClr xmlns:ahyp="http://schemas.microsoft.com/office/drawing/2018/hyperlinkcolor" val="tx"/>
                    </a:ext>
                  </a:extLst>
                </a:hlinkClick>
              </a:rPr>
              <a:t>Delivering this Activity: </a:t>
            </a:r>
          </a:p>
          <a:p>
            <a:pPr marL="0" indent="0">
              <a:buClr>
                <a:schemeClr val="bg1"/>
              </a:buClr>
              <a:buNone/>
            </a:pPr>
            <a:endParaRPr lang="en-IE" sz="1550" b="1" u="none" dirty="0">
              <a:solidFill>
                <a:schemeClr val="bg1"/>
              </a:solidFill>
              <a:latin typeface="Univers"/>
              <a:hlinkClick r:id="rId3">
                <a:extLst>
                  <a:ext uri="{A12FA001-AC4F-418D-AE19-62706E023703}">
                    <ahyp:hlinkClr xmlns:ahyp="http://schemas.microsoft.com/office/drawing/2018/hyperlinkcolor" val="tx"/>
                  </a:ext>
                </a:extLst>
              </a:hlinkClick>
            </a:endParaRPr>
          </a:p>
          <a:p>
            <a:pPr marL="0" indent="0">
              <a:buClr>
                <a:schemeClr val="bg1"/>
              </a:buClr>
              <a:buNone/>
            </a:pPr>
            <a:r>
              <a:rPr lang="en-IE" sz="1550" b="1" u="none" dirty="0">
                <a:solidFill>
                  <a:schemeClr val="bg1"/>
                </a:solidFill>
                <a:latin typeface="Univers"/>
                <a:hlinkClick r:id="rId3">
                  <a:extLst>
                    <a:ext uri="{A12FA001-AC4F-418D-AE19-62706E023703}">
                      <ahyp:hlinkClr xmlns:ahyp="http://schemas.microsoft.com/office/drawing/2018/hyperlinkcolor" val="tx"/>
                    </a:ext>
                  </a:extLst>
                </a:hlinkClick>
              </a:rPr>
              <a:t>You will need: </a:t>
            </a:r>
          </a:p>
          <a:p>
            <a:pPr marL="0" indent="0">
              <a:buClr>
                <a:schemeClr val="bg1"/>
              </a:buClr>
              <a:buNone/>
            </a:pPr>
            <a:r>
              <a:rPr lang="en-IE" sz="1550" b="1" u="sng" dirty="0">
                <a:solidFill>
                  <a:schemeClr val="bg1"/>
                </a:solidFill>
                <a:latin typeface="Univers"/>
                <a:hlinkClick r:id="rId3">
                  <a:extLst>
                    <a:ext uri="{A12FA001-AC4F-418D-AE19-62706E023703}">
                      <ahyp:hlinkClr xmlns:ahyp="http://schemas.microsoft.com/office/drawing/2018/hyperlinkcolor" val="tx"/>
                    </a:ext>
                  </a:extLst>
                </a:hlinkClick>
              </a:rPr>
              <a:t>The United Nations Convention on the Rights of the Child</a:t>
            </a:r>
            <a:r>
              <a:rPr lang="en-IE" sz="1550" dirty="0">
                <a:solidFill>
                  <a:schemeClr val="bg1"/>
                </a:solidFill>
                <a:latin typeface="Univers"/>
              </a:rPr>
              <a:t> - a few double-sided printed copies</a:t>
            </a:r>
            <a:r>
              <a:rPr lang="en-US" sz="1550" dirty="0">
                <a:solidFill>
                  <a:schemeClr val="bg1"/>
                </a:solidFill>
                <a:latin typeface="Univers"/>
              </a:rPr>
              <a:t>  </a:t>
            </a:r>
          </a:p>
          <a:p>
            <a:pPr marL="0" indent="0">
              <a:buClr>
                <a:schemeClr val="bg1"/>
              </a:buClr>
              <a:buNone/>
            </a:pPr>
            <a:r>
              <a:rPr lang="en-US" sz="1550" dirty="0">
                <a:solidFill>
                  <a:schemeClr val="bg1"/>
                </a:solidFill>
                <a:latin typeface="Univers"/>
              </a:rPr>
              <a:t>A projector, a screen and a reliable internet connection to show the presentation.</a:t>
            </a:r>
          </a:p>
          <a:p>
            <a:pPr marL="158750" indent="0">
              <a:buNone/>
            </a:pPr>
            <a:endParaRPr lang="en-US" sz="1550" dirty="0">
              <a:solidFill>
                <a:schemeClr val="bg1"/>
              </a:solidFill>
              <a:latin typeface="Univers"/>
              <a:cs typeface="Segoe UI"/>
            </a:endParaRPr>
          </a:p>
          <a:p>
            <a:pPr marL="0" indent="0">
              <a:buClr>
                <a:schemeClr val="bg1"/>
              </a:buClr>
              <a:buFont typeface="Arial" panose="020B0604020202020204" pitchFamily="34" charset="0"/>
              <a:buNone/>
            </a:pPr>
            <a:r>
              <a:rPr lang="en-US" sz="1550" dirty="0">
                <a:solidFill>
                  <a:schemeClr val="bg1"/>
                </a:solidFill>
                <a:latin typeface="Univers"/>
              </a:rPr>
              <a:t>*Please Note: UNICEF encourages peer-led learning.  If you are a young person delivering this workshop to your peers, follow the steps below for a successful workshop!</a:t>
            </a:r>
          </a:p>
          <a:p>
            <a:pPr marL="342900" indent="-342900">
              <a:buClr>
                <a:schemeClr val="bg1"/>
              </a:buClr>
              <a:buFont typeface="+mj-lt"/>
              <a:buAutoNum type="arabicPeriod"/>
            </a:pPr>
            <a:r>
              <a:rPr lang="en-US" sz="1550" dirty="0">
                <a:solidFill>
                  <a:schemeClr val="bg1"/>
                </a:solidFill>
                <a:latin typeface="Univers"/>
              </a:rPr>
              <a:t>Get support from a teacher or adult to run through the workshop with you first.</a:t>
            </a:r>
          </a:p>
          <a:p>
            <a:pPr marL="342900" indent="-342900">
              <a:buClr>
                <a:schemeClr val="bg1"/>
              </a:buClr>
              <a:buFont typeface="+mj-lt"/>
              <a:buAutoNum type="arabicPeriod"/>
            </a:pPr>
            <a:r>
              <a:rPr lang="en-US" sz="1550" dirty="0">
                <a:solidFill>
                  <a:schemeClr val="bg1"/>
                </a:solidFill>
                <a:latin typeface="Univers"/>
              </a:rPr>
              <a:t>If it is a challenging issue, that might cause upset to people, only deliver it with the support of an adult in the room. And also give prior warning to the participants of topic you are covering as they may or may not wish to participate. </a:t>
            </a:r>
          </a:p>
          <a:p>
            <a:pPr marL="342900" indent="-342900">
              <a:buClr>
                <a:schemeClr val="bg1"/>
              </a:buClr>
              <a:buFont typeface="+mj-lt"/>
              <a:buAutoNum type="arabicPeriod"/>
            </a:pPr>
            <a:r>
              <a:rPr lang="en-US" sz="1550" dirty="0">
                <a:solidFill>
                  <a:schemeClr val="bg1"/>
                </a:solidFill>
                <a:latin typeface="Univers"/>
              </a:rPr>
              <a:t>Make sure all the technical things (internet, computer connections, </a:t>
            </a:r>
            <a:r>
              <a:rPr lang="en-US" sz="1550" dirty="0" err="1">
                <a:solidFill>
                  <a:schemeClr val="bg1"/>
                </a:solidFill>
                <a:latin typeface="Univers"/>
              </a:rPr>
              <a:t>etc</a:t>
            </a:r>
            <a:r>
              <a:rPr lang="en-US" sz="1550" dirty="0">
                <a:solidFill>
                  <a:schemeClr val="bg1"/>
                </a:solidFill>
                <a:latin typeface="Univers"/>
              </a:rPr>
              <a:t>) are working before the workshop</a:t>
            </a:r>
          </a:p>
          <a:p>
            <a:pPr marL="342900" indent="-342900">
              <a:buClr>
                <a:schemeClr val="bg1"/>
              </a:buClr>
              <a:buFont typeface="+mj-lt"/>
              <a:buAutoNum type="arabicPeriod"/>
            </a:pPr>
            <a:r>
              <a:rPr lang="en-US" sz="1550" dirty="0">
                <a:solidFill>
                  <a:schemeClr val="bg1"/>
                </a:solidFill>
                <a:latin typeface="Univers"/>
              </a:rPr>
              <a:t>Follow the notes and use them to talk through each of the slides and show the different videos. Most slides have notes with more info, b</a:t>
            </a:r>
            <a:r>
              <a:rPr lang="en-IE" sz="1550" dirty="0" err="1">
                <a:solidFill>
                  <a:schemeClr val="bg1"/>
                </a:solidFill>
              </a:rPr>
              <a:t>ut</a:t>
            </a:r>
            <a:r>
              <a:rPr lang="en-IE" sz="1550" dirty="0">
                <a:solidFill>
                  <a:schemeClr val="bg1"/>
                </a:solidFill>
              </a:rPr>
              <a:t> don’t worry if you don't share everything in the notes. </a:t>
            </a:r>
            <a:endParaRPr lang="en-US" sz="1550" dirty="0">
              <a:solidFill>
                <a:schemeClr val="bg1"/>
              </a:solidFill>
              <a:latin typeface="Arial"/>
            </a:endParaRPr>
          </a:p>
          <a:p>
            <a:pPr marL="342900" indent="-342900">
              <a:buClr>
                <a:schemeClr val="bg1"/>
              </a:buClr>
              <a:buFont typeface="+mj-lt"/>
              <a:buAutoNum type="arabicPeriod"/>
            </a:pPr>
            <a:r>
              <a:rPr lang="en-US" sz="1550" dirty="0">
                <a:solidFill>
                  <a:schemeClr val="bg1"/>
                </a:solidFill>
                <a:latin typeface="Univers"/>
              </a:rPr>
              <a:t>Always encourage discussion during the presentation – being sensitive to everyone’s personal experiences and perspectives.</a:t>
            </a:r>
          </a:p>
          <a:p>
            <a:pPr lvl="1" indent="0">
              <a:lnSpc>
                <a:spcPct val="150000"/>
              </a:lnSpc>
              <a:buNone/>
            </a:pPr>
            <a:endParaRPr lang="en-US" dirty="0"/>
          </a:p>
        </p:txBody>
      </p:sp>
    </p:spTree>
    <p:extLst>
      <p:ext uri="{BB962C8B-B14F-4D97-AF65-F5344CB8AC3E}">
        <p14:creationId xmlns:p14="http://schemas.microsoft.com/office/powerpoint/2010/main" val="3943641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5910" indent="0" defTabSz="1708008">
              <a:buNone/>
              <a:defRPr/>
            </a:pPr>
            <a:r>
              <a:rPr lang="en-US" b="1" u="sng" dirty="0"/>
              <a:t>2 minutes </a:t>
            </a:r>
            <a:endParaRPr lang="en-US" b="1" dirty="0"/>
          </a:p>
          <a:p>
            <a:pPr marL="295910" indent="0" defTabSz="1708008">
              <a:buNone/>
              <a:defRPr/>
            </a:pPr>
            <a:endParaRPr lang="en-US" b="1" dirty="0"/>
          </a:p>
          <a:p>
            <a:pPr marL="295910" indent="0" defTabSz="1708008">
              <a:buNone/>
              <a:defRPr/>
            </a:pPr>
            <a:r>
              <a:rPr lang="en-US" b="1" dirty="0"/>
              <a:t>Ethnic Cleansing</a:t>
            </a:r>
            <a:r>
              <a:rPr lang="en-US" dirty="0"/>
              <a:t> - the systematic forced removal of </a:t>
            </a:r>
            <a:r>
              <a:rPr lang="en-US" b="1" dirty="0"/>
              <a:t>ethnic</a:t>
            </a:r>
            <a:r>
              <a:rPr lang="en-US" dirty="0"/>
              <a:t>, racial and/or religious groups from a given territory by a more powerful </a:t>
            </a:r>
            <a:r>
              <a:rPr lang="en-US" b="1" dirty="0"/>
              <a:t>ethnic</a:t>
            </a:r>
            <a:r>
              <a:rPr lang="en-US" dirty="0"/>
              <a:t> group, often with the intent of making it </a:t>
            </a:r>
            <a:r>
              <a:rPr lang="en-US" b="1" dirty="0"/>
              <a:t>ethnically</a:t>
            </a:r>
            <a:r>
              <a:rPr lang="en-US" dirty="0"/>
              <a:t> homogeneous.</a:t>
            </a:r>
          </a:p>
          <a:p>
            <a:pPr marL="296529" indent="0">
              <a:buNone/>
            </a:pPr>
            <a:endParaRPr lang="en-US" dirty="0"/>
          </a:p>
          <a:p>
            <a:pPr marL="295910" indent="0">
              <a:buNone/>
            </a:pPr>
            <a:r>
              <a:rPr lang="en-US" b="1" dirty="0"/>
              <a:t>Example: Rohingya 2017</a:t>
            </a:r>
            <a:endParaRPr lang="en-US" dirty="0"/>
          </a:p>
          <a:p>
            <a:pPr marL="295910" indent="0">
              <a:buNone/>
            </a:pPr>
            <a:endParaRPr lang="en-US" b="1" dirty="0"/>
          </a:p>
          <a:p>
            <a:pPr marL="295910" indent="0">
              <a:buNone/>
            </a:pPr>
            <a:r>
              <a:rPr lang="en-US" dirty="0"/>
              <a:t>There are now nearly 700,000 Rohingya living in the world's largest refugee camp in Bangladesh. They are in dire need of humanitarian assistance and protection. </a:t>
            </a:r>
          </a:p>
          <a:p>
            <a:pPr marL="295910" indent="0">
              <a:buNone/>
            </a:pPr>
            <a:endParaRPr lang="en-US" b="1" dirty="0"/>
          </a:p>
          <a:p>
            <a:pPr marL="295910" indent="0">
              <a:buNone/>
            </a:pPr>
            <a:r>
              <a:rPr lang="en-US" dirty="0"/>
              <a:t>In August 2017, a massive influx of refugees fled into Bangladesh following a brutal crackdown on ethnic Rohingya Muslim minority villages and areas in northern Myanmar. This crackdown reportedly came in retaliation for a number of attacks by Rohingya militants on several military and police stations. </a:t>
            </a:r>
          </a:p>
          <a:p>
            <a:pPr marL="295910" indent="0">
              <a:buNone/>
            </a:pPr>
            <a:endParaRPr lang="en-US" dirty="0"/>
          </a:p>
          <a:p>
            <a:pPr marL="295910" indent="0">
              <a:buNone/>
            </a:pPr>
            <a:r>
              <a:rPr lang="en-US" dirty="0"/>
              <a:t>However, according to United Nations human rights experts, the retaliation amounts to “a textbook example of ethnic cleansing” and “bears the hallmarks of genocide.”</a:t>
            </a:r>
          </a:p>
          <a:p>
            <a:pPr marL="295910" indent="0">
              <a:buNone/>
            </a:pPr>
            <a:endParaRPr lang="en-US" dirty="0"/>
          </a:p>
          <a:p>
            <a:pPr marL="295910" indent="0">
              <a:buNone/>
            </a:pPr>
            <a:r>
              <a:rPr lang="en-US" dirty="0"/>
              <a:t>Examples of the documented atrocities that have taken place in northern Myanmar since August 2017 include systematic torture and intentional killing; the burning of homes, religious buildings, businesses and crops; widespread rape of women and girls; and the targeting of children.</a:t>
            </a:r>
          </a:p>
          <a:p>
            <a:pPr marL="295910" indent="0">
              <a:lnSpc>
                <a:spcPct val="90000"/>
              </a:lnSpc>
              <a:spcBef>
                <a:spcPts val="1401"/>
              </a:spcBef>
              <a:buNone/>
            </a:pPr>
            <a:endParaRPr lang="en-IE" dirty="0"/>
          </a:p>
          <a:p>
            <a:pPr marL="296529" indent="0">
              <a:lnSpc>
                <a:spcPct val="90000"/>
              </a:lnSpc>
              <a:spcBef>
                <a:spcPts val="1401"/>
              </a:spcBef>
              <a:buNone/>
            </a:pPr>
            <a:endParaRPr lang="en-US" dirty="0"/>
          </a:p>
          <a:p>
            <a:endParaRPr lang="en-IE" dirty="0"/>
          </a:p>
        </p:txBody>
      </p:sp>
    </p:spTree>
    <p:extLst>
      <p:ext uri="{BB962C8B-B14F-4D97-AF65-F5344CB8AC3E}">
        <p14:creationId xmlns:p14="http://schemas.microsoft.com/office/powerpoint/2010/main" val="179897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defRPr/>
            </a:pPr>
            <a:r>
              <a:rPr lang="en-IE" b="1" u="sng" dirty="0"/>
              <a:t>2 minutes </a:t>
            </a:r>
          </a:p>
          <a:p>
            <a:pPr marL="158750" indent="0">
              <a:buNone/>
              <a:defRPr/>
            </a:pPr>
            <a:endParaRPr lang="en-IE" b="1" dirty="0"/>
          </a:p>
          <a:p>
            <a:pPr marL="158750" indent="0">
              <a:buNone/>
              <a:defRPr/>
            </a:pPr>
            <a:r>
              <a:rPr lang="en-IE" b="1" dirty="0"/>
              <a:t>Social class </a:t>
            </a:r>
            <a:r>
              <a:rPr lang="en-IE" dirty="0"/>
              <a:t>- a group sharing the same economic or social status e.g. the working class or the upper class. Does class discrimination exist in school? Are certain people discriminated against because of their perceived group or class?</a:t>
            </a:r>
          </a:p>
          <a:p>
            <a:pPr marL="158750" indent="0">
              <a:buNone/>
              <a:defRPr/>
            </a:pPr>
            <a:endParaRPr lang="en-IE" dirty="0"/>
          </a:p>
          <a:p>
            <a:pPr marL="158750" indent="0">
              <a:buNone/>
              <a:defRPr/>
            </a:pPr>
            <a:r>
              <a:rPr lang="en-IE" b="1" dirty="0"/>
              <a:t>Example: Caste system in India </a:t>
            </a:r>
            <a:endParaRPr lang="en-US" b="1" dirty="0"/>
          </a:p>
          <a:p>
            <a:pPr marL="158750" indent="0" fontAlgn="base">
              <a:buNone/>
            </a:pPr>
            <a:endParaRPr lang="en-GB" dirty="0"/>
          </a:p>
          <a:p>
            <a:pPr marL="158750" indent="0">
              <a:buNone/>
            </a:pPr>
            <a:r>
              <a:rPr lang="en-GB" sz="1100" b="0" i="0" u="none" strike="noStrike" cap="none" dirty="0">
                <a:solidFill>
                  <a:srgbClr val="000000"/>
                </a:solidFill>
                <a:effectLst/>
                <a:latin typeface="Arial"/>
                <a:ea typeface="Arial"/>
                <a:cs typeface="Arial"/>
                <a:sym typeface="Arial"/>
              </a:rPr>
              <a:t>For centuries, caste dictated almost every aspect of Hindu religious and social life, with each group occupying a specific place in this complex hierarchy.</a:t>
            </a:r>
            <a:endParaRPr lang="en-GB" dirty="0"/>
          </a:p>
          <a:p>
            <a:pPr marL="158750" indent="0">
              <a:buNone/>
            </a:pPr>
            <a:endParaRPr lang="en-GB" dirty="0"/>
          </a:p>
          <a:p>
            <a:pPr marL="158750" indent="0" fontAlgn="base">
              <a:buNone/>
            </a:pPr>
            <a:r>
              <a:rPr lang="en-GB" sz="1100" b="0" i="0" u="none" strike="noStrike" cap="none" dirty="0">
                <a:solidFill>
                  <a:srgbClr val="000000"/>
                </a:solidFill>
                <a:effectLst/>
                <a:latin typeface="Arial"/>
                <a:ea typeface="Arial"/>
                <a:cs typeface="Arial"/>
                <a:sym typeface="Arial"/>
              </a:rPr>
              <a:t>Rural communities were long arranged on the basis of castes - the upper and lower castes almost always lived in segregated colonies, the water wells were not shared, Brahmins would not accept food or drink from the Shudras, and one could marry only within one's caste.</a:t>
            </a:r>
            <a:endParaRPr lang="en-GB" sz="1100" b="0" i="0" u="none" strike="noStrike" cap="none" dirty="0">
              <a:solidFill>
                <a:srgbClr val="000000"/>
              </a:solidFill>
              <a:effectLst/>
              <a:latin typeface="Arial"/>
              <a:ea typeface="Arial"/>
              <a:cs typeface="Arial"/>
            </a:endParaRPr>
          </a:p>
          <a:p>
            <a:pPr marL="158750" indent="0" fontAlgn="base">
              <a:buNone/>
            </a:pPr>
            <a:endParaRPr lang="en-GB" sz="1100" b="0" i="0" u="none" strike="noStrike" cap="none" dirty="0">
              <a:solidFill>
                <a:srgbClr val="000000"/>
              </a:solidFill>
              <a:effectLst/>
              <a:latin typeface="Arial"/>
              <a:ea typeface="Arial"/>
              <a:cs typeface="Arial"/>
              <a:sym typeface="Arial"/>
            </a:endParaRPr>
          </a:p>
          <a:p>
            <a:pPr marL="158750" indent="0" fontAlgn="base">
              <a:buNone/>
            </a:pPr>
            <a:r>
              <a:rPr lang="en-GB" sz="1100" b="0" i="0" u="none" strike="noStrike" cap="none" dirty="0">
                <a:solidFill>
                  <a:srgbClr val="000000"/>
                </a:solidFill>
                <a:effectLst/>
                <a:latin typeface="Arial"/>
                <a:ea typeface="Arial"/>
                <a:cs typeface="Arial"/>
                <a:sym typeface="Arial"/>
              </a:rPr>
              <a:t>Traditionally, the system bestowed many privileges on the upper castes while sanctioning repression of the lower castes by privileged groups.</a:t>
            </a:r>
            <a:endParaRPr lang="en-GB" sz="1100" b="0" i="0" u="none" strike="noStrike" cap="none" dirty="0">
              <a:solidFill>
                <a:srgbClr val="000000"/>
              </a:solidFill>
              <a:effectLst/>
              <a:latin typeface="Arial"/>
              <a:ea typeface="Arial"/>
              <a:cs typeface="Arial"/>
            </a:endParaRPr>
          </a:p>
          <a:p>
            <a:pPr marL="158750" indent="0">
              <a:buNone/>
            </a:pPr>
            <a:endParaRPr lang="en-GB" dirty="0"/>
          </a:p>
          <a:p>
            <a:pPr marL="158750" indent="0">
              <a:buNone/>
            </a:pPr>
            <a:r>
              <a:rPr lang="en-IE" dirty="0"/>
              <a:t>Deeply entrenched caste-based inequalities have economically excluded millions, particularly those from rural areas. Children from castes suffer from multiple deprivations related to poverty, malnutrition, access to quality health services, child marriage, poor school attendance, low learning outcomes, lack of sanitation facilities, hygiene, and access to improved water.</a:t>
            </a:r>
            <a:endParaRPr lang="en-GB" dirty="0"/>
          </a:p>
          <a:p>
            <a:pPr marL="158750" indent="0">
              <a:buNone/>
            </a:pPr>
            <a:endParaRPr lang="en-GB" dirty="0"/>
          </a:p>
          <a:p>
            <a:pPr marL="158750" indent="0" fontAlgn="base">
              <a:buNone/>
            </a:pPr>
            <a:r>
              <a:rPr lang="en-GB" sz="1100" b="0" i="0" u="none" strike="noStrike" cap="none" dirty="0">
                <a:solidFill>
                  <a:srgbClr val="000000"/>
                </a:solidFill>
                <a:effectLst/>
                <a:latin typeface="Arial"/>
                <a:ea typeface="Arial"/>
                <a:cs typeface="Arial"/>
                <a:sym typeface="Arial"/>
              </a:rPr>
              <a:t>Often criticised for being unjust and regressive, it remained virtually unchanged for centuries, trapping people into fixed social orders from which it was impossible to escape. Despite the obstacles, however, some Dalits and other low-caste Indians, such as BR Ambedkar who authored the Indian constitution, and KR Narayanan who became the nation's first Dalit president, have risen to hold prestigious positions in the country.</a:t>
            </a:r>
            <a:endParaRPr lang="en-GB" sz="1100" b="0" i="0" u="none" strike="noStrike" cap="none" dirty="0">
              <a:solidFill>
                <a:srgbClr val="000000"/>
              </a:solidFill>
              <a:effectLst/>
              <a:latin typeface="Arial"/>
              <a:ea typeface="Arial"/>
              <a:cs typeface="Arial"/>
            </a:endParaRPr>
          </a:p>
          <a:p>
            <a:pPr marL="158750" indent="0" fontAlgn="base">
              <a:buNone/>
            </a:pPr>
            <a:endParaRPr lang="en-GB" sz="1100" b="0" i="0" u="none" strike="noStrike" cap="none" dirty="0">
              <a:solidFill>
                <a:srgbClr val="000000"/>
              </a:solidFill>
              <a:effectLst/>
              <a:latin typeface="Arial"/>
              <a:ea typeface="Arial"/>
              <a:cs typeface="Arial"/>
              <a:sym typeface="Arial"/>
            </a:endParaRPr>
          </a:p>
          <a:p>
            <a:pPr marL="158750" indent="0">
              <a:buNone/>
            </a:pPr>
            <a:r>
              <a:rPr lang="en-IE" dirty="0"/>
              <a:t>Image source: </a:t>
            </a:r>
            <a:r>
              <a:rPr lang="en-IE" dirty="0">
                <a:hlinkClick r:id="rId3"/>
              </a:rPr>
              <a:t>https://www.bbc.com/news/world-asia-india-35650616</a:t>
            </a:r>
          </a:p>
          <a:p>
            <a:endParaRPr lang="en-IE" dirty="0"/>
          </a:p>
        </p:txBody>
      </p:sp>
    </p:spTree>
    <p:extLst>
      <p:ext uri="{BB962C8B-B14F-4D97-AF65-F5344CB8AC3E}">
        <p14:creationId xmlns:p14="http://schemas.microsoft.com/office/powerpoint/2010/main" val="1148704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IE" b="1" u="sng" dirty="0"/>
              <a:t>2 minutes </a:t>
            </a:r>
            <a:endParaRPr lang="en-IE" b="1" dirty="0"/>
          </a:p>
          <a:p>
            <a:pPr marL="158750" indent="0">
              <a:buNone/>
            </a:pPr>
            <a:endParaRPr lang="en-IE" b="1" dirty="0"/>
          </a:p>
          <a:p>
            <a:pPr marL="158750" indent="0">
              <a:buNone/>
            </a:pPr>
            <a:r>
              <a:rPr lang="en-IE" b="1" dirty="0"/>
              <a:t>Religion</a:t>
            </a:r>
            <a:r>
              <a:rPr lang="en-IE" dirty="0"/>
              <a:t> -  Bigotry against believers in certain religions is another form of discrimination globally. Does discrimination because of religion happen in Ireland? </a:t>
            </a:r>
          </a:p>
          <a:p>
            <a:pPr marL="158750" indent="0">
              <a:buNone/>
            </a:pPr>
            <a:r>
              <a:rPr lang="en-IE" b="1" dirty="0"/>
              <a:t>Here</a:t>
            </a:r>
            <a:r>
              <a:rPr lang="en-IE" b="1" baseline="0" dirty="0"/>
              <a:t> are a </a:t>
            </a:r>
            <a:r>
              <a:rPr lang="en-IE" b="1" dirty="0"/>
              <a:t>few global examples of anti-Muslim bigotry and anti-Semitism from</a:t>
            </a:r>
            <a:r>
              <a:rPr lang="en-IE" b="1" baseline="0" dirty="0"/>
              <a:t> around the </a:t>
            </a:r>
            <a:r>
              <a:rPr lang="en-IE" b="1" dirty="0"/>
              <a:t>world</a:t>
            </a:r>
            <a:endParaRPr lang="en-IE" dirty="0"/>
          </a:p>
          <a:p>
            <a:pPr marL="158750" indent="0">
              <a:buNone/>
            </a:pPr>
            <a:endParaRPr lang="en-IE" b="1" u="sng" dirty="0"/>
          </a:p>
          <a:p>
            <a:pPr marL="158750" indent="0">
              <a:buNone/>
            </a:pPr>
            <a:r>
              <a:rPr lang="en-IE" b="1" u="sng" dirty="0" err="1"/>
              <a:t>Anti-muslim</a:t>
            </a:r>
            <a:r>
              <a:rPr lang="en-IE" b="1" u="sng" dirty="0"/>
              <a:t> bigotry in China</a:t>
            </a:r>
            <a:endParaRPr lang="en-IE" dirty="0"/>
          </a:p>
          <a:p>
            <a:r>
              <a:rPr lang="en-IE" dirty="0"/>
              <a:t>The UN noted reports of mass detention of ethnic Uyghurs and other Turkic Muslim minorities, and estimates that upwards of a million people were being held in so-called counter-extremism centres and another two million had been forced into so-called “re-education camps” for political and cultural indoctrination. </a:t>
            </a:r>
          </a:p>
          <a:p>
            <a:endParaRPr lang="en-IE" dirty="0"/>
          </a:p>
          <a:p>
            <a:r>
              <a:rPr lang="en-IE" dirty="0"/>
              <a:t>A UN report found that, in the name of combatting “religious extremism” and maintaining “social stability”, credible sources had reported that China had turned the Xinjiang Uyghur Autonomous Region into something that resembled a massive internment camp shrouded in secrecy, a “no rights zone”, while members of the Xinjiang Uyghur minority, along with others who were identified as Muslim, were being treated as enemies of the State based on nothing more than their ethno-religious identity.</a:t>
            </a:r>
          </a:p>
          <a:p>
            <a:endParaRPr lang="en-IE" dirty="0"/>
          </a:p>
          <a:p>
            <a:r>
              <a:rPr lang="en-IE" dirty="0"/>
              <a:t>It's also been highlighted that the State party was making even the most common-placed expressions of ethno-religious significance to Muslims into a penal offence, including daily greetings, possession of certain Halal products, and growing a full beard or wearing a full-face headscarf.</a:t>
            </a:r>
            <a:endParaRPr lang="en-US" dirty="0"/>
          </a:p>
          <a:p>
            <a:endParaRPr lang="en-IE" dirty="0"/>
          </a:p>
          <a:p>
            <a:pPr marL="158750" indent="0">
              <a:buNone/>
            </a:pPr>
            <a:r>
              <a:rPr lang="en-IE" dirty="0"/>
              <a:t>Source: </a:t>
            </a:r>
            <a:r>
              <a:rPr lang="en-IE" dirty="0">
                <a:hlinkClick r:id="rId3"/>
              </a:rPr>
              <a:t>https://www.ohchr.org/EN/NewsEvents/Pages/DisplayNews.aspx?NewsID=23452&amp;LangID=E</a:t>
            </a:r>
            <a:endParaRPr lang="en-IE" dirty="0"/>
          </a:p>
          <a:p>
            <a:endParaRPr lang="en-IE" dirty="0"/>
          </a:p>
        </p:txBody>
      </p:sp>
    </p:spTree>
    <p:extLst>
      <p:ext uri="{BB962C8B-B14F-4D97-AF65-F5344CB8AC3E}">
        <p14:creationId xmlns:p14="http://schemas.microsoft.com/office/powerpoint/2010/main" val="3492582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sz="1100" b="1" i="0" u="none" strike="noStrike" cap="none" dirty="0">
                <a:solidFill>
                  <a:srgbClr val="000000"/>
                </a:solidFill>
                <a:effectLst/>
                <a:latin typeface="Arial"/>
                <a:ea typeface="Arial"/>
                <a:cs typeface="Arial"/>
                <a:sym typeface="Arial"/>
              </a:rPr>
              <a:t>This activity is a continuation of the previous discussion. Participants will audit the actions that are taken in school to combat discrimination and decide what actions they can take to improve responses and promote inclusion and diversity.</a:t>
            </a:r>
          </a:p>
          <a:p>
            <a:pPr marL="158750" indent="0">
              <a:buNone/>
            </a:pPr>
            <a:endParaRPr lang="en-GB" sz="1100" b="0" i="0" u="none" strike="noStrike" cap="none" dirty="0">
              <a:solidFill>
                <a:srgbClr val="000000"/>
              </a:solidFill>
              <a:effectLst/>
              <a:latin typeface="Arial"/>
              <a:ea typeface="Arial"/>
              <a:cs typeface="Arial"/>
              <a:sym typeface="Arial"/>
            </a:endParaRPr>
          </a:p>
          <a:p>
            <a:pPr marL="158750" indent="0">
              <a:buNone/>
            </a:pPr>
            <a:r>
              <a:rPr lang="en-GB" sz="1100" b="1" i="0" u="none" strike="noStrike" cap="none" dirty="0">
                <a:solidFill>
                  <a:srgbClr val="000000"/>
                </a:solidFill>
                <a:effectLst/>
                <a:latin typeface="Arial"/>
                <a:ea typeface="Arial"/>
                <a:cs typeface="Arial"/>
                <a:sym typeface="Arial"/>
              </a:rPr>
              <a:t>Group work: </a:t>
            </a:r>
            <a:r>
              <a:rPr lang="en-GB" sz="1100" b="0" i="0" u="none" strike="noStrike" cap="none" dirty="0">
                <a:solidFill>
                  <a:srgbClr val="000000"/>
                </a:solidFill>
                <a:effectLst/>
                <a:latin typeface="Arial"/>
                <a:ea typeface="Arial"/>
                <a:cs typeface="Arial"/>
                <a:sym typeface="Arial"/>
              </a:rPr>
              <a:t>Groups can focus on the issues they discussed in the previous activity. Explain that the task is to discuss the actions being taken in their school to combat the form of discrimination that they’re investigating. Ask participants to then determine what they can do to improve the actions. </a:t>
            </a:r>
          </a:p>
          <a:p>
            <a:pPr marL="158750" indent="0">
              <a:buNone/>
            </a:pPr>
            <a:endParaRPr lang="en-GB" sz="1100" b="0" i="0" u="none" strike="noStrike" cap="none" dirty="0">
              <a:solidFill>
                <a:srgbClr val="000000"/>
              </a:solidFill>
              <a:effectLst/>
              <a:latin typeface="Arial"/>
              <a:ea typeface="Arial"/>
              <a:cs typeface="Arial"/>
              <a:sym typeface="Arial"/>
            </a:endParaRPr>
          </a:p>
          <a:p>
            <a:pPr marL="158750" indent="0">
              <a:buNone/>
            </a:pPr>
            <a:r>
              <a:rPr lang="en-GB" sz="1100" b="1" i="0" u="none" strike="noStrike" cap="none" dirty="0">
                <a:solidFill>
                  <a:srgbClr val="000000"/>
                </a:solidFill>
                <a:effectLst/>
                <a:latin typeface="Arial"/>
                <a:ea typeface="Arial"/>
                <a:cs typeface="Arial"/>
                <a:sym typeface="Arial"/>
              </a:rPr>
              <a:t>Feedback: </a:t>
            </a:r>
            <a:r>
              <a:rPr lang="en-GB" sz="1100" b="0" i="0" u="none" strike="noStrike" cap="none" dirty="0">
                <a:solidFill>
                  <a:srgbClr val="000000"/>
                </a:solidFill>
                <a:effectLst/>
                <a:latin typeface="Arial"/>
                <a:ea typeface="Arial"/>
                <a:cs typeface="Arial"/>
                <a:sym typeface="Arial"/>
              </a:rPr>
              <a:t>Get each group to present their ideas back to the class. Follow this with a big group discussion, asking: </a:t>
            </a:r>
          </a:p>
          <a:p>
            <a:pPr marL="158750" indent="0">
              <a:buNone/>
            </a:pPr>
            <a:r>
              <a:rPr lang="en-GB" sz="1100" b="0" i="0" u="none" strike="noStrike" cap="none" dirty="0">
                <a:solidFill>
                  <a:srgbClr val="000000"/>
                </a:solidFill>
                <a:effectLst/>
                <a:latin typeface="Arial"/>
                <a:ea typeface="Arial"/>
                <a:cs typeface="Arial"/>
                <a:sym typeface="Arial"/>
              </a:rPr>
              <a:t>What are the common themes and ideas between the groups?  </a:t>
            </a:r>
          </a:p>
          <a:p>
            <a:pPr marL="158750" indent="0">
              <a:buNone/>
            </a:pPr>
            <a:r>
              <a:rPr lang="en-GB" sz="1100" b="0" i="0" u="none" strike="noStrike" cap="none" dirty="0">
                <a:solidFill>
                  <a:srgbClr val="000000"/>
                </a:solidFill>
                <a:effectLst/>
                <a:latin typeface="Arial"/>
                <a:ea typeface="Arial"/>
                <a:cs typeface="Arial"/>
                <a:sym typeface="Arial"/>
              </a:rPr>
              <a:t>And what can we do as a group to make this happen? </a:t>
            </a:r>
          </a:p>
          <a:p>
            <a:pPr marL="158750" indent="0">
              <a:buNone/>
            </a:pPr>
            <a:r>
              <a:rPr lang="en-GB" sz="1100" b="1" i="0" u="none" strike="noStrike" cap="none" dirty="0">
                <a:solidFill>
                  <a:srgbClr val="000000"/>
                </a:solidFill>
                <a:effectLst/>
                <a:latin typeface="Arial"/>
                <a:ea typeface="Arial"/>
                <a:cs typeface="Arial"/>
                <a:sym typeface="Arial"/>
                <a:hlinkClick r:id="rId3"/>
              </a:rPr>
              <a:t>Discussion Card Worksheet</a:t>
            </a:r>
            <a:r>
              <a:rPr lang="en-GB" sz="1100" b="1" i="0" u="none" strike="noStrike" cap="none" dirty="0">
                <a:solidFill>
                  <a:srgbClr val="000000"/>
                </a:solidFill>
                <a:effectLst/>
                <a:latin typeface="Arial"/>
                <a:ea typeface="Arial"/>
                <a:cs typeface="Arial"/>
                <a:sym typeface="Arial"/>
              </a:rPr>
              <a:t>: </a:t>
            </a:r>
            <a:r>
              <a:rPr lang="en-GB" sz="1100" b="0" i="0" u="none" strike="noStrike" cap="none" dirty="0">
                <a:solidFill>
                  <a:srgbClr val="000000"/>
                </a:solidFill>
                <a:effectLst/>
                <a:latin typeface="Arial"/>
                <a:ea typeface="Arial"/>
                <a:cs typeface="Arial"/>
                <a:sym typeface="Arial"/>
              </a:rPr>
              <a:t>download and print for groups</a:t>
            </a:r>
          </a:p>
          <a:p>
            <a:endParaRPr lang="en-IE" dirty="0"/>
          </a:p>
        </p:txBody>
      </p:sp>
    </p:spTree>
    <p:extLst>
      <p:ext uri="{BB962C8B-B14F-4D97-AF65-F5344CB8AC3E}">
        <p14:creationId xmlns:p14="http://schemas.microsoft.com/office/powerpoint/2010/main" val="2725434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sz="1100" b="1" i="0" u="none" strike="noStrike" cap="none" dirty="0">
                <a:solidFill>
                  <a:srgbClr val="000000"/>
                </a:solidFill>
                <a:effectLst/>
                <a:latin typeface="Arial"/>
                <a:ea typeface="Arial"/>
                <a:cs typeface="Arial"/>
                <a:sym typeface="Arial"/>
              </a:rPr>
              <a:t>This activity follows on from the last two activities, it aims to create an online or school-based visual anti-discrimination campaign </a:t>
            </a:r>
            <a:endParaRPr lang="en-GB" sz="1100" b="0" i="0" u="none" strike="noStrike" cap="none" dirty="0">
              <a:solidFill>
                <a:srgbClr val="000000"/>
              </a:solidFill>
              <a:effectLst/>
              <a:latin typeface="Arial"/>
              <a:ea typeface="Arial"/>
              <a:cs typeface="Arial"/>
              <a:sym typeface="Arial"/>
            </a:endParaRPr>
          </a:p>
          <a:p>
            <a:pPr marL="158750" indent="0">
              <a:buNone/>
            </a:pPr>
            <a:endParaRPr lang="en-GB" sz="1100" b="1" i="0" u="none" strike="noStrike" cap="none" dirty="0">
              <a:solidFill>
                <a:srgbClr val="000000"/>
              </a:solidFill>
              <a:effectLst/>
              <a:latin typeface="Arial"/>
              <a:ea typeface="Arial"/>
              <a:cs typeface="Arial"/>
              <a:sym typeface="Arial"/>
            </a:endParaRPr>
          </a:p>
          <a:p>
            <a:pPr marL="158750" indent="0">
              <a:buNone/>
            </a:pPr>
            <a:r>
              <a:rPr lang="en-GB" sz="1100" b="1" i="0" u="none" strike="noStrike" cap="none" dirty="0">
                <a:solidFill>
                  <a:srgbClr val="000000"/>
                </a:solidFill>
                <a:effectLst/>
                <a:latin typeface="Arial"/>
                <a:ea typeface="Arial"/>
                <a:cs typeface="Arial"/>
                <a:sym typeface="Arial"/>
              </a:rPr>
              <a:t>Discussion: </a:t>
            </a:r>
            <a:r>
              <a:rPr lang="en-GB" sz="1100" b="0" i="0" u="none" strike="noStrike" cap="none" dirty="0">
                <a:solidFill>
                  <a:srgbClr val="000000"/>
                </a:solidFill>
                <a:effectLst/>
                <a:latin typeface="Arial"/>
                <a:ea typeface="Arial"/>
                <a:cs typeface="Arial"/>
                <a:sym typeface="Arial"/>
              </a:rPr>
              <a:t>Handout a copy of Imelda May’s poem, </a:t>
            </a:r>
            <a:r>
              <a:rPr lang="en-GB" sz="1100" b="1" i="0" u="none" strike="noStrike" cap="none" dirty="0">
                <a:solidFill>
                  <a:srgbClr val="000000"/>
                </a:solidFill>
                <a:effectLst/>
                <a:latin typeface="Arial"/>
                <a:ea typeface="Arial"/>
                <a:cs typeface="Arial"/>
                <a:sym typeface="Arial"/>
                <a:hlinkClick r:id="rId3"/>
              </a:rPr>
              <a:t>#YouDontGetToBeRacistAndIrish </a:t>
            </a:r>
            <a:r>
              <a:rPr lang="en-GB" sz="1100" b="0" i="0" u="none" strike="noStrike" cap="none" dirty="0">
                <a:solidFill>
                  <a:srgbClr val="000000"/>
                </a:solidFill>
                <a:effectLst/>
                <a:latin typeface="Arial"/>
                <a:ea typeface="Arial"/>
                <a:cs typeface="Arial"/>
                <a:sym typeface="Arial"/>
              </a:rPr>
              <a:t>read it out loud or watch her video. Discuss the poem with the group. </a:t>
            </a:r>
          </a:p>
          <a:p>
            <a:pPr marL="158750" indent="0">
              <a:buNone/>
            </a:pPr>
            <a:endParaRPr lang="en-GB" sz="1100" b="1" i="0" u="none" strike="noStrike" cap="none" dirty="0">
              <a:solidFill>
                <a:srgbClr val="000000"/>
              </a:solidFill>
              <a:effectLst/>
              <a:latin typeface="Arial"/>
              <a:ea typeface="Arial"/>
              <a:cs typeface="Arial"/>
              <a:sym typeface="Arial"/>
            </a:endParaRPr>
          </a:p>
          <a:p>
            <a:pPr marL="158750" indent="0">
              <a:buNone/>
            </a:pPr>
            <a:r>
              <a:rPr lang="en-GB" sz="1100" b="1" i="0" u="none" strike="noStrike" cap="none" dirty="0">
                <a:solidFill>
                  <a:srgbClr val="000000"/>
                </a:solidFill>
                <a:effectLst/>
                <a:latin typeface="Arial"/>
                <a:ea typeface="Arial"/>
                <a:cs typeface="Arial"/>
                <a:sym typeface="Arial"/>
              </a:rPr>
              <a:t>Group work:</a:t>
            </a:r>
            <a:r>
              <a:rPr lang="en-GB" sz="1100" b="0" i="0" u="none" strike="noStrike" cap="none" dirty="0">
                <a:solidFill>
                  <a:srgbClr val="000000"/>
                </a:solidFill>
                <a:effectLst/>
                <a:latin typeface="Arial"/>
                <a:ea typeface="Arial"/>
                <a:cs typeface="Arial"/>
                <a:sym typeface="Arial"/>
              </a:rPr>
              <a:t> Ask the group to form smaller groups. Each group is to choose an issue discussed earlier and devise an online or visual anti-discrimination campaign for the school. Below are two concept ideas to get started with, but participants can come up with their own ideas if they prefer. </a:t>
            </a:r>
          </a:p>
          <a:p>
            <a:endParaRPr lang="en-IE" dirty="0"/>
          </a:p>
        </p:txBody>
      </p:sp>
    </p:spTree>
    <p:extLst>
      <p:ext uri="{BB962C8B-B14F-4D97-AF65-F5344CB8AC3E}">
        <p14:creationId xmlns:p14="http://schemas.microsoft.com/office/powerpoint/2010/main" val="1476632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Aft>
                <a:spcPts val="600"/>
              </a:spcAft>
              <a:buClr>
                <a:schemeClr val="bg1">
                  <a:lumMod val="95000"/>
                </a:schemeClr>
              </a:buClr>
              <a:buNone/>
            </a:pPr>
            <a:r>
              <a:rPr lang="en-US" sz="1100" b="1" dirty="0">
                <a:solidFill>
                  <a:schemeClr val="bg1"/>
                </a:solidFill>
                <a:latin typeface="Univers"/>
                <a:cs typeface="Segoe UI"/>
                <a:sym typeface="Arial"/>
              </a:rPr>
              <a:t>Working Well Together</a:t>
            </a:r>
            <a:r>
              <a:rPr lang="en-US" sz="1100" dirty="0">
                <a:solidFill>
                  <a:schemeClr val="bg1"/>
                </a:solidFill>
                <a:latin typeface="Univers"/>
                <a:ea typeface="+mj-lt"/>
                <a:cs typeface="+mj-lt"/>
              </a:rPr>
              <a:t> </a:t>
            </a:r>
            <a:r>
              <a:rPr lang="en-US" sz="1100" b="1" i="0" u="none" strike="noStrike" kern="1200" cap="none" dirty="0">
                <a:solidFill>
                  <a:schemeClr val="tx1"/>
                </a:solidFill>
                <a:latin typeface="Arial"/>
                <a:ea typeface="+mj-lt"/>
                <a:cs typeface="Arial"/>
                <a:sym typeface="Arial"/>
              </a:rPr>
              <a:t>- </a:t>
            </a:r>
            <a:r>
              <a:rPr lang="en-US" sz="1100" dirty="0">
                <a:solidFill>
                  <a:srgbClr val="FFFFFF"/>
                </a:solidFill>
                <a:latin typeface="Univers"/>
                <a:cs typeface="Segoe UI"/>
              </a:rPr>
              <a:t>This workshop might touch on some personal experiences you, a family member, or friend has dealt with. </a:t>
            </a:r>
            <a:r>
              <a:rPr lang="en-US" sz="1100" dirty="0">
                <a:latin typeface="Univers"/>
                <a:cs typeface="Segoe UI"/>
              </a:rPr>
              <a:t>​</a:t>
            </a:r>
            <a:r>
              <a:rPr lang="en-US" sz="1100" dirty="0">
                <a:solidFill>
                  <a:srgbClr val="FFFFFF"/>
                </a:solidFill>
                <a:latin typeface="Univers"/>
              </a:rPr>
              <a:t>Because this is an open forum and the discussion might be challenging, please keep in mind the following. </a:t>
            </a:r>
            <a:endParaRPr lang="en-US" sz="1100" dirty="0">
              <a:latin typeface="Univers"/>
            </a:endParaRPr>
          </a:p>
          <a:p>
            <a:pPr marL="158750" indent="0">
              <a:buNone/>
            </a:pPr>
            <a:r>
              <a:rPr lang="en-US" sz="1100" dirty="0">
                <a:latin typeface="Univers"/>
                <a:cs typeface="Segoe UI"/>
              </a:rPr>
              <a:t>​</a:t>
            </a:r>
            <a:endParaRPr lang="en-US" sz="1100" b="1" i="0" u="none" strike="noStrike" kern="1200" cap="none" dirty="0">
              <a:solidFill>
                <a:schemeClr val="tx1"/>
              </a:solidFill>
              <a:latin typeface="Arial"/>
              <a:ea typeface="Arial"/>
              <a:cs typeface="Arial"/>
              <a:sym typeface="Arial"/>
            </a:endParaRPr>
          </a:p>
          <a:p>
            <a:pPr marL="57150" marR="0" lvl="0" indent="-298450" algn="l" defTabSz="914400" rtl="0" eaLnBrk="1" fontAlgn="auto" latinLnBrk="0" hangingPunct="1">
              <a:lnSpc>
                <a:spcPct val="90000"/>
              </a:lnSpc>
              <a:spcBef>
                <a:spcPts val="0"/>
              </a:spcBef>
              <a:spcAft>
                <a:spcPts val="600"/>
              </a:spcAft>
              <a:buClr>
                <a:schemeClr val="bg1">
                  <a:lumMod val="95000"/>
                </a:schemeClr>
              </a:buClr>
              <a:buSzPts val="1100"/>
              <a:buFont typeface="Arial"/>
              <a:buChar char="●"/>
              <a:tabLst/>
              <a:defRPr/>
            </a:pPr>
            <a:r>
              <a:rPr lang="en-US" sz="1100" b="1" i="0" u="none" strike="noStrike" kern="1200" cap="none" dirty="0">
                <a:solidFill>
                  <a:schemeClr val="tx1"/>
                </a:solidFill>
                <a:latin typeface="Arial"/>
                <a:ea typeface="Arial"/>
                <a:cs typeface="Arial"/>
                <a:sym typeface="Arial"/>
              </a:rPr>
              <a:t>RESPECT</a:t>
            </a:r>
            <a:r>
              <a:rPr lang="en-US" sz="1100" b="0" i="0" u="none" strike="noStrike" kern="1200" cap="none" dirty="0">
                <a:solidFill>
                  <a:schemeClr val="bg1">
                    <a:lumMod val="95000"/>
                  </a:schemeClr>
                </a:solidFill>
                <a:latin typeface="Arial"/>
                <a:ea typeface="Arial"/>
                <a:cs typeface="Arial"/>
                <a:sym typeface="Arial"/>
              </a:rPr>
              <a:t>- Listen when people are speaking, be non-judgmental and respect difference, and don't laugh, deride or make fun of others</a:t>
            </a:r>
            <a:endParaRPr lang="en-US" sz="1100" b="1" i="0" u="none" strike="noStrike" kern="1200" cap="none" dirty="0">
              <a:solidFill>
                <a:schemeClr val="tx1"/>
              </a:solidFill>
              <a:latin typeface="Arial"/>
              <a:ea typeface="Arial"/>
              <a:cs typeface="Arial"/>
              <a:sym typeface="Arial"/>
            </a:endParaRPr>
          </a:p>
          <a:p>
            <a:pPr marL="57150">
              <a:lnSpc>
                <a:spcPct val="90000"/>
              </a:lnSpc>
              <a:spcAft>
                <a:spcPts val="600"/>
              </a:spcAft>
              <a:buClr>
                <a:schemeClr val="bg1">
                  <a:lumMod val="95000"/>
                </a:schemeClr>
              </a:buClr>
            </a:pPr>
            <a:r>
              <a:rPr lang="en-US" sz="1100" b="1" i="0" u="none" strike="noStrike" kern="1200" cap="none" dirty="0">
                <a:solidFill>
                  <a:schemeClr val="tx1"/>
                </a:solidFill>
                <a:latin typeface="Arial"/>
                <a:ea typeface="Arial"/>
                <a:cs typeface="Arial"/>
                <a:sym typeface="Arial"/>
              </a:rPr>
              <a:t>CONFIDENTIALITY</a:t>
            </a:r>
            <a:r>
              <a:rPr lang="en-US" sz="1100" b="0" i="0" u="none" strike="noStrike" kern="1200" cap="none" dirty="0">
                <a:solidFill>
                  <a:schemeClr val="bg1">
                    <a:lumMod val="95000"/>
                  </a:schemeClr>
                </a:solidFill>
                <a:latin typeface="Arial"/>
                <a:ea typeface="Arial"/>
                <a:cs typeface="Arial"/>
                <a:sym typeface="Arial"/>
              </a:rPr>
              <a:t> – Try to ensure that what is said in the room stays in the room</a:t>
            </a:r>
          </a:p>
          <a:p>
            <a:pPr marL="57150" marR="0" lvl="0" indent="-298450" algn="l" defTabSz="914400" rtl="0" eaLnBrk="1" fontAlgn="auto" latinLnBrk="0" hangingPunct="1">
              <a:lnSpc>
                <a:spcPct val="90000"/>
              </a:lnSpc>
              <a:spcBef>
                <a:spcPts val="0"/>
              </a:spcBef>
              <a:spcAft>
                <a:spcPts val="600"/>
              </a:spcAft>
              <a:buClr>
                <a:schemeClr val="bg1">
                  <a:lumMod val="95000"/>
                </a:schemeClr>
              </a:buClr>
              <a:buSzPts val="1100"/>
              <a:buFont typeface="Arial"/>
              <a:buChar char="●"/>
              <a:tabLst/>
              <a:defRPr/>
            </a:pPr>
            <a:r>
              <a:rPr lang="en-US" sz="1100" b="1" i="0" u="none" strike="noStrike" kern="1200" cap="none" dirty="0">
                <a:solidFill>
                  <a:schemeClr val="tx1"/>
                </a:solidFill>
                <a:latin typeface="Arial"/>
                <a:ea typeface="Arial"/>
                <a:cs typeface="Arial"/>
                <a:sym typeface="Arial"/>
              </a:rPr>
              <a:t>PRIVACY</a:t>
            </a:r>
            <a:r>
              <a:rPr lang="en-US" sz="1100" b="0" i="0" u="none" strike="noStrike" kern="1200" cap="none" dirty="0">
                <a:solidFill>
                  <a:schemeClr val="bg1">
                    <a:lumMod val="95000"/>
                  </a:schemeClr>
                </a:solidFill>
                <a:latin typeface="Arial"/>
                <a:ea typeface="Arial"/>
                <a:cs typeface="Arial"/>
                <a:sym typeface="Arial"/>
              </a:rPr>
              <a:t> - Only share what we want to share with the group, though we ask for confidentiality, we cannot guarantee it. </a:t>
            </a:r>
            <a:endParaRPr lang="en-US" sz="1100" b="1" i="0" u="none" strike="noStrike" kern="1200" cap="none" dirty="0">
              <a:solidFill>
                <a:schemeClr val="bg1">
                  <a:lumMod val="95000"/>
                </a:schemeClr>
              </a:solidFill>
              <a:latin typeface="Arial"/>
              <a:ea typeface="Arial"/>
              <a:cs typeface="Arial"/>
              <a:sym typeface="Arial"/>
            </a:endParaRPr>
          </a:p>
          <a:p>
            <a:pPr marL="57150">
              <a:lnSpc>
                <a:spcPct val="90000"/>
              </a:lnSpc>
              <a:spcAft>
                <a:spcPts val="600"/>
              </a:spcAft>
              <a:buClr>
                <a:schemeClr val="bg1">
                  <a:lumMod val="95000"/>
                </a:schemeClr>
              </a:buClr>
            </a:pPr>
            <a:r>
              <a:rPr lang="en-US" sz="1100" b="1" i="0" u="none" strike="noStrike" kern="1200" cap="none" dirty="0">
                <a:solidFill>
                  <a:schemeClr val="tx1"/>
                </a:solidFill>
                <a:latin typeface="Arial"/>
                <a:ea typeface="Arial"/>
                <a:cs typeface="Arial"/>
                <a:sym typeface="Arial"/>
              </a:rPr>
              <a:t>INCLUSION</a:t>
            </a:r>
            <a:r>
              <a:rPr lang="en-US" sz="1100" b="0" i="0" u="none" strike="noStrike" kern="1200" cap="none" dirty="0">
                <a:solidFill>
                  <a:schemeClr val="bg1">
                    <a:lumMod val="95000"/>
                  </a:schemeClr>
                </a:solidFill>
                <a:latin typeface="Arial"/>
                <a:ea typeface="Arial"/>
                <a:cs typeface="Arial"/>
                <a:sym typeface="Arial"/>
              </a:rPr>
              <a:t> – Include everyone, let’s all make sure everybody has an opportunity to contribute if they want to and no one is left out of a group or discussion.</a:t>
            </a:r>
          </a:p>
          <a:p>
            <a:pPr marL="57150">
              <a:lnSpc>
                <a:spcPct val="90000"/>
              </a:lnSpc>
              <a:spcAft>
                <a:spcPts val="600"/>
              </a:spcAft>
              <a:buClr>
                <a:schemeClr val="bg1">
                  <a:lumMod val="95000"/>
                </a:schemeClr>
              </a:buClr>
            </a:pPr>
            <a:r>
              <a:rPr lang="en-IE" sz="1100" b="1" i="0" u="none" strike="noStrike" kern="1200" cap="none" dirty="0">
                <a:solidFill>
                  <a:schemeClr val="tx1"/>
                </a:solidFill>
                <a:latin typeface="Arial"/>
                <a:ea typeface="Arial"/>
                <a:cs typeface="Arial"/>
                <a:sym typeface="Arial"/>
              </a:rPr>
              <a:t>AWARENESS- Be aware this topic might be upsetting </a:t>
            </a:r>
            <a:r>
              <a:rPr lang="en-IE" sz="1100" b="0" i="0" u="none" strike="noStrike" kern="1200" cap="none" dirty="0">
                <a:solidFill>
                  <a:schemeClr val="tx1"/>
                </a:solidFill>
                <a:latin typeface="Arial"/>
                <a:ea typeface="Arial"/>
                <a:cs typeface="Arial"/>
                <a:sym typeface="Arial"/>
              </a:rPr>
              <a:t>If you find the discussion is upsetting you and or you need support please feel free to excuse yourself and find an adult who can support you, be that a teacher, guidance counsellor or a support organisation.  X is in the room to support you as well. </a:t>
            </a:r>
            <a:endParaRPr lang="en-IE" dirty="0"/>
          </a:p>
        </p:txBody>
      </p:sp>
    </p:spTree>
    <p:extLst>
      <p:ext uri="{BB962C8B-B14F-4D97-AF65-F5344CB8AC3E}">
        <p14:creationId xmlns:p14="http://schemas.microsoft.com/office/powerpoint/2010/main" val="2298869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b="1" u="sng" dirty="0"/>
              <a:t>2 minutes</a:t>
            </a:r>
            <a:endParaRPr lang="en-US" b="1" dirty="0"/>
          </a:p>
          <a:p>
            <a:pPr marL="158750" indent="0">
              <a:buNone/>
            </a:pPr>
            <a:endParaRPr lang="en-GB" dirty="0"/>
          </a:p>
          <a:p>
            <a:pPr marL="330200" indent="-171450"/>
            <a:r>
              <a:rPr lang="en-GB" dirty="0"/>
              <a:t>Explain the workshop is around equality and non-discrimination </a:t>
            </a:r>
            <a:endParaRPr lang="en-US" dirty="0"/>
          </a:p>
          <a:p>
            <a:pPr marL="330200" indent="-171450"/>
            <a:r>
              <a:rPr lang="en-GB" dirty="0"/>
              <a:t>Explain children's rights </a:t>
            </a:r>
            <a:r>
              <a:rPr lang="en-GB" u="sng" dirty="0"/>
              <a:t>(Note: a child is defined as anyone up to 18. But, you might like to use the term "children and young people" for anyone up to 18)</a:t>
            </a:r>
            <a:endParaRPr lang="en-US" dirty="0"/>
          </a:p>
          <a:p>
            <a:pPr marL="330200" indent="-171450"/>
            <a:endParaRPr lang="en-GB" dirty="0"/>
          </a:p>
          <a:p>
            <a:pPr marL="158750" indent="0">
              <a:buNone/>
            </a:pPr>
            <a:r>
              <a:rPr lang="en-GB" dirty="0"/>
              <a:t>Children and young people have the same general human rights as adults and also specific rights that recognize their special needs. Children are neither the property of their parents nor are they helpless objects of charity. They are human beings and are the subject of their own rights. </a:t>
            </a:r>
            <a:endParaRPr lang="en-US" dirty="0"/>
          </a:p>
          <a:p>
            <a:pPr marL="158750" indent="0">
              <a:buNone/>
            </a:pPr>
            <a:endParaRPr lang="en-GB" dirty="0"/>
          </a:p>
          <a:p>
            <a:pPr>
              <a:buNone/>
            </a:pPr>
            <a:r>
              <a:rPr lang="en-US" dirty="0"/>
              <a:t>The Convention is one of the nine core treaties that are part of the international human rights framework.</a:t>
            </a:r>
            <a:endParaRPr lang="en-GB" dirty="0"/>
          </a:p>
          <a:p>
            <a:pPr marL="330200" indent="-171450"/>
            <a:endParaRPr lang="en-GB" dirty="0"/>
          </a:p>
          <a:p>
            <a:pPr marL="330200" indent="-171450"/>
            <a:r>
              <a:rPr lang="en-GB" dirty="0"/>
              <a:t>Highlight how all children (and young people) have the same rights – no matter what (see next slide for more).</a:t>
            </a:r>
            <a:endParaRPr lang="en-US" dirty="0"/>
          </a:p>
        </p:txBody>
      </p:sp>
    </p:spTree>
    <p:extLst>
      <p:ext uri="{BB962C8B-B14F-4D97-AF65-F5344CB8AC3E}">
        <p14:creationId xmlns:p14="http://schemas.microsoft.com/office/powerpoint/2010/main" val="66960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ts val="1100"/>
              <a:buFont typeface="Arial"/>
              <a:buNone/>
              <a:tabLst/>
              <a:defRPr/>
            </a:pPr>
            <a:r>
              <a:rPr lang="en-GB" b="1" u="sng" dirty="0"/>
              <a:t>10-15 minutes</a:t>
            </a:r>
          </a:p>
          <a:p>
            <a:pPr marL="0" marR="0" lvl="0" indent="0" algn="l" defTabSz="914400" rtl="0" eaLnBrk="1" fontAlgn="auto" latinLnBrk="0" hangingPunct="1">
              <a:lnSpc>
                <a:spcPct val="100000"/>
              </a:lnSpc>
              <a:spcBef>
                <a:spcPts val="0"/>
              </a:spcBef>
              <a:spcAft>
                <a:spcPts val="0"/>
              </a:spcAft>
              <a:buClrTx/>
              <a:buSzPts val="1100"/>
              <a:buFont typeface="Arial"/>
              <a:buNone/>
              <a:tabLst/>
              <a:defRPr/>
            </a:pPr>
            <a:endParaRPr lang="en-GB" b="1" u="sng" dirty="0"/>
          </a:p>
          <a:p>
            <a:pPr marL="0" marR="0" lvl="0" indent="0" algn="l" defTabSz="914400" rtl="0" eaLnBrk="1" fontAlgn="auto" latinLnBrk="0" hangingPunct="1">
              <a:lnSpc>
                <a:spcPct val="100000"/>
              </a:lnSpc>
              <a:spcBef>
                <a:spcPts val="0"/>
              </a:spcBef>
              <a:spcAft>
                <a:spcPts val="0"/>
              </a:spcAft>
              <a:buClrTx/>
              <a:buSzPts val="1100"/>
              <a:buFont typeface="Arial"/>
              <a:buNone/>
              <a:tabLst/>
              <a:defRPr/>
            </a:pPr>
            <a:r>
              <a:rPr lang="en-GB" b="1" u="sng" dirty="0"/>
              <a:t>Activity – Think – Pair - Share</a:t>
            </a:r>
            <a:endParaRPr lang="en-US" b="1" dirty="0"/>
          </a:p>
          <a:p>
            <a:pPr marL="0" indent="0">
              <a:buClrTx/>
              <a:buNone/>
            </a:pPr>
            <a:endParaRPr lang="en-IE" sz="1100" dirty="0">
              <a:latin typeface="Univers"/>
              <a:ea typeface="+mn-lt"/>
              <a:cs typeface="+mn-lt"/>
            </a:endParaRPr>
          </a:p>
          <a:p>
            <a:pPr marL="342900" indent="-342900">
              <a:buClrTx/>
              <a:buAutoNum type="arabicPeriod"/>
            </a:pPr>
            <a:r>
              <a:rPr lang="en-IE" sz="1100" dirty="0">
                <a:latin typeface="Univers"/>
                <a:ea typeface="+mn-lt"/>
                <a:cs typeface="+mn-lt"/>
              </a:rPr>
              <a:t>Divide up into pairs.</a:t>
            </a:r>
          </a:p>
          <a:p>
            <a:pPr marL="342900" indent="-342900">
              <a:buClrTx/>
              <a:buAutoNum type="arabicPeriod"/>
            </a:pPr>
            <a:r>
              <a:rPr lang="en-GB" sz="1100" b="0" i="0" u="none" strike="noStrike" cap="none" dirty="0">
                <a:solidFill>
                  <a:srgbClr val="000000"/>
                </a:solidFill>
                <a:effectLst/>
                <a:latin typeface="Arial"/>
                <a:ea typeface="Arial"/>
                <a:cs typeface="Arial"/>
                <a:sym typeface="Arial"/>
              </a:rPr>
              <a:t>Handout copies of the Convention to all participants. </a:t>
            </a:r>
          </a:p>
          <a:p>
            <a:pPr marL="342900" indent="-342900">
              <a:buClrTx/>
              <a:buAutoNum type="arabicPeriod"/>
            </a:pPr>
            <a:r>
              <a:rPr lang="en-GB" sz="1100" b="0" i="0" u="none" strike="noStrike" cap="none" dirty="0">
                <a:solidFill>
                  <a:srgbClr val="000000"/>
                </a:solidFill>
                <a:effectLst/>
                <a:latin typeface="Arial"/>
                <a:ea typeface="Arial"/>
                <a:cs typeface="Arial"/>
                <a:sym typeface="Arial"/>
              </a:rPr>
              <a:t>Ask pairs to think about the 9 forms of discrimination </a:t>
            </a:r>
          </a:p>
          <a:p>
            <a:pPr marL="342900" indent="-342900">
              <a:buClrTx/>
              <a:buAutoNum type="arabicPeriod"/>
            </a:pPr>
            <a:r>
              <a:rPr lang="en-GB" sz="1100" b="0" i="0" u="none" strike="noStrike" cap="none" dirty="0">
                <a:solidFill>
                  <a:srgbClr val="000000"/>
                </a:solidFill>
                <a:effectLst/>
                <a:latin typeface="Arial"/>
                <a:ea typeface="Arial"/>
                <a:cs typeface="Arial"/>
                <a:sym typeface="Arial"/>
              </a:rPr>
              <a:t>Discuss, what rights are in the Convention to protect against discrimination </a:t>
            </a:r>
          </a:p>
          <a:p>
            <a:pPr marL="342900" indent="-342900">
              <a:buClrTx/>
              <a:buAutoNum type="arabicPeriod"/>
            </a:pPr>
            <a:r>
              <a:rPr lang="en-GB" sz="1100" b="0" i="0" u="none" strike="noStrike" cap="none" dirty="0">
                <a:solidFill>
                  <a:srgbClr val="000000"/>
                </a:solidFill>
                <a:effectLst/>
                <a:latin typeface="Arial"/>
                <a:ea typeface="Arial"/>
                <a:cs typeface="Arial"/>
                <a:sym typeface="Arial"/>
              </a:rPr>
              <a:t>Discuss Which communities in Ireland are most vulnerable to discrimination and </a:t>
            </a:r>
          </a:p>
          <a:p>
            <a:pPr marL="342900" indent="-342900">
              <a:buClrTx/>
              <a:buAutoNum type="arabicPeriod"/>
            </a:pPr>
            <a:r>
              <a:rPr lang="en-GB" sz="1100" b="0" i="0" u="none" strike="noStrike" cap="none" dirty="0">
                <a:solidFill>
                  <a:srgbClr val="000000"/>
                </a:solidFill>
                <a:effectLst/>
                <a:latin typeface="Arial"/>
                <a:ea typeface="Arial"/>
                <a:cs typeface="Arial"/>
                <a:sym typeface="Arial"/>
              </a:rPr>
              <a:t>Discuss what can individuals to prevent discrimination.</a:t>
            </a:r>
          </a:p>
          <a:p>
            <a:pPr marL="330200" indent="-171450"/>
            <a:endParaRPr lang="en-GB" dirty="0"/>
          </a:p>
          <a:p>
            <a:pPr marL="330200" indent="-171450"/>
            <a:r>
              <a:rPr lang="en-GB" dirty="0"/>
              <a:t>Give pairs time to discuss and identify rights together (5-7 minutes)</a:t>
            </a:r>
          </a:p>
          <a:p>
            <a:pPr marL="0" indent="0">
              <a:buClrTx/>
              <a:buNone/>
            </a:pPr>
            <a:endParaRPr lang="en-IE" sz="1100" dirty="0">
              <a:latin typeface="Univers"/>
              <a:ea typeface="+mn-lt"/>
              <a:cs typeface="+mn-lt"/>
            </a:endParaRPr>
          </a:p>
          <a:p>
            <a:pPr marL="0" indent="0">
              <a:buClrTx/>
              <a:buNone/>
            </a:pPr>
            <a:r>
              <a:rPr lang="en-IE" sz="1100" dirty="0">
                <a:latin typeface="Univers"/>
                <a:ea typeface="+mn-lt"/>
                <a:cs typeface="+mn-lt"/>
              </a:rPr>
              <a:t>Share back your thoughts with the class.</a:t>
            </a:r>
            <a:r>
              <a:rPr lang="en-IE" sz="1050" dirty="0">
                <a:latin typeface="Univers"/>
                <a:ea typeface="+mn-lt"/>
                <a:cs typeface="+mn-lt"/>
              </a:rPr>
              <a:t> </a:t>
            </a:r>
            <a:endParaRPr lang="en-IE" sz="1050" dirty="0">
              <a:latin typeface="Univers"/>
              <a:cs typeface="Arial"/>
            </a:endParaRPr>
          </a:p>
          <a:p>
            <a:pPr marL="158750" indent="0">
              <a:buNone/>
            </a:pPr>
            <a:endParaRPr lang="en-GB" dirty="0"/>
          </a:p>
          <a:p>
            <a:pPr marL="158750" indent="0">
              <a:buNone/>
            </a:pPr>
            <a:endParaRPr lang="en-GB" dirty="0"/>
          </a:p>
          <a:p>
            <a:pPr marL="158750" indent="0">
              <a:buNone/>
            </a:pPr>
            <a:r>
              <a:rPr lang="en-GB" b="1" u="sng" dirty="0"/>
              <a:t>Information on rights:</a:t>
            </a:r>
            <a:endParaRPr lang="en-GB" dirty="0"/>
          </a:p>
          <a:p>
            <a:pPr marL="158750" indent="0">
              <a:buNone/>
            </a:pPr>
            <a:r>
              <a:rPr lang="en-GB" dirty="0"/>
              <a:t>Find Articles from the convention and child-friendly explainer text on the next few slides, if needed.</a:t>
            </a:r>
          </a:p>
          <a:p>
            <a:pPr marL="158750" indent="0">
              <a:buNone/>
            </a:pPr>
            <a:r>
              <a:rPr lang="en-GB" dirty="0"/>
              <a:t>Alternatively, students can go to </a:t>
            </a:r>
            <a:r>
              <a:rPr lang="en-GB" dirty="0">
                <a:hlinkClick r:id="rId3"/>
              </a:rPr>
              <a:t>https://www.unicef.ie/childrens-rights/</a:t>
            </a:r>
            <a:r>
              <a:rPr lang="en-GB" dirty="0"/>
              <a:t> to learn more and access copies of the convention. </a:t>
            </a:r>
          </a:p>
          <a:p>
            <a:pPr marL="158750" indent="0">
              <a:buNone/>
            </a:pPr>
            <a:endParaRPr lang="en-GB" dirty="0"/>
          </a:p>
          <a:p>
            <a:pPr marL="158750" indent="0">
              <a:buNone/>
            </a:pPr>
            <a:r>
              <a:rPr lang="en-GB" b="1" u="sng" dirty="0"/>
              <a:t>NOTE: TRY AND END ON A POSITIVE NOTE. BELOW ARE TWO OPTIONS:</a:t>
            </a:r>
            <a:endParaRPr lang="en-GB" dirty="0"/>
          </a:p>
          <a:p>
            <a:pPr marL="158750" indent="0">
              <a:buNone/>
            </a:pPr>
            <a:endParaRPr lang="en-GB" b="1" u="sng" dirty="0"/>
          </a:p>
          <a:p>
            <a:pPr marL="158750" indent="0">
              <a:buNone/>
            </a:pPr>
            <a:r>
              <a:rPr lang="en-GB" sz="1100" b="1" i="0" u="none" strike="noStrike" cap="none" dirty="0">
                <a:solidFill>
                  <a:srgbClr val="000000"/>
                </a:solidFill>
                <a:effectLst/>
                <a:latin typeface="Arial"/>
                <a:ea typeface="Arial"/>
                <a:cs typeface="Arial"/>
                <a:sym typeface="Arial"/>
              </a:rPr>
              <a:t>Feedback &amp; Closure: </a:t>
            </a:r>
            <a:r>
              <a:rPr lang="en-GB" sz="1100" b="0" i="0" u="none" strike="noStrike" cap="none" dirty="0">
                <a:solidFill>
                  <a:srgbClr val="000000"/>
                </a:solidFill>
                <a:effectLst/>
                <a:latin typeface="Arial"/>
                <a:ea typeface="Arial"/>
                <a:cs typeface="Arial"/>
                <a:sym typeface="Arial"/>
              </a:rPr>
              <a:t>Go around the room and ask participants to share their feedback and close by asking them to describe in one word a feeling they wish to leave behind in the room or by watching this video. </a:t>
            </a:r>
            <a:endParaRPr lang="en-US" b="1" dirty="0"/>
          </a:p>
        </p:txBody>
      </p:sp>
    </p:spTree>
    <p:extLst>
      <p:ext uri="{BB962C8B-B14F-4D97-AF65-F5344CB8AC3E}">
        <p14:creationId xmlns:p14="http://schemas.microsoft.com/office/powerpoint/2010/main" val="2056565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u="sng" dirty="0"/>
              <a:t>2 minutes **Explaining the universality of rights**</a:t>
            </a:r>
          </a:p>
          <a:p>
            <a:pPr marL="158750" indent="0">
              <a:buNone/>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solidFill>
                  <a:srgbClr val="00B0F0"/>
                </a:solidFill>
                <a:latin typeface="Univers"/>
                <a:cs typeface="Segoe UI"/>
              </a:rPr>
              <a:t>We are all equal in dignity and rights </a:t>
            </a:r>
            <a:r>
              <a:rPr lang="en-US" sz="1000" dirty="0">
                <a:latin typeface="Univers"/>
              </a:rPr>
              <a:t> </a:t>
            </a:r>
            <a:endParaRPr lang="en-US" dirty="0">
              <a:latin typeface="Univers"/>
            </a:endParaRPr>
          </a:p>
          <a:p>
            <a:pPr marL="158750" indent="0">
              <a:buNone/>
            </a:pPr>
            <a:endParaRPr lang="en-US" dirty="0"/>
          </a:p>
          <a:p>
            <a:pPr marL="158750" indent="0">
              <a:buNone/>
            </a:pPr>
            <a:r>
              <a:rPr lang="en-US" dirty="0"/>
              <a:t>Everyone, everywhere has the same rights as a result of our common humanity. We are all equally entitled to our human rights without discrimination.</a:t>
            </a:r>
          </a:p>
          <a:p>
            <a:pPr marL="158750" indent="0">
              <a:buNone/>
            </a:pPr>
            <a:endParaRPr lang="en-US" dirty="0"/>
          </a:p>
          <a:p>
            <a:pPr marL="158750" indent="0">
              <a:buNone/>
            </a:pPr>
            <a:r>
              <a:rPr lang="en-US" dirty="0"/>
              <a:t>No matter who they are, where they live, what language they speak, what their religion is, what they think, what they look like, if they are a boy or girl, if they have a disability, if they are rich or poor, and no matter who their parents or families are or what their parents or families believe or do.</a:t>
            </a:r>
          </a:p>
          <a:p>
            <a:pPr marL="158750" indent="0">
              <a:buNone/>
            </a:pPr>
            <a:endParaRPr lang="en-US" dirty="0"/>
          </a:p>
          <a:p>
            <a:pPr marL="158750" indent="0">
              <a:buNone/>
            </a:pPr>
            <a:r>
              <a:rPr lang="en-US" dirty="0"/>
              <a:t>Play the video – explaining that today we're going to be talking specifically about non-discrimination 3-minute </a:t>
            </a:r>
          </a:p>
          <a:p>
            <a:pPr marL="158750" indent="0">
              <a:buNone/>
            </a:pPr>
            <a:endParaRPr lang="en-US" dirty="0"/>
          </a:p>
          <a:p>
            <a:pPr marL="158750" indent="0">
              <a:buNone/>
            </a:pPr>
            <a:r>
              <a:rPr lang="en-US" dirty="0"/>
              <a:t>Ask participants for their comments after the video. </a:t>
            </a:r>
          </a:p>
        </p:txBody>
      </p:sp>
    </p:spTree>
    <p:extLst>
      <p:ext uri="{BB962C8B-B14F-4D97-AF65-F5344CB8AC3E}">
        <p14:creationId xmlns:p14="http://schemas.microsoft.com/office/powerpoint/2010/main" val="407014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b="1" u="sng" dirty="0"/>
              <a:t>2 minutes: </a:t>
            </a:r>
            <a:r>
              <a:rPr lang="en-US" b="1" dirty="0"/>
              <a:t>How the law protects people's rights in Ireland</a:t>
            </a:r>
          </a:p>
          <a:p>
            <a:pPr>
              <a:buNone/>
            </a:pPr>
            <a:endParaRPr lang="en-US" b="1" dirty="0"/>
          </a:p>
          <a:p>
            <a:pPr>
              <a:buNone/>
            </a:pPr>
            <a:r>
              <a:rPr lang="en-US" dirty="0"/>
              <a:t>The law in Ireland</a:t>
            </a:r>
            <a:r>
              <a:rPr lang="en-US" b="1" dirty="0"/>
              <a:t>: </a:t>
            </a:r>
            <a:r>
              <a:rPr lang="en-US" dirty="0"/>
              <a:t>Discrimination occurs where one person is treated less favorably than another. </a:t>
            </a:r>
          </a:p>
          <a:p>
            <a:pPr>
              <a:buNone/>
            </a:pPr>
            <a:endParaRPr lang="en-US" dirty="0"/>
          </a:p>
          <a:p>
            <a:pPr>
              <a:buNone/>
            </a:pPr>
            <a:r>
              <a:rPr lang="en-US" dirty="0"/>
              <a:t>The Irish Constitution guarantees equality before the law and legislation protects us from discrimination in the workplace and in the receipt of services.</a:t>
            </a:r>
            <a:r>
              <a:rPr lang="en-US" b="1" dirty="0"/>
              <a:t> </a:t>
            </a:r>
          </a:p>
          <a:p>
            <a:pPr>
              <a:buNone/>
            </a:pPr>
            <a:endParaRPr lang="en-US" dirty="0"/>
          </a:p>
          <a:p>
            <a:pPr>
              <a:buNone/>
            </a:pPr>
            <a:r>
              <a:rPr lang="en-US" dirty="0"/>
              <a:t>Protection is also offered, under EU law and international human rights instruments such as the UNCRC.</a:t>
            </a:r>
          </a:p>
          <a:p>
            <a:pPr>
              <a:buNone/>
            </a:pPr>
            <a:endParaRPr lang="en-US" dirty="0"/>
          </a:p>
          <a:p>
            <a:pPr>
              <a:buNone/>
            </a:pPr>
            <a:r>
              <a:rPr lang="en-US" dirty="0"/>
              <a:t>Can you name the nine grounds in Irish law that it is unlawful to discriminate against a person </a:t>
            </a:r>
          </a:p>
          <a:p>
            <a:pPr>
              <a:buNone/>
            </a:pPr>
            <a:endParaRPr lang="en-US" dirty="0"/>
          </a:p>
          <a:p>
            <a:pPr>
              <a:buNone/>
            </a:pPr>
            <a:r>
              <a:rPr lang="en-US" dirty="0"/>
              <a:t>Gender: this means man, woman or transsexual</a:t>
            </a:r>
          </a:p>
          <a:p>
            <a:pPr marL="171450" indent="-171450"/>
            <a:r>
              <a:rPr lang="en-US" dirty="0"/>
              <a:t>Civil status: includes single, married, separated, divorced, widowed people, </a:t>
            </a:r>
            <a:r>
              <a:rPr lang="en-US" u="sng" dirty="0">
                <a:hlinkClick r:id="rId3"/>
              </a:rPr>
              <a:t>civil partners and former civil partners</a:t>
            </a:r>
            <a:endParaRPr lang="en-US" dirty="0"/>
          </a:p>
          <a:p>
            <a:pPr marL="171450" indent="-171450"/>
            <a:r>
              <a:rPr lang="en-US" dirty="0"/>
              <a:t>Family status: this refers to the parent of a person under 18 years or the resident primary </a:t>
            </a:r>
            <a:r>
              <a:rPr lang="en-US" dirty="0" err="1"/>
              <a:t>carer</a:t>
            </a:r>
            <a:r>
              <a:rPr lang="en-US" dirty="0"/>
              <a:t> or parent of a person with a disability</a:t>
            </a:r>
          </a:p>
          <a:p>
            <a:pPr marL="171450" indent="-171450"/>
            <a:r>
              <a:rPr lang="en-US" dirty="0"/>
              <a:t>Sexual orientation: includes gay, lesbian, bisexual and heterosexual</a:t>
            </a:r>
          </a:p>
          <a:p>
            <a:pPr marL="171450" indent="-171450"/>
            <a:r>
              <a:rPr lang="en-US" dirty="0"/>
              <a:t>Religion: means religious belief, background, outlook or none</a:t>
            </a:r>
          </a:p>
          <a:p>
            <a:pPr marL="171450" indent="-171450"/>
            <a:r>
              <a:rPr lang="en-US" dirty="0"/>
              <a:t>Age: this does not apply to a person aged under 16</a:t>
            </a:r>
          </a:p>
          <a:p>
            <a:pPr marL="171450" indent="-171450"/>
            <a:r>
              <a:rPr lang="en-US" dirty="0"/>
              <a:t>Disability: includes people with physical, intellectual, learning, cognitive or emotional disabilities and a range of medical conditions</a:t>
            </a:r>
          </a:p>
          <a:p>
            <a:pPr marL="171450" indent="-171450"/>
            <a:r>
              <a:rPr lang="en-US" dirty="0"/>
              <a:t>Race: includes race, skin </a:t>
            </a:r>
            <a:r>
              <a:rPr lang="en-US" dirty="0" err="1"/>
              <a:t>colour</a:t>
            </a:r>
            <a:r>
              <a:rPr lang="en-US" dirty="0"/>
              <a:t>, nationality or ethnic origin</a:t>
            </a:r>
          </a:p>
          <a:p>
            <a:pPr marL="171450" indent="-171450"/>
            <a:r>
              <a:rPr lang="en-US" dirty="0"/>
              <a:t>Membership of the Traveller community.</a:t>
            </a:r>
          </a:p>
          <a:p>
            <a:pPr>
              <a:buNone/>
            </a:pPr>
            <a:endParaRPr lang="en-US" dirty="0"/>
          </a:p>
          <a:p>
            <a:pPr>
              <a:buNone/>
            </a:pPr>
            <a:r>
              <a:rPr lang="en-US" dirty="0"/>
              <a:t> </a:t>
            </a:r>
          </a:p>
          <a:p>
            <a:pPr marL="158750" indent="0">
              <a:buNone/>
            </a:pPr>
            <a:endParaRPr lang="en-US" dirty="0"/>
          </a:p>
          <a:p>
            <a:pPr marL="158750" indent="0">
              <a:buNone/>
            </a:pPr>
            <a:endParaRPr lang="en-US" dirty="0"/>
          </a:p>
          <a:p>
            <a:pPr marL="158750" indent="0">
              <a:buNone/>
            </a:pPr>
            <a:endParaRPr lang="en-US" dirty="0"/>
          </a:p>
          <a:p>
            <a:endParaRPr lang="en-IE" dirty="0"/>
          </a:p>
        </p:txBody>
      </p:sp>
    </p:spTree>
    <p:extLst>
      <p:ext uri="{BB962C8B-B14F-4D97-AF65-F5344CB8AC3E}">
        <p14:creationId xmlns:p14="http://schemas.microsoft.com/office/powerpoint/2010/main" val="1119023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sz="1100" b="1" i="0" u="none" strike="noStrike" cap="none" dirty="0">
                <a:solidFill>
                  <a:srgbClr val="000000"/>
                </a:solidFill>
                <a:effectLst/>
                <a:latin typeface="Arial"/>
                <a:ea typeface="Arial"/>
                <a:cs typeface="Arial"/>
                <a:sym typeface="Arial"/>
              </a:rPr>
              <a:t>Group work: </a:t>
            </a:r>
            <a:r>
              <a:rPr lang="en-GB" b="1" dirty="0">
                <a:effectLst/>
              </a:rPr>
              <a:t>(Think-pair-share)</a:t>
            </a:r>
            <a:r>
              <a:rPr lang="en-GB" dirty="0">
                <a:effectLst/>
              </a:rPr>
              <a:t> </a:t>
            </a:r>
            <a:r>
              <a:rPr lang="en-GB" dirty="0">
                <a:solidFill>
                  <a:srgbClr val="000000"/>
                </a:solidFill>
                <a:effectLst/>
              </a:rPr>
              <a:t>Handout copies of the Convention. Ask pairs to think about the 9 forms of discrimination and discuss how this might impact on children’s rights, which communities in Ireland are most vulnerable to discrimination and what can individuals to prevent discrimination. </a:t>
            </a:r>
            <a:endParaRPr lang="en-GB" dirty="0">
              <a:effectLst/>
            </a:endParaRPr>
          </a:p>
          <a:p>
            <a:pPr marL="158750" indent="0">
              <a:buNone/>
            </a:pPr>
            <a:endParaRPr lang="en-GB" sz="1100" b="1" i="0" u="none" strike="noStrike" cap="none" dirty="0">
              <a:solidFill>
                <a:srgbClr val="000000"/>
              </a:solidFill>
              <a:effectLst/>
              <a:latin typeface="Arial"/>
              <a:ea typeface="Arial"/>
              <a:cs typeface="Arial"/>
              <a:sym typeface="Arial"/>
            </a:endParaRPr>
          </a:p>
          <a:p>
            <a:pPr marL="158750" indent="0">
              <a:buNone/>
            </a:pPr>
            <a:r>
              <a:rPr lang="en-GB" sz="1100" b="1" i="0" u="none" strike="noStrike" cap="none" dirty="0">
                <a:solidFill>
                  <a:srgbClr val="000000"/>
                </a:solidFill>
                <a:effectLst/>
                <a:latin typeface="Arial"/>
                <a:ea typeface="Arial"/>
                <a:cs typeface="Arial"/>
                <a:sym typeface="Arial"/>
              </a:rPr>
              <a:t>Feedback: </a:t>
            </a:r>
            <a:r>
              <a:rPr lang="en-GB" dirty="0">
                <a:solidFill>
                  <a:srgbClr val="000000"/>
                </a:solidFill>
                <a:effectLst/>
              </a:rPr>
              <a:t>Go around the room and ask the participants to share their feedback. Ask if there are any forms of discrimination Irish legislation does not cover? Think back to the video, could it be argued age and socioeconomic status are not protected against discrimination? Discuss</a:t>
            </a:r>
            <a:endParaRPr lang="en-GB" dirty="0">
              <a:effectLst/>
            </a:endParaRPr>
          </a:p>
          <a:p>
            <a:pPr marL="158750" indent="0">
              <a:buNone/>
            </a:pPr>
            <a:endParaRPr lang="en-GB" sz="1100" b="1" i="0" u="none" strike="noStrike" cap="none" dirty="0">
              <a:solidFill>
                <a:srgbClr val="000000"/>
              </a:solidFill>
              <a:effectLst/>
              <a:latin typeface="Arial"/>
              <a:ea typeface="Arial"/>
              <a:cs typeface="Arial"/>
              <a:sym typeface="Arial"/>
            </a:endParaRPr>
          </a:p>
          <a:p>
            <a:pPr marL="158750" indent="0">
              <a:buNone/>
            </a:pPr>
            <a:r>
              <a:rPr lang="en-GB" sz="1100" b="1" i="0" u="none" strike="noStrike" cap="none" dirty="0">
                <a:solidFill>
                  <a:srgbClr val="000000"/>
                </a:solidFill>
                <a:effectLst/>
                <a:latin typeface="Arial"/>
                <a:ea typeface="Arial"/>
                <a:cs typeface="Arial"/>
                <a:sym typeface="Arial"/>
              </a:rPr>
              <a:t>Video:</a:t>
            </a:r>
            <a:r>
              <a:rPr lang="en-GB" b="1" dirty="0">
                <a:effectLst/>
              </a:rPr>
              <a:t> For Every Child, Every Right</a:t>
            </a:r>
            <a:endParaRPr lang="en-GB" dirty="0">
              <a:effectLst/>
            </a:endParaRPr>
          </a:p>
          <a:p>
            <a:endParaRPr lang="en-IE" dirty="0"/>
          </a:p>
        </p:txBody>
      </p:sp>
    </p:spTree>
    <p:extLst>
      <p:ext uri="{BB962C8B-B14F-4D97-AF65-F5344CB8AC3E}">
        <p14:creationId xmlns:p14="http://schemas.microsoft.com/office/powerpoint/2010/main" val="2820200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IE" b="1" u="sng" dirty="0"/>
              <a:t>1 minute </a:t>
            </a:r>
            <a:endParaRPr lang="en-IE" u="sng" dirty="0"/>
          </a:p>
          <a:p>
            <a:pPr marL="158750" indent="0">
              <a:buNone/>
            </a:pPr>
            <a:endParaRPr lang="en-IE" dirty="0"/>
          </a:p>
          <a:p>
            <a:pPr marL="158750" indent="0">
              <a:buNone/>
            </a:pPr>
            <a:r>
              <a:rPr lang="en-IE" dirty="0"/>
              <a:t>Some definitions of words to run through. </a:t>
            </a:r>
          </a:p>
          <a:p>
            <a:endParaRPr lang="en-IE" dirty="0"/>
          </a:p>
          <a:p>
            <a:r>
              <a:rPr lang="en-IE" dirty="0"/>
              <a:t>Explain to participants that you will go through 7 of the 9 forms of discrimination over the next few slides. </a:t>
            </a:r>
          </a:p>
        </p:txBody>
      </p:sp>
    </p:spTree>
    <p:extLst>
      <p:ext uri="{BB962C8B-B14F-4D97-AF65-F5344CB8AC3E}">
        <p14:creationId xmlns:p14="http://schemas.microsoft.com/office/powerpoint/2010/main" val="3607746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401"/>
              </a:spcBef>
              <a:buNone/>
            </a:pPr>
            <a:r>
              <a:rPr lang="en-US" b="1" u="sng" dirty="0"/>
              <a:t>2 minutes</a:t>
            </a:r>
          </a:p>
          <a:p>
            <a:pPr marL="0" indent="0">
              <a:lnSpc>
                <a:spcPct val="90000"/>
              </a:lnSpc>
              <a:spcBef>
                <a:spcPts val="1401"/>
              </a:spcBef>
              <a:buNone/>
            </a:pPr>
            <a:endParaRPr lang="en-US" b="1" dirty="0"/>
          </a:p>
          <a:p>
            <a:pPr marL="0" indent="0">
              <a:lnSpc>
                <a:spcPct val="90000"/>
              </a:lnSpc>
              <a:spcBef>
                <a:spcPts val="1401"/>
              </a:spcBef>
              <a:buNone/>
            </a:pPr>
            <a:r>
              <a:rPr lang="en-US" b="1" dirty="0"/>
              <a:t>Racism</a:t>
            </a:r>
            <a:r>
              <a:rPr lang="en-US" dirty="0"/>
              <a:t> - a belief that race is the primary determinant of human traits and capacities and that racial differences produce an inherent superiority of a particular race (</a:t>
            </a:r>
            <a:r>
              <a:rPr lang="en-US" dirty="0" err="1"/>
              <a:t>MerriamWebster</a:t>
            </a:r>
            <a:r>
              <a:rPr lang="en-US" dirty="0"/>
              <a:t>)</a:t>
            </a:r>
          </a:p>
          <a:p>
            <a:pPr marL="0" indent="0">
              <a:lnSpc>
                <a:spcPct val="90000"/>
              </a:lnSpc>
              <a:spcBef>
                <a:spcPts val="1401"/>
              </a:spcBef>
              <a:buNone/>
            </a:pPr>
            <a:endParaRPr lang="en-US" dirty="0"/>
          </a:p>
          <a:p>
            <a:pPr marL="0" indent="0">
              <a:lnSpc>
                <a:spcPct val="90000"/>
              </a:lnSpc>
              <a:spcBef>
                <a:spcPts val="1401"/>
              </a:spcBef>
              <a:buNone/>
            </a:pPr>
            <a:r>
              <a:rPr lang="en-US" dirty="0"/>
              <a:t>The United Nations, in a 1950 statement, opted to “drop the term ‘race’ altogether and speak of “ethnic groups”.</a:t>
            </a:r>
          </a:p>
          <a:p>
            <a:pPr marL="0" indent="0">
              <a:lnSpc>
                <a:spcPct val="90000"/>
              </a:lnSpc>
              <a:spcBef>
                <a:spcPts val="1401"/>
              </a:spcBef>
              <a:buNone/>
            </a:pPr>
            <a:endParaRPr lang="en-US" dirty="0"/>
          </a:p>
          <a:p>
            <a:pPr marL="0" indent="0">
              <a:lnSpc>
                <a:spcPct val="90000"/>
              </a:lnSpc>
              <a:spcBef>
                <a:spcPts val="1401"/>
              </a:spcBef>
              <a:buNone/>
            </a:pPr>
            <a:r>
              <a:rPr lang="en-US" dirty="0"/>
              <a:t>There is no evidence that the groups we commonly call “races” have distinct, unifying genetic identities. Ultimately, there is so much ambiguity between the races, and so much variation within them, that two people of European descent may be more genetically similar to an Asian person than they are to each other. Source: </a:t>
            </a:r>
            <a:r>
              <a:rPr lang="en-US" dirty="0">
                <a:hlinkClick r:id="rId3"/>
              </a:rPr>
              <a:t>http://sitn.hms.harvard.edu/flash/2017/science-genetics-reshaping-race-debate-21st-century/</a:t>
            </a:r>
          </a:p>
          <a:p>
            <a:pPr marL="0" indent="0">
              <a:lnSpc>
                <a:spcPct val="90000"/>
              </a:lnSpc>
              <a:spcBef>
                <a:spcPts val="1401"/>
              </a:spcBef>
              <a:buNone/>
            </a:pPr>
            <a:endParaRPr lang="en-US" dirty="0"/>
          </a:p>
          <a:p>
            <a:pPr marL="0" indent="0">
              <a:lnSpc>
                <a:spcPct val="90000"/>
              </a:lnSpc>
              <a:spcBef>
                <a:spcPts val="1401"/>
              </a:spcBef>
              <a:buNone/>
            </a:pPr>
            <a:r>
              <a:rPr lang="en-US" dirty="0"/>
              <a:t>It's important we talk about racism. Does racism exist in Ireland? </a:t>
            </a:r>
          </a:p>
          <a:p>
            <a:pPr marL="0" indent="0">
              <a:lnSpc>
                <a:spcPct val="90000"/>
              </a:lnSpc>
              <a:spcBef>
                <a:spcPts val="1401"/>
              </a:spcBef>
              <a:buNone/>
            </a:pPr>
            <a:endParaRPr lang="en-US" dirty="0"/>
          </a:p>
          <a:p>
            <a:pPr marL="0" indent="0">
              <a:lnSpc>
                <a:spcPct val="90000"/>
              </a:lnSpc>
              <a:spcBef>
                <a:spcPts val="1401"/>
              </a:spcBef>
              <a:buNone/>
            </a:pPr>
            <a:r>
              <a:rPr lang="en-US" dirty="0"/>
              <a:t>In recent years, incidents of police brutality, such as the murder of George Floyd, have brought the issues of racism and systemic mistreatment and disadvantage of Black Americans further into the spotlight. </a:t>
            </a:r>
          </a:p>
          <a:p>
            <a:pPr marL="0" indent="0">
              <a:lnSpc>
                <a:spcPct val="90000"/>
              </a:lnSpc>
              <a:spcBef>
                <a:spcPts val="1401"/>
              </a:spcBef>
              <a:buNone/>
            </a:pPr>
            <a:endParaRPr lang="en-US" dirty="0"/>
          </a:p>
          <a:p>
            <a:pPr marL="0" indent="0">
              <a:lnSpc>
                <a:spcPct val="90000"/>
              </a:lnSpc>
              <a:spcBef>
                <a:spcPts val="1401"/>
              </a:spcBef>
              <a:buNone/>
            </a:pPr>
            <a:r>
              <a:rPr lang="en-US" dirty="0"/>
              <a:t>Every child, every young person, deserves to grow up with every chance for safety and every opportunity to succeed. Discrimination, violence and racism cause deep harm, unsettling communities and leaving lasting scars for children and families.</a:t>
            </a:r>
          </a:p>
          <a:p>
            <a:pPr marL="0" indent="0">
              <a:lnSpc>
                <a:spcPct val="90000"/>
              </a:lnSpc>
              <a:spcBef>
                <a:spcPts val="1401"/>
              </a:spcBef>
              <a:buNone/>
            </a:pPr>
            <a:endParaRPr lang="en-US" dirty="0"/>
          </a:p>
          <a:p>
            <a:pPr marL="0" indent="0">
              <a:lnSpc>
                <a:spcPct val="90000"/>
              </a:lnSpc>
              <a:spcBef>
                <a:spcPts val="1401"/>
              </a:spcBef>
              <a:buNone/>
            </a:pPr>
            <a:r>
              <a:rPr lang="en-US" dirty="0"/>
              <a:t>Image source: </a:t>
            </a:r>
            <a:r>
              <a:rPr lang="en-US" dirty="0">
                <a:hlinkClick r:id="rId4"/>
              </a:rPr>
              <a:t>https://commons.wikimedia.org/wiki/File:George_Floyd_mural_Mauerpark_Berlin_2020-05-30_01.jpg</a:t>
            </a:r>
            <a:endParaRPr lang="en-US" dirty="0"/>
          </a:p>
          <a:p>
            <a:endParaRPr lang="en-IE" dirty="0"/>
          </a:p>
        </p:txBody>
      </p:sp>
    </p:spTree>
    <p:extLst>
      <p:ext uri="{BB962C8B-B14F-4D97-AF65-F5344CB8AC3E}">
        <p14:creationId xmlns:p14="http://schemas.microsoft.com/office/powerpoint/2010/main" val="3658877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EAEF4-52C2-49C4-AC85-843FE50AC82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E"/>
          </a:p>
        </p:txBody>
      </p:sp>
      <p:sp>
        <p:nvSpPr>
          <p:cNvPr id="3" name="Subtitle 2">
            <a:extLst>
              <a:ext uri="{FF2B5EF4-FFF2-40B4-BE49-F238E27FC236}">
                <a16:creationId xmlns:a16="http://schemas.microsoft.com/office/drawing/2014/main" id="{291A57AC-47F1-40C6-B86A-5E499CAC1AE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a:p>
        </p:txBody>
      </p:sp>
      <p:sp>
        <p:nvSpPr>
          <p:cNvPr id="9" name="Date Placeholder 8">
            <a:extLst>
              <a:ext uri="{FF2B5EF4-FFF2-40B4-BE49-F238E27FC236}">
                <a16:creationId xmlns:a16="http://schemas.microsoft.com/office/drawing/2014/main" id="{107431C2-62B6-4B40-B32D-659241472DE9}"/>
              </a:ext>
            </a:extLst>
          </p:cNvPr>
          <p:cNvSpPr>
            <a:spLocks noGrp="1"/>
          </p:cNvSpPr>
          <p:nvPr>
            <p:ph type="dt" sz="half" idx="10"/>
          </p:nvPr>
        </p:nvSpPr>
        <p:spPr/>
        <p:txBody>
          <a:bodyPr/>
          <a:lstStyle/>
          <a:p>
            <a:fld id="{E31D58C3-6A20-4B7F-941B-17E6611043DB}" type="datetimeFigureOut">
              <a:rPr lang="en-IE" smtClean="0"/>
              <a:t>29/07/2020</a:t>
            </a:fld>
            <a:endParaRPr lang="en-IE"/>
          </a:p>
        </p:txBody>
      </p:sp>
      <p:sp>
        <p:nvSpPr>
          <p:cNvPr id="10" name="Footer Placeholder 9">
            <a:extLst>
              <a:ext uri="{FF2B5EF4-FFF2-40B4-BE49-F238E27FC236}">
                <a16:creationId xmlns:a16="http://schemas.microsoft.com/office/drawing/2014/main" id="{593B9E00-A46A-4F30-8737-9317F5365644}"/>
              </a:ext>
            </a:extLst>
          </p:cNvPr>
          <p:cNvSpPr>
            <a:spLocks noGrp="1"/>
          </p:cNvSpPr>
          <p:nvPr>
            <p:ph type="ftr" sz="quarter" idx="11"/>
          </p:nvPr>
        </p:nvSpPr>
        <p:spPr>
          <a:xfrm>
            <a:off x="3028950" y="4600575"/>
            <a:ext cx="3086100" cy="440532"/>
          </a:xfrm>
        </p:spPr>
        <p:txBody>
          <a:bodyPr/>
          <a:lstStyle/>
          <a:p>
            <a:endParaRPr lang="en-IE"/>
          </a:p>
        </p:txBody>
      </p:sp>
      <p:sp>
        <p:nvSpPr>
          <p:cNvPr id="11" name="Slide Number Placeholder 10">
            <a:extLst>
              <a:ext uri="{FF2B5EF4-FFF2-40B4-BE49-F238E27FC236}">
                <a16:creationId xmlns:a16="http://schemas.microsoft.com/office/drawing/2014/main" id="{5F3D8009-17A3-4EB2-A687-703C9834732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12" name="Picture 11">
            <a:extLst>
              <a:ext uri="{FF2B5EF4-FFF2-40B4-BE49-F238E27FC236}">
                <a16:creationId xmlns:a16="http://schemas.microsoft.com/office/drawing/2014/main" id="{7E92F5FF-B4C0-42D0-A803-84002FC457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57950" y="4405077"/>
            <a:ext cx="2321719" cy="499108"/>
          </a:xfrm>
          <a:prstGeom prst="rect">
            <a:avLst/>
          </a:prstGeom>
        </p:spPr>
      </p:pic>
    </p:spTree>
    <p:extLst>
      <p:ext uri="{BB962C8B-B14F-4D97-AF65-F5344CB8AC3E}">
        <p14:creationId xmlns:p14="http://schemas.microsoft.com/office/powerpoint/2010/main" val="7155696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3E1E4-372F-4700-8493-84DE300811B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9D8B8CF-B18F-4F60-99F1-C98B4915DE3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IE"/>
          </a:p>
        </p:txBody>
      </p:sp>
      <p:sp>
        <p:nvSpPr>
          <p:cNvPr id="4" name="Text Placeholder 3">
            <a:extLst>
              <a:ext uri="{FF2B5EF4-FFF2-40B4-BE49-F238E27FC236}">
                <a16:creationId xmlns:a16="http://schemas.microsoft.com/office/drawing/2014/main" id="{FD290549-C66F-4675-9224-4524CCD127E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0D1992F-268F-44E8-A84B-360CBC435881}"/>
              </a:ext>
            </a:extLst>
          </p:cNvPr>
          <p:cNvSpPr>
            <a:spLocks noGrp="1"/>
          </p:cNvSpPr>
          <p:nvPr>
            <p:ph type="dt" sz="half" idx="10"/>
          </p:nvPr>
        </p:nvSpPr>
        <p:spPr/>
        <p:txBody>
          <a:bodyPr/>
          <a:lstStyle/>
          <a:p>
            <a:fld id="{C9CAD897-D46E-4AD2-BD9B-49DD3E640873}" type="datetimeFigureOut">
              <a:rPr lang="en-US" smtClean="0"/>
              <a:t>7/29/2020</a:t>
            </a:fld>
            <a:endParaRPr lang="en-US"/>
          </a:p>
        </p:txBody>
      </p:sp>
      <p:sp>
        <p:nvSpPr>
          <p:cNvPr id="6" name="Footer Placeholder 5">
            <a:extLst>
              <a:ext uri="{FF2B5EF4-FFF2-40B4-BE49-F238E27FC236}">
                <a16:creationId xmlns:a16="http://schemas.microsoft.com/office/drawing/2014/main" id="{DDC87312-8061-42EF-86C3-5C7EB9B85C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0E0EB8-9607-4DDB-BB26-B06A0C65204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8" name="Picture 7">
            <a:extLst>
              <a:ext uri="{FF2B5EF4-FFF2-40B4-BE49-F238E27FC236}">
                <a16:creationId xmlns:a16="http://schemas.microsoft.com/office/drawing/2014/main" id="{2F1D5AF9-E43F-47D9-A04F-05A54CC875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0" y="4517709"/>
            <a:ext cx="2321719" cy="499108"/>
          </a:xfrm>
          <a:prstGeom prst="rect">
            <a:avLst/>
          </a:prstGeom>
        </p:spPr>
      </p:pic>
    </p:spTree>
    <p:extLst>
      <p:ext uri="{BB962C8B-B14F-4D97-AF65-F5344CB8AC3E}">
        <p14:creationId xmlns:p14="http://schemas.microsoft.com/office/powerpoint/2010/main" val="122461384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2F485-088C-4115-910F-ABD2D0DF603B}"/>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AF59405-7295-4186-8B6D-F05B44DA82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2F221EF-8C66-4A5B-9FDD-3C7F0E1758E5}"/>
              </a:ext>
            </a:extLst>
          </p:cNvPr>
          <p:cNvSpPr>
            <a:spLocks noGrp="1"/>
          </p:cNvSpPr>
          <p:nvPr>
            <p:ph type="dt" sz="half" idx="10"/>
          </p:nvPr>
        </p:nvSpPr>
        <p:spPr/>
        <p:txBody>
          <a:bodyPr/>
          <a:lstStyle/>
          <a:p>
            <a:fld id="{2E2D6473-DF6D-4702-B328-E0DD40540A4E}" type="datetimeFigureOut">
              <a:rPr lang="en-US" smtClean="0"/>
              <a:t>7/29/2020</a:t>
            </a:fld>
            <a:endParaRPr lang="en-US"/>
          </a:p>
        </p:txBody>
      </p:sp>
      <p:sp>
        <p:nvSpPr>
          <p:cNvPr id="5" name="Footer Placeholder 4">
            <a:extLst>
              <a:ext uri="{FF2B5EF4-FFF2-40B4-BE49-F238E27FC236}">
                <a16:creationId xmlns:a16="http://schemas.microsoft.com/office/drawing/2014/main" id="{EF734C08-8AB2-44BB-87CB-451FA3A29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3A9E23-F043-4A74-A3B3-A0090261460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2070748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8F944A-E917-49EA-B1A6-07D5F82A0C82}"/>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5C31936-8EBB-463F-AE68-263387A3CAD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53C4D16-6288-4612-908C-46748DC45E4C}"/>
              </a:ext>
            </a:extLst>
          </p:cNvPr>
          <p:cNvSpPr>
            <a:spLocks noGrp="1"/>
          </p:cNvSpPr>
          <p:nvPr>
            <p:ph type="dt" sz="half" idx="10"/>
          </p:nvPr>
        </p:nvSpPr>
        <p:spPr/>
        <p:txBody>
          <a:bodyPr/>
          <a:lstStyle/>
          <a:p>
            <a:fld id="{E26F7E3A-B166-407D-9866-32884E7D5B37}" type="datetimeFigureOut">
              <a:rPr lang="en-US" smtClean="0"/>
              <a:t>7/29/2020</a:t>
            </a:fld>
            <a:endParaRPr lang="en-US"/>
          </a:p>
        </p:txBody>
      </p:sp>
      <p:sp>
        <p:nvSpPr>
          <p:cNvPr id="5" name="Footer Placeholder 4">
            <a:extLst>
              <a:ext uri="{FF2B5EF4-FFF2-40B4-BE49-F238E27FC236}">
                <a16:creationId xmlns:a16="http://schemas.microsoft.com/office/drawing/2014/main" id="{108FB3DA-A1B1-46D9-A858-8184CB1277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655968-9CD7-47C1-B904-E03658FD269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3983025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 name="Picture 3">
            <a:extLst>
              <a:ext uri="{FF2B5EF4-FFF2-40B4-BE49-F238E27FC236}">
                <a16:creationId xmlns:a16="http://schemas.microsoft.com/office/drawing/2014/main" id="{610E8B15-6397-4672-B01A-BE47373836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0" y="4517709"/>
            <a:ext cx="2321719" cy="499108"/>
          </a:xfrm>
          <a:prstGeom prst="rect">
            <a:avLst/>
          </a:prstGeom>
        </p:spPr>
      </p:pic>
    </p:spTree>
    <p:extLst>
      <p:ext uri="{BB962C8B-B14F-4D97-AF65-F5344CB8AC3E}">
        <p14:creationId xmlns:p14="http://schemas.microsoft.com/office/powerpoint/2010/main" val="3682055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31D58C3-6A20-4B7F-941B-17E6611043DB}" type="datetimeFigureOut">
              <a:rPr lang="en-IE" smtClean="0"/>
              <a:t>29/07/2020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pic>
        <p:nvPicPr>
          <p:cNvPr id="7" name="Picture 6">
            <a:extLst>
              <a:ext uri="{FF2B5EF4-FFF2-40B4-BE49-F238E27FC236}">
                <a16:creationId xmlns:a16="http://schemas.microsoft.com/office/drawing/2014/main" id="{89A18671-50AC-4E8E-AD27-2FB2BEF0CC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57951" y="4405077"/>
            <a:ext cx="2321719" cy="499108"/>
          </a:xfrm>
          <a:prstGeom prst="rect">
            <a:avLst/>
          </a:prstGeom>
        </p:spPr>
      </p:pic>
    </p:spTree>
    <p:extLst>
      <p:ext uri="{BB962C8B-B14F-4D97-AF65-F5344CB8AC3E}">
        <p14:creationId xmlns:p14="http://schemas.microsoft.com/office/powerpoint/2010/main" val="42927839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pic>
        <p:nvPicPr>
          <p:cNvPr id="7" name="Picture 6">
            <a:extLst>
              <a:ext uri="{FF2B5EF4-FFF2-40B4-BE49-F238E27FC236}">
                <a16:creationId xmlns:a16="http://schemas.microsoft.com/office/drawing/2014/main" id="{EDB61AA2-9503-4FE1-B24B-067B8626FE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1" y="4517709"/>
            <a:ext cx="2321719" cy="499108"/>
          </a:xfrm>
          <a:prstGeom prst="rect">
            <a:avLst/>
          </a:prstGeom>
        </p:spPr>
      </p:pic>
    </p:spTree>
    <p:extLst>
      <p:ext uri="{BB962C8B-B14F-4D97-AF65-F5344CB8AC3E}">
        <p14:creationId xmlns:p14="http://schemas.microsoft.com/office/powerpoint/2010/main" val="285471003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06"/>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9" y="3442098"/>
            <a:ext cx="7886700" cy="1125140"/>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pic>
        <p:nvPicPr>
          <p:cNvPr id="7" name="Picture 6">
            <a:extLst>
              <a:ext uri="{FF2B5EF4-FFF2-40B4-BE49-F238E27FC236}">
                <a16:creationId xmlns:a16="http://schemas.microsoft.com/office/drawing/2014/main" id="{2AADFB62-1D24-46D2-82D6-3C6D55727B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1" y="4517709"/>
            <a:ext cx="2321719" cy="499108"/>
          </a:xfrm>
          <a:prstGeom prst="rect">
            <a:avLst/>
          </a:prstGeom>
        </p:spPr>
      </p:pic>
    </p:spTree>
    <p:extLst>
      <p:ext uri="{BB962C8B-B14F-4D97-AF65-F5344CB8AC3E}">
        <p14:creationId xmlns:p14="http://schemas.microsoft.com/office/powerpoint/2010/main" val="424892643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smtClean="0"/>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pic>
        <p:nvPicPr>
          <p:cNvPr id="8" name="Picture 7">
            <a:extLst>
              <a:ext uri="{FF2B5EF4-FFF2-40B4-BE49-F238E27FC236}">
                <a16:creationId xmlns:a16="http://schemas.microsoft.com/office/drawing/2014/main" id="{720BC4EA-2CD0-4569-8D5E-7F3377C88A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1" y="4517709"/>
            <a:ext cx="2321719" cy="499108"/>
          </a:xfrm>
          <a:prstGeom prst="rect">
            <a:avLst/>
          </a:prstGeom>
        </p:spPr>
      </p:pic>
    </p:spTree>
    <p:extLst>
      <p:ext uri="{BB962C8B-B14F-4D97-AF65-F5344CB8AC3E}">
        <p14:creationId xmlns:p14="http://schemas.microsoft.com/office/powerpoint/2010/main" val="47971993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smtClean="0"/>
              <a:t>7/29/2020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pic>
        <p:nvPicPr>
          <p:cNvPr id="10" name="Picture 9">
            <a:extLst>
              <a:ext uri="{FF2B5EF4-FFF2-40B4-BE49-F238E27FC236}">
                <a16:creationId xmlns:a16="http://schemas.microsoft.com/office/drawing/2014/main" id="{A58AEF0F-A863-48CB-B170-549655E3C8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1" y="4517709"/>
            <a:ext cx="2321719" cy="499108"/>
          </a:xfrm>
          <a:prstGeom prst="rect">
            <a:avLst/>
          </a:prstGeom>
        </p:spPr>
      </p:pic>
    </p:spTree>
    <p:extLst>
      <p:ext uri="{BB962C8B-B14F-4D97-AF65-F5344CB8AC3E}">
        <p14:creationId xmlns:p14="http://schemas.microsoft.com/office/powerpoint/2010/main" val="220485510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smtClean="0"/>
              <a:t>7/29/2020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pic>
        <p:nvPicPr>
          <p:cNvPr id="6" name="Picture 5">
            <a:extLst>
              <a:ext uri="{FF2B5EF4-FFF2-40B4-BE49-F238E27FC236}">
                <a16:creationId xmlns:a16="http://schemas.microsoft.com/office/drawing/2014/main" id="{3DD22BF8-4096-4973-B0D9-3402F68FE2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1" y="4517709"/>
            <a:ext cx="2321719" cy="499108"/>
          </a:xfrm>
          <a:prstGeom prst="rect">
            <a:avLst/>
          </a:prstGeom>
        </p:spPr>
      </p:pic>
    </p:spTree>
    <p:extLst>
      <p:ext uri="{BB962C8B-B14F-4D97-AF65-F5344CB8AC3E}">
        <p14:creationId xmlns:p14="http://schemas.microsoft.com/office/powerpoint/2010/main" val="383119470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CE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C10F-D180-4E7A-8261-835AA65AD47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BA6D0A58-ED1C-4999-81D6-7E9D73D37111}"/>
              </a:ext>
            </a:extLst>
          </p:cNvPr>
          <p:cNvSpPr>
            <a:spLocks noGrp="1"/>
          </p:cNvSpPr>
          <p:nvPr>
            <p:ph type="dt" sz="half" idx="10"/>
          </p:nvPr>
        </p:nvSpPr>
        <p:spPr/>
        <p:txBody>
          <a:bodyPr/>
          <a:lstStyle/>
          <a:p>
            <a:fld id="{E31D58C3-6A20-4B7F-941B-17E6611043DB}" type="datetimeFigureOut">
              <a:rPr lang="en-IE" smtClean="0"/>
              <a:t>29/07/2020</a:t>
            </a:fld>
            <a:endParaRPr lang="en-IE"/>
          </a:p>
        </p:txBody>
      </p:sp>
      <p:sp>
        <p:nvSpPr>
          <p:cNvPr id="4" name="Footer Placeholder 3">
            <a:extLst>
              <a:ext uri="{FF2B5EF4-FFF2-40B4-BE49-F238E27FC236}">
                <a16:creationId xmlns:a16="http://schemas.microsoft.com/office/drawing/2014/main" id="{C7F5AA18-2E0C-4532-9741-EFD59417F939}"/>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C22487C0-B77D-46B1-9CD6-2ABB19D0BB2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43062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7/29/2020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pic>
        <p:nvPicPr>
          <p:cNvPr id="5" name="Picture 4">
            <a:extLst>
              <a:ext uri="{FF2B5EF4-FFF2-40B4-BE49-F238E27FC236}">
                <a16:creationId xmlns:a16="http://schemas.microsoft.com/office/drawing/2014/main" id="{A1FA293C-B1DF-4C06-9D7D-364D5A5C94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8651" y="4405077"/>
            <a:ext cx="2321719" cy="499108"/>
          </a:xfrm>
          <a:prstGeom prst="rect">
            <a:avLst/>
          </a:prstGeom>
        </p:spPr>
      </p:pic>
    </p:spTree>
    <p:extLst>
      <p:ext uri="{BB962C8B-B14F-4D97-AF65-F5344CB8AC3E}">
        <p14:creationId xmlns:p14="http://schemas.microsoft.com/office/powerpoint/2010/main" val="1328555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1"/>
            <a:ext cx="4629151"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pic>
        <p:nvPicPr>
          <p:cNvPr id="8" name="Picture 7">
            <a:extLst>
              <a:ext uri="{FF2B5EF4-FFF2-40B4-BE49-F238E27FC236}">
                <a16:creationId xmlns:a16="http://schemas.microsoft.com/office/drawing/2014/main" id="{172397B8-3E7E-4D2F-96E7-228B5D22AA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1" y="4517709"/>
            <a:ext cx="2321719" cy="499108"/>
          </a:xfrm>
          <a:prstGeom prst="rect">
            <a:avLst/>
          </a:prstGeom>
        </p:spPr>
      </p:pic>
    </p:spTree>
    <p:extLst>
      <p:ext uri="{BB962C8B-B14F-4D97-AF65-F5344CB8AC3E}">
        <p14:creationId xmlns:p14="http://schemas.microsoft.com/office/powerpoint/2010/main" val="38211125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9"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71"/>
            <a:ext cx="4629151" cy="3655219"/>
          </a:xfrm>
        </p:spPr>
        <p:txBody>
          <a:bodyPr anchor="t"/>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Click icon to add picture</a:t>
            </a:r>
          </a:p>
        </p:txBody>
      </p:sp>
      <p:sp>
        <p:nvSpPr>
          <p:cNvPr id="4" name="Text Placeholder 3"/>
          <p:cNvSpPr>
            <a:spLocks noGrp="1"/>
          </p:cNvSpPr>
          <p:nvPr>
            <p:ph type="body" sz="half" idx="2"/>
          </p:nvPr>
        </p:nvSpPr>
        <p:spPr>
          <a:xfrm>
            <a:off x="629841" y="1543052"/>
            <a:ext cx="2949179" cy="2858691"/>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7/29/2020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pic>
        <p:nvPicPr>
          <p:cNvPr id="8" name="Picture 7">
            <a:extLst>
              <a:ext uri="{FF2B5EF4-FFF2-40B4-BE49-F238E27FC236}">
                <a16:creationId xmlns:a16="http://schemas.microsoft.com/office/drawing/2014/main" id="{AEF71FAB-CDE6-48F9-B5F1-52350D7BAB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1" y="4517709"/>
            <a:ext cx="2321719" cy="499108"/>
          </a:xfrm>
          <a:prstGeom prst="rect">
            <a:avLst/>
          </a:prstGeom>
        </p:spPr>
      </p:pic>
    </p:spTree>
    <p:extLst>
      <p:ext uri="{BB962C8B-B14F-4D97-AF65-F5344CB8AC3E}">
        <p14:creationId xmlns:p14="http://schemas.microsoft.com/office/powerpoint/2010/main" val="3478187966"/>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121719367"/>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6"/>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6"/>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085859461"/>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189" lvl="0" indent="-342891">
              <a:spcBef>
                <a:spcPts val="0"/>
              </a:spcBef>
              <a:spcAft>
                <a:spcPts val="0"/>
              </a:spcAft>
              <a:buSzPts val="1800"/>
              <a:buChar char="●"/>
              <a:defRPr/>
            </a:lvl1pPr>
            <a:lvl2pPr marL="914377"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1"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pPr lvl="0"/>
            <a:r>
              <a:rPr lang="en-US"/>
              <a:t>Edit Master text styles</a:t>
            </a:r>
          </a:p>
        </p:txBody>
      </p:sp>
      <p:sp>
        <p:nvSpPr>
          <p:cNvPr id="19" name="Google Shape;19;p4"/>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5" name="Picture 4">
            <a:extLst>
              <a:ext uri="{FF2B5EF4-FFF2-40B4-BE49-F238E27FC236}">
                <a16:creationId xmlns:a16="http://schemas.microsoft.com/office/drawing/2014/main" id="{D5556B08-C387-48FF-BFB5-27DA865A54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0054" y="4366492"/>
            <a:ext cx="2321719" cy="499108"/>
          </a:xfrm>
          <a:prstGeom prst="rect">
            <a:avLst/>
          </a:prstGeom>
        </p:spPr>
      </p:pic>
    </p:spTree>
    <p:extLst>
      <p:ext uri="{BB962C8B-B14F-4D97-AF65-F5344CB8AC3E}">
        <p14:creationId xmlns:p14="http://schemas.microsoft.com/office/powerpoint/2010/main" val="83435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UNICE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C10F-D180-4E7A-8261-835AA65AD47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BA6D0A58-ED1C-4999-81D6-7E9D73D37111}"/>
              </a:ext>
            </a:extLst>
          </p:cNvPr>
          <p:cNvSpPr>
            <a:spLocks noGrp="1"/>
          </p:cNvSpPr>
          <p:nvPr>
            <p:ph type="dt" sz="half" idx="10"/>
          </p:nvPr>
        </p:nvSpPr>
        <p:spPr/>
        <p:txBody>
          <a:bodyPr/>
          <a:lstStyle/>
          <a:p>
            <a:fld id="{E31D58C3-6A20-4B7F-941B-17E6611043DB}" type="datetimeFigureOut">
              <a:rPr lang="en-IE" smtClean="0"/>
              <a:t>29/07/2020</a:t>
            </a:fld>
            <a:endParaRPr lang="en-IE"/>
          </a:p>
        </p:txBody>
      </p:sp>
      <p:sp>
        <p:nvSpPr>
          <p:cNvPr id="4" name="Footer Placeholder 3">
            <a:extLst>
              <a:ext uri="{FF2B5EF4-FFF2-40B4-BE49-F238E27FC236}">
                <a16:creationId xmlns:a16="http://schemas.microsoft.com/office/drawing/2014/main" id="{C7F5AA18-2E0C-4532-9741-EFD59417F939}"/>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C22487C0-B77D-46B1-9CD6-2ABB19D0BB2D}"/>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046537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2DCFB-A58D-4869-BB61-0188D36149EA}"/>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F57C521-A598-40E0-89C0-8F8A0749F8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C0EA695-BC72-4803-882D-9C486F8F5B5B}"/>
              </a:ext>
            </a:extLst>
          </p:cNvPr>
          <p:cNvSpPr>
            <a:spLocks noGrp="1"/>
          </p:cNvSpPr>
          <p:nvPr>
            <p:ph type="dt" sz="half" idx="10"/>
          </p:nvPr>
        </p:nvSpPr>
        <p:spPr/>
        <p:txBody>
          <a:bodyPr/>
          <a:lstStyle/>
          <a:p>
            <a:fld id="{528FC5F6-F338-4AE4-BB23-26385BCFC423}" type="datetimeFigureOut">
              <a:rPr lang="en-US" smtClean="0"/>
              <a:t>7/29/2020</a:t>
            </a:fld>
            <a:endParaRPr lang="en-US"/>
          </a:p>
        </p:txBody>
      </p:sp>
      <p:sp>
        <p:nvSpPr>
          <p:cNvPr id="5" name="Footer Placeholder 4">
            <a:extLst>
              <a:ext uri="{FF2B5EF4-FFF2-40B4-BE49-F238E27FC236}">
                <a16:creationId xmlns:a16="http://schemas.microsoft.com/office/drawing/2014/main" id="{91E5A44A-F111-4299-8C77-6255910DB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743D10-48F0-408E-B50C-AB195737BDF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7" name="Picture 6">
            <a:extLst>
              <a:ext uri="{FF2B5EF4-FFF2-40B4-BE49-F238E27FC236}">
                <a16:creationId xmlns:a16="http://schemas.microsoft.com/office/drawing/2014/main" id="{06AAC871-D94C-4556-B570-A96FE948D1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0" y="4517709"/>
            <a:ext cx="2321719" cy="499108"/>
          </a:xfrm>
          <a:prstGeom prst="rect">
            <a:avLst/>
          </a:prstGeom>
        </p:spPr>
      </p:pic>
    </p:spTree>
    <p:extLst>
      <p:ext uri="{BB962C8B-B14F-4D97-AF65-F5344CB8AC3E}">
        <p14:creationId xmlns:p14="http://schemas.microsoft.com/office/powerpoint/2010/main" val="49411581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AED37-D410-451B-91BB-3BB9910E293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8C480FF-A851-48E8-AC17-359A35E17D1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4338E5-18FA-4BCA-8170-8F54F09BB9C2}"/>
              </a:ext>
            </a:extLst>
          </p:cNvPr>
          <p:cNvSpPr>
            <a:spLocks noGrp="1"/>
          </p:cNvSpPr>
          <p:nvPr>
            <p:ph type="dt" sz="half" idx="10"/>
          </p:nvPr>
        </p:nvSpPr>
        <p:spPr/>
        <p:txBody>
          <a:bodyPr/>
          <a:lstStyle/>
          <a:p>
            <a:fld id="{20EBB0C4-6273-4C6E-B9BD-2EDC30F1CD52}" type="datetimeFigureOut">
              <a:rPr lang="en-US" smtClean="0"/>
              <a:t>7/29/2020</a:t>
            </a:fld>
            <a:endParaRPr lang="en-US"/>
          </a:p>
        </p:txBody>
      </p:sp>
      <p:sp>
        <p:nvSpPr>
          <p:cNvPr id="5" name="Footer Placeholder 4">
            <a:extLst>
              <a:ext uri="{FF2B5EF4-FFF2-40B4-BE49-F238E27FC236}">
                <a16:creationId xmlns:a16="http://schemas.microsoft.com/office/drawing/2014/main" id="{A18F0297-F705-4C9B-86CF-E3BBC0FF3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E3322-C88D-48A1-85B8-993992ECAF4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7" name="Picture 6">
            <a:extLst>
              <a:ext uri="{FF2B5EF4-FFF2-40B4-BE49-F238E27FC236}">
                <a16:creationId xmlns:a16="http://schemas.microsoft.com/office/drawing/2014/main" id="{C882AB6F-F250-48E2-99B9-2FE0631775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0" y="4517709"/>
            <a:ext cx="2321719" cy="499108"/>
          </a:xfrm>
          <a:prstGeom prst="rect">
            <a:avLst/>
          </a:prstGeom>
        </p:spPr>
      </p:pic>
    </p:spTree>
    <p:extLst>
      <p:ext uri="{BB962C8B-B14F-4D97-AF65-F5344CB8AC3E}">
        <p14:creationId xmlns:p14="http://schemas.microsoft.com/office/powerpoint/2010/main" val="198678973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64B7A-E8E4-41D9-B0FF-45B687EC715A}"/>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C271382-5DA0-4C95-A3A4-E200F244462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EC5831DA-114C-4A21-9F29-B56CD87B0DB1}"/>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D1A0607F-F0F1-48D7-B547-4A01F9CDBCD8}"/>
              </a:ext>
            </a:extLst>
          </p:cNvPr>
          <p:cNvSpPr>
            <a:spLocks noGrp="1"/>
          </p:cNvSpPr>
          <p:nvPr>
            <p:ph type="dt" sz="half" idx="10"/>
          </p:nvPr>
        </p:nvSpPr>
        <p:spPr/>
        <p:txBody>
          <a:bodyPr/>
          <a:lstStyle/>
          <a:p>
            <a:fld id="{19AB4D41-86C1-4908-B66A-0B50CEB3BF29}" type="datetimeFigureOut">
              <a:rPr lang="en-US" smtClean="0"/>
              <a:t>7/29/2020</a:t>
            </a:fld>
            <a:endParaRPr lang="en-US"/>
          </a:p>
        </p:txBody>
      </p:sp>
      <p:sp>
        <p:nvSpPr>
          <p:cNvPr id="6" name="Footer Placeholder 5">
            <a:extLst>
              <a:ext uri="{FF2B5EF4-FFF2-40B4-BE49-F238E27FC236}">
                <a16:creationId xmlns:a16="http://schemas.microsoft.com/office/drawing/2014/main" id="{549F0CD9-819F-4077-BC2E-A19CA9776E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701528-B58F-4FC2-8EEC-3E92517AE45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8" name="Picture 7">
            <a:extLst>
              <a:ext uri="{FF2B5EF4-FFF2-40B4-BE49-F238E27FC236}">
                <a16:creationId xmlns:a16="http://schemas.microsoft.com/office/drawing/2014/main" id="{28047D3D-286B-4DCE-A8B8-778E45EC23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0" y="4517709"/>
            <a:ext cx="2321719" cy="499108"/>
          </a:xfrm>
          <a:prstGeom prst="rect">
            <a:avLst/>
          </a:prstGeom>
        </p:spPr>
      </p:pic>
    </p:spTree>
    <p:extLst>
      <p:ext uri="{BB962C8B-B14F-4D97-AF65-F5344CB8AC3E}">
        <p14:creationId xmlns:p14="http://schemas.microsoft.com/office/powerpoint/2010/main" val="106478802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90FE9-4A21-410D-81E6-98E08AC97E3E}"/>
              </a:ext>
            </a:extLst>
          </p:cNvPr>
          <p:cNvSpPr>
            <a:spLocks noGrp="1"/>
          </p:cNvSpPr>
          <p:nvPr>
            <p:ph type="title"/>
          </p:nvPr>
        </p:nvSpPr>
        <p:spPr>
          <a:xfrm>
            <a:off x="629841" y="273844"/>
            <a:ext cx="7886700" cy="994172"/>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BFE6BDDA-6719-4971-A0F6-236854C21DD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9035733-2509-456A-9FA5-941EA9828D30}"/>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D6F692A-3650-4365-AD56-40AAE722A6A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63E7EBF-937B-4E9D-B079-1684716290F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02B7FB8A-3F74-48FB-A1CB-CCFCCAAA5759}"/>
              </a:ext>
            </a:extLst>
          </p:cNvPr>
          <p:cNvSpPr>
            <a:spLocks noGrp="1"/>
          </p:cNvSpPr>
          <p:nvPr>
            <p:ph type="dt" sz="half" idx="10"/>
          </p:nvPr>
        </p:nvSpPr>
        <p:spPr/>
        <p:txBody>
          <a:bodyPr/>
          <a:lstStyle/>
          <a:p>
            <a:fld id="{E6426E2C-56C1-4E0D-A793-0088A7FDD37E}" type="datetimeFigureOut">
              <a:rPr lang="en-US" smtClean="0"/>
              <a:t>7/29/2020</a:t>
            </a:fld>
            <a:endParaRPr lang="en-US"/>
          </a:p>
        </p:txBody>
      </p:sp>
      <p:sp>
        <p:nvSpPr>
          <p:cNvPr id="8" name="Footer Placeholder 7">
            <a:extLst>
              <a:ext uri="{FF2B5EF4-FFF2-40B4-BE49-F238E27FC236}">
                <a16:creationId xmlns:a16="http://schemas.microsoft.com/office/drawing/2014/main" id="{ADA8F08B-91EB-4412-B98E-7993ADE304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6550C-F965-4310-9D6F-DE8D8AB518D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10" name="Picture 9">
            <a:extLst>
              <a:ext uri="{FF2B5EF4-FFF2-40B4-BE49-F238E27FC236}">
                <a16:creationId xmlns:a16="http://schemas.microsoft.com/office/drawing/2014/main" id="{C307BBF7-2787-476E-AB57-2935E9EC4E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0" y="4517709"/>
            <a:ext cx="2321719" cy="499108"/>
          </a:xfrm>
          <a:prstGeom prst="rect">
            <a:avLst/>
          </a:prstGeom>
        </p:spPr>
      </p:pic>
    </p:spTree>
    <p:extLst>
      <p:ext uri="{BB962C8B-B14F-4D97-AF65-F5344CB8AC3E}">
        <p14:creationId xmlns:p14="http://schemas.microsoft.com/office/powerpoint/2010/main" val="181691249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11ECA-134D-4895-B3BC-F1494AA2DA26}"/>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9BBD2BF7-FE87-46B0-AA9C-0EBAAA11E67F}"/>
              </a:ext>
            </a:extLst>
          </p:cNvPr>
          <p:cNvSpPr>
            <a:spLocks noGrp="1"/>
          </p:cNvSpPr>
          <p:nvPr>
            <p:ph type="dt" sz="half" idx="10"/>
          </p:nvPr>
        </p:nvSpPr>
        <p:spPr/>
        <p:txBody>
          <a:bodyPr/>
          <a:lstStyle/>
          <a:p>
            <a:fld id="{C8C39B41-D8B5-4052-B551-9B5525EAA8B6}" type="datetimeFigureOut">
              <a:rPr lang="en-US" smtClean="0"/>
              <a:t>7/29/2020</a:t>
            </a:fld>
            <a:endParaRPr lang="en-US"/>
          </a:p>
        </p:txBody>
      </p:sp>
      <p:sp>
        <p:nvSpPr>
          <p:cNvPr id="4" name="Footer Placeholder 3">
            <a:extLst>
              <a:ext uri="{FF2B5EF4-FFF2-40B4-BE49-F238E27FC236}">
                <a16:creationId xmlns:a16="http://schemas.microsoft.com/office/drawing/2014/main" id="{65FB2D49-0BC7-4BF7-A8AF-44B7289363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8F1A63-656D-4C17-BE1E-F8AB1140DFB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6" name="Picture 5">
            <a:extLst>
              <a:ext uri="{FF2B5EF4-FFF2-40B4-BE49-F238E27FC236}">
                <a16:creationId xmlns:a16="http://schemas.microsoft.com/office/drawing/2014/main" id="{8155327D-BC42-4894-999A-6DE53F4E20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0" y="4517709"/>
            <a:ext cx="2321719" cy="499108"/>
          </a:xfrm>
          <a:prstGeom prst="rect">
            <a:avLst/>
          </a:prstGeom>
        </p:spPr>
      </p:pic>
    </p:spTree>
    <p:extLst>
      <p:ext uri="{BB962C8B-B14F-4D97-AF65-F5344CB8AC3E}">
        <p14:creationId xmlns:p14="http://schemas.microsoft.com/office/powerpoint/2010/main" val="231526563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35B502-3714-4AF0-A12F-6E8E2A48AC1C}"/>
              </a:ext>
            </a:extLst>
          </p:cNvPr>
          <p:cNvSpPr>
            <a:spLocks noGrp="1"/>
          </p:cNvSpPr>
          <p:nvPr>
            <p:ph type="dt" sz="half" idx="10"/>
          </p:nvPr>
        </p:nvSpPr>
        <p:spPr/>
        <p:txBody>
          <a:bodyPr/>
          <a:lstStyle/>
          <a:p>
            <a:fld id="{4D94136C-8742-45B2-AF27-D93DF72833A9}" type="datetimeFigureOut">
              <a:rPr lang="en-US" smtClean="0"/>
              <a:t>7/29/2020</a:t>
            </a:fld>
            <a:endParaRPr lang="en-US"/>
          </a:p>
        </p:txBody>
      </p:sp>
      <p:sp>
        <p:nvSpPr>
          <p:cNvPr id="3" name="Footer Placeholder 2">
            <a:extLst>
              <a:ext uri="{FF2B5EF4-FFF2-40B4-BE49-F238E27FC236}">
                <a16:creationId xmlns:a16="http://schemas.microsoft.com/office/drawing/2014/main" id="{A961BC44-1389-4B00-8963-438678337C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15CB23-871F-4F20-B638-007EE5A8E65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5" name="Picture 4">
            <a:extLst>
              <a:ext uri="{FF2B5EF4-FFF2-40B4-BE49-F238E27FC236}">
                <a16:creationId xmlns:a16="http://schemas.microsoft.com/office/drawing/2014/main" id="{0707B466-701F-49DA-AED2-CBAC06A170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8650" y="4405077"/>
            <a:ext cx="2321719" cy="499108"/>
          </a:xfrm>
          <a:prstGeom prst="rect">
            <a:avLst/>
          </a:prstGeom>
        </p:spPr>
      </p:pic>
    </p:spTree>
    <p:extLst>
      <p:ext uri="{BB962C8B-B14F-4D97-AF65-F5344CB8AC3E}">
        <p14:creationId xmlns:p14="http://schemas.microsoft.com/office/powerpoint/2010/main" val="1705578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456BC-56C6-45A4-B0E6-01917D9885F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B85E17F-4724-4E53-8BD0-5FF6F7EAAD2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EA3ECEC-A47D-4051-A967-43C47213EF0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8BB27EC-9F09-4CC8-AF61-E9887DFFA7F3}"/>
              </a:ext>
            </a:extLst>
          </p:cNvPr>
          <p:cNvSpPr>
            <a:spLocks noGrp="1"/>
          </p:cNvSpPr>
          <p:nvPr>
            <p:ph type="dt" sz="half" idx="10"/>
          </p:nvPr>
        </p:nvSpPr>
        <p:spPr/>
        <p:txBody>
          <a:bodyPr/>
          <a:lstStyle/>
          <a:p>
            <a:fld id="{32ABBEA6-7C60-4B02-AE87-00D78D8422AF}" type="datetimeFigureOut">
              <a:rPr lang="en-US" smtClean="0"/>
              <a:t>7/29/2020</a:t>
            </a:fld>
            <a:endParaRPr lang="en-US"/>
          </a:p>
        </p:txBody>
      </p:sp>
      <p:sp>
        <p:nvSpPr>
          <p:cNvPr id="6" name="Footer Placeholder 5">
            <a:extLst>
              <a:ext uri="{FF2B5EF4-FFF2-40B4-BE49-F238E27FC236}">
                <a16:creationId xmlns:a16="http://schemas.microsoft.com/office/drawing/2014/main" id="{1982A64B-1E97-4662-B5C7-D5C793FA8D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B4C9C6-8AC9-49E4-B333-3D8A1684941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pic>
        <p:nvPicPr>
          <p:cNvPr id="8" name="Picture 7">
            <a:extLst>
              <a:ext uri="{FF2B5EF4-FFF2-40B4-BE49-F238E27FC236}">
                <a16:creationId xmlns:a16="http://schemas.microsoft.com/office/drawing/2014/main" id="{10962B6F-E5ED-4916-895A-936AB485F6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5790" y="4517709"/>
            <a:ext cx="2321719" cy="499108"/>
          </a:xfrm>
          <a:prstGeom prst="rect">
            <a:avLst/>
          </a:prstGeom>
        </p:spPr>
      </p:pic>
    </p:spTree>
    <p:extLst>
      <p:ext uri="{BB962C8B-B14F-4D97-AF65-F5344CB8AC3E}">
        <p14:creationId xmlns:p14="http://schemas.microsoft.com/office/powerpoint/2010/main" val="256929048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298E91-6DAF-4AA8-BD36-E7BEB9830F1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6548D71-71A7-4564-8F25-27956355F82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8A269B4-0FF4-454D-8210-9929ACDED60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31D58C3-6A20-4B7F-941B-17E6611043DB}" type="datetimeFigureOut">
              <a:rPr lang="en-IE" smtClean="0"/>
              <a:t>29/07/2020</a:t>
            </a:fld>
            <a:endParaRPr lang="en-IE"/>
          </a:p>
        </p:txBody>
      </p:sp>
      <p:sp>
        <p:nvSpPr>
          <p:cNvPr id="5" name="Footer Placeholder 4">
            <a:extLst>
              <a:ext uri="{FF2B5EF4-FFF2-40B4-BE49-F238E27FC236}">
                <a16:creationId xmlns:a16="http://schemas.microsoft.com/office/drawing/2014/main" id="{D32F413F-210B-4A92-94C2-2463FB03BAD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0DAFB8B0-68B2-438D-8CB9-37FD637B2A1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70602760"/>
      </p:ext>
    </p:extLst>
  </p:cSld>
  <p:clrMap bg1="lt1" tx1="dk1" bg2="lt2" tx2="dk2" accent1="accent1" accent2="accent2" accent3="accent3" accent4="accent4" accent5="accent5" accent6="accent6" hlink="hlink" folHlink="folHlink"/>
  <p:sldLayoutIdLst>
    <p:sldLayoutId id="2147483687" r:id="rId1"/>
    <p:sldLayoutId id="2147483700"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1"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31D58C3-6A20-4B7F-941B-17E6611043DB}" type="datetimeFigureOut">
              <a:rPr lang="en-IE" smtClean="0"/>
              <a:t>29/07/2020</a:t>
            </a:fld>
            <a:endParaRPr lang="en-IE"/>
          </a:p>
        </p:txBody>
      </p:sp>
      <p:sp>
        <p:nvSpPr>
          <p:cNvPr id="5" name="Footer Placeholder 4"/>
          <p:cNvSpPr>
            <a:spLocks noGrp="1"/>
          </p:cNvSpPr>
          <p:nvPr>
            <p:ph type="ftr" sz="quarter" idx="3"/>
          </p:nvPr>
        </p:nvSpPr>
        <p:spPr>
          <a:xfrm>
            <a:off x="3028951"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1"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207310331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hf sldNum="0"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video" Target="https://www.youtube.com/embed/MQcN5DtMT-0?feature=oembed" TargetMode="Externa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video" Target="https://player.vimeo.com/video/441982292?app_id=122963" TargetMode="Externa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A picture containing person, indoor, sky&#10;&#10;Description generated with very high confidence">
            <a:extLst>
              <a:ext uri="{FF2B5EF4-FFF2-40B4-BE49-F238E27FC236}">
                <a16:creationId xmlns:a16="http://schemas.microsoft.com/office/drawing/2014/main" id="{B8991295-AA0F-4C25-AE1F-144C38CD0E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4" y="-742"/>
            <a:ext cx="2854531" cy="2131621"/>
          </a:xfrm>
          <a:prstGeom prst="rect">
            <a:avLst/>
          </a:prstGeom>
        </p:spPr>
      </p:pic>
      <p:pic>
        <p:nvPicPr>
          <p:cNvPr id="14" name="Picture 14" descr="A picture containing building, outdoor, person, man&#10;&#10;Description generated with very high confidence">
            <a:extLst>
              <a:ext uri="{FF2B5EF4-FFF2-40B4-BE49-F238E27FC236}">
                <a16:creationId xmlns:a16="http://schemas.microsoft.com/office/drawing/2014/main" id="{E8C6F18E-EEB4-4DEF-8126-804FE4BEDF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66802" y="3089811"/>
            <a:ext cx="3084615" cy="2051462"/>
          </a:xfrm>
          <a:prstGeom prst="rect">
            <a:avLst/>
          </a:prstGeom>
        </p:spPr>
      </p:pic>
      <p:pic>
        <p:nvPicPr>
          <p:cNvPr id="20" name="Picture 20" descr="A person wearing a mask&#10;&#10;Description generated with high confidence">
            <a:extLst>
              <a:ext uri="{FF2B5EF4-FFF2-40B4-BE49-F238E27FC236}">
                <a16:creationId xmlns:a16="http://schemas.microsoft.com/office/drawing/2014/main" id="{F286D72F-FE1B-4BE6-9F2F-60F7B068E51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57900" y="3089811"/>
            <a:ext cx="3084616" cy="2051462"/>
          </a:xfrm>
          <a:prstGeom prst="rect">
            <a:avLst/>
          </a:prstGeom>
        </p:spPr>
      </p:pic>
      <p:pic>
        <p:nvPicPr>
          <p:cNvPr id="18" name="Picture 18" descr="A girl sitting at a table&#10;&#10;Description generated with very high confidence">
            <a:extLst>
              <a:ext uri="{FF2B5EF4-FFF2-40B4-BE49-F238E27FC236}">
                <a16:creationId xmlns:a16="http://schemas.microsoft.com/office/drawing/2014/main" id="{7D9CD22D-C0D3-4635-9FAD-6CCEFC3E13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52406" y="1334"/>
            <a:ext cx="3225633" cy="2127468"/>
          </a:xfrm>
          <a:prstGeom prst="rect">
            <a:avLst/>
          </a:prstGeom>
        </p:spPr>
      </p:pic>
      <p:pic>
        <p:nvPicPr>
          <p:cNvPr id="16" name="Picture 16" descr="A person sitting on a bench&#10;&#10;Description generated with high confidence">
            <a:extLst>
              <a:ext uri="{FF2B5EF4-FFF2-40B4-BE49-F238E27FC236}">
                <a16:creationId xmlns:a16="http://schemas.microsoft.com/office/drawing/2014/main" id="{D8C00BAD-3E4A-4ABA-96B3-717417354A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39147" y="2226"/>
            <a:ext cx="3203368" cy="2125683"/>
          </a:xfrm>
          <a:prstGeom prst="rect">
            <a:avLst/>
          </a:prstGeom>
        </p:spPr>
      </p:pic>
      <p:pic>
        <p:nvPicPr>
          <p:cNvPr id="29" name="Picture 29" descr="A young girl standing in front of a building&#10;&#10;Description generated with high confidence">
            <a:extLst>
              <a:ext uri="{FF2B5EF4-FFF2-40B4-BE49-F238E27FC236}">
                <a16:creationId xmlns:a16="http://schemas.microsoft.com/office/drawing/2014/main" id="{7028FA6A-0D71-43F3-8E8C-16251468960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85" y="3088918"/>
            <a:ext cx="3062349" cy="2053248"/>
          </a:xfrm>
          <a:prstGeom prst="rect">
            <a:avLst/>
          </a:prstGeom>
        </p:spPr>
      </p:pic>
      <p:sp>
        <p:nvSpPr>
          <p:cNvPr id="2" name="TextBox 1">
            <a:extLst>
              <a:ext uri="{FF2B5EF4-FFF2-40B4-BE49-F238E27FC236}">
                <a16:creationId xmlns:a16="http://schemas.microsoft.com/office/drawing/2014/main" id="{53FC511C-70D5-447A-8EE8-10AD4C25427D}"/>
              </a:ext>
            </a:extLst>
          </p:cNvPr>
          <p:cNvSpPr txBox="1"/>
          <p:nvPr/>
        </p:nvSpPr>
        <p:spPr>
          <a:xfrm>
            <a:off x="773723" y="2377440"/>
            <a:ext cx="7455877" cy="523220"/>
          </a:xfrm>
          <a:prstGeom prst="rect">
            <a:avLst/>
          </a:prstGeom>
          <a:noFill/>
        </p:spPr>
        <p:txBody>
          <a:bodyPr wrap="square" rtlCol="0">
            <a:spAutoFit/>
          </a:bodyPr>
          <a:lstStyle/>
          <a:p>
            <a:pPr algn="ctr"/>
            <a:r>
              <a:rPr lang="en-IE" sz="2800" dirty="0">
                <a:solidFill>
                  <a:schemeClr val="accent1"/>
                </a:solidFill>
              </a:rPr>
              <a:t>End Racism and Discrimination </a:t>
            </a:r>
          </a:p>
        </p:txBody>
      </p:sp>
    </p:spTree>
    <p:extLst>
      <p:ext uri="{BB962C8B-B14F-4D97-AF65-F5344CB8AC3E}">
        <p14:creationId xmlns:p14="http://schemas.microsoft.com/office/powerpoint/2010/main" val="370771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in front of a store&#10;&#10;Description automatically generated">
            <a:extLst>
              <a:ext uri="{FF2B5EF4-FFF2-40B4-BE49-F238E27FC236}">
                <a16:creationId xmlns:a16="http://schemas.microsoft.com/office/drawing/2014/main" id="{504E6FD2-67F3-43E4-B3F3-DFF8ED363A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5619748"/>
          </a:xfrm>
          <a:prstGeom prst="rect">
            <a:avLst/>
          </a:prstGeom>
        </p:spPr>
      </p:pic>
      <p:sp>
        <p:nvSpPr>
          <p:cNvPr id="4" name="TextBox 3">
            <a:extLst>
              <a:ext uri="{FF2B5EF4-FFF2-40B4-BE49-F238E27FC236}">
                <a16:creationId xmlns:a16="http://schemas.microsoft.com/office/drawing/2014/main" id="{6D5F112B-0652-490B-8E78-FEE18661CA8D}"/>
              </a:ext>
            </a:extLst>
          </p:cNvPr>
          <p:cNvSpPr txBox="1"/>
          <p:nvPr/>
        </p:nvSpPr>
        <p:spPr>
          <a:xfrm>
            <a:off x="0" y="242766"/>
            <a:ext cx="1673856" cy="523220"/>
          </a:xfrm>
          <a:prstGeom prst="rect">
            <a:avLst/>
          </a:prstGeom>
          <a:solidFill>
            <a:srgbClr val="00B0F0"/>
          </a:solidFill>
        </p:spPr>
        <p:txBody>
          <a:bodyPr wrap="none" rtlCol="0">
            <a:spAutoFit/>
          </a:bodyPr>
          <a:lstStyle/>
          <a:p>
            <a:r>
              <a:rPr lang="en-IE" sz="2800" b="1" dirty="0">
                <a:latin typeface="+mn-lt"/>
              </a:rPr>
              <a:t>  GENDER </a:t>
            </a:r>
          </a:p>
        </p:txBody>
      </p:sp>
    </p:spTree>
    <p:extLst>
      <p:ext uri="{BB962C8B-B14F-4D97-AF65-F5344CB8AC3E}">
        <p14:creationId xmlns:p14="http://schemas.microsoft.com/office/powerpoint/2010/main" val="1835166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game, person, riding&#10;&#10;Description automatically generated">
            <a:extLst>
              <a:ext uri="{FF2B5EF4-FFF2-40B4-BE49-F238E27FC236}">
                <a16:creationId xmlns:a16="http://schemas.microsoft.com/office/drawing/2014/main" id="{D22CE781-31B3-49EC-9EA3-B4542E9B52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76250"/>
            <a:ext cx="9144000" cy="6096000"/>
          </a:xfrm>
          <a:prstGeom prst="rect">
            <a:avLst/>
          </a:prstGeom>
        </p:spPr>
      </p:pic>
      <p:sp>
        <p:nvSpPr>
          <p:cNvPr id="4" name="TextBox 3">
            <a:extLst>
              <a:ext uri="{FF2B5EF4-FFF2-40B4-BE49-F238E27FC236}">
                <a16:creationId xmlns:a16="http://schemas.microsoft.com/office/drawing/2014/main" id="{2D709690-9655-4038-B620-002676801B02}"/>
              </a:ext>
            </a:extLst>
          </p:cNvPr>
          <p:cNvSpPr txBox="1"/>
          <p:nvPr/>
        </p:nvSpPr>
        <p:spPr>
          <a:xfrm>
            <a:off x="7093439" y="817728"/>
            <a:ext cx="2050561" cy="523220"/>
          </a:xfrm>
          <a:prstGeom prst="rect">
            <a:avLst/>
          </a:prstGeom>
          <a:solidFill>
            <a:srgbClr val="00B0F0"/>
          </a:solidFill>
        </p:spPr>
        <p:txBody>
          <a:bodyPr wrap="none" rtlCol="0">
            <a:spAutoFit/>
          </a:bodyPr>
          <a:lstStyle/>
          <a:p>
            <a:r>
              <a:rPr lang="en-IE" sz="2800" b="1" dirty="0">
                <a:latin typeface="+mn-lt"/>
              </a:rPr>
              <a:t>  DISABILITY </a:t>
            </a:r>
          </a:p>
        </p:txBody>
      </p:sp>
    </p:spTree>
    <p:extLst>
      <p:ext uri="{BB962C8B-B14F-4D97-AF65-F5344CB8AC3E}">
        <p14:creationId xmlns:p14="http://schemas.microsoft.com/office/powerpoint/2010/main" val="343463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sign posing for the camera&#10;&#10;Description automatically generated">
            <a:extLst>
              <a:ext uri="{FF2B5EF4-FFF2-40B4-BE49-F238E27FC236}">
                <a16:creationId xmlns:a16="http://schemas.microsoft.com/office/drawing/2014/main" id="{20772CE7-B80C-4911-B19E-17FFE20F2D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76250"/>
            <a:ext cx="9144000" cy="6096000"/>
          </a:xfrm>
          <a:prstGeom prst="rect">
            <a:avLst/>
          </a:prstGeom>
        </p:spPr>
      </p:pic>
      <p:sp>
        <p:nvSpPr>
          <p:cNvPr id="4" name="TextBox 3">
            <a:extLst>
              <a:ext uri="{FF2B5EF4-FFF2-40B4-BE49-F238E27FC236}">
                <a16:creationId xmlns:a16="http://schemas.microsoft.com/office/drawing/2014/main" id="{F8EBE725-3422-4C3B-9501-1FA7F7AA63E2}"/>
              </a:ext>
            </a:extLst>
          </p:cNvPr>
          <p:cNvSpPr txBox="1"/>
          <p:nvPr/>
        </p:nvSpPr>
        <p:spPr>
          <a:xfrm>
            <a:off x="0" y="602982"/>
            <a:ext cx="3759362" cy="523220"/>
          </a:xfrm>
          <a:prstGeom prst="rect">
            <a:avLst/>
          </a:prstGeom>
          <a:solidFill>
            <a:srgbClr val="00B0F0"/>
          </a:solidFill>
        </p:spPr>
        <p:txBody>
          <a:bodyPr wrap="none" rtlCol="0">
            <a:spAutoFit/>
          </a:bodyPr>
          <a:lstStyle/>
          <a:p>
            <a:r>
              <a:rPr lang="en-IE" sz="2800" b="1" dirty="0">
                <a:latin typeface="+mn-lt"/>
              </a:rPr>
              <a:t>  SEXUAL ORIENTATION </a:t>
            </a:r>
          </a:p>
        </p:txBody>
      </p:sp>
    </p:spTree>
    <p:extLst>
      <p:ext uri="{BB962C8B-B14F-4D97-AF65-F5344CB8AC3E}">
        <p14:creationId xmlns:p14="http://schemas.microsoft.com/office/powerpoint/2010/main" val="2348055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that is standing in the grass&#10;&#10;Description automatically generated">
            <a:extLst>
              <a:ext uri="{FF2B5EF4-FFF2-40B4-BE49-F238E27FC236}">
                <a16:creationId xmlns:a16="http://schemas.microsoft.com/office/drawing/2014/main" id="{437CC3A3-D7B1-4BE9-BD99-BEE647D87733}"/>
              </a:ext>
            </a:extLst>
          </p:cNvPr>
          <p:cNvPicPr>
            <a:picLocks noChangeAspect="1"/>
          </p:cNvPicPr>
          <p:nvPr/>
        </p:nvPicPr>
        <p:blipFill>
          <a:blip r:embed="rId3"/>
          <a:stretch>
            <a:fillRect/>
          </a:stretch>
        </p:blipFill>
        <p:spPr>
          <a:xfrm>
            <a:off x="-228600" y="-432726"/>
            <a:ext cx="9372600" cy="6245959"/>
          </a:xfrm>
          <a:prstGeom prst="rect">
            <a:avLst/>
          </a:prstGeom>
        </p:spPr>
      </p:pic>
      <p:sp>
        <p:nvSpPr>
          <p:cNvPr id="3" name="TextBox 2">
            <a:extLst>
              <a:ext uri="{FF2B5EF4-FFF2-40B4-BE49-F238E27FC236}">
                <a16:creationId xmlns:a16="http://schemas.microsoft.com/office/drawing/2014/main" id="{F28B2261-3D66-40EB-9ED9-5681CAA76A0C}"/>
              </a:ext>
            </a:extLst>
          </p:cNvPr>
          <p:cNvSpPr txBox="1"/>
          <p:nvPr/>
        </p:nvSpPr>
        <p:spPr>
          <a:xfrm>
            <a:off x="5299793" y="457510"/>
            <a:ext cx="3857146" cy="523220"/>
          </a:xfrm>
          <a:prstGeom prst="rect">
            <a:avLst/>
          </a:prstGeom>
          <a:solidFill>
            <a:srgbClr val="00B0F0"/>
          </a:solidFill>
        </p:spPr>
        <p:txBody>
          <a:bodyPr wrap="none" rtlCol="0">
            <a:spAutoFit/>
          </a:bodyPr>
          <a:lstStyle/>
          <a:p>
            <a:r>
              <a:rPr lang="en-IE" sz="2800" b="1" dirty="0">
                <a:latin typeface="+mn-lt"/>
              </a:rPr>
              <a:t>  ETHNICITY/MINORITES </a:t>
            </a:r>
          </a:p>
        </p:txBody>
      </p:sp>
    </p:spTree>
    <p:extLst>
      <p:ext uri="{BB962C8B-B14F-4D97-AF65-F5344CB8AC3E}">
        <p14:creationId xmlns:p14="http://schemas.microsoft.com/office/powerpoint/2010/main" val="3387323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large, sitting, cake&#10;&#10;Description automatically generated">
            <a:extLst>
              <a:ext uri="{FF2B5EF4-FFF2-40B4-BE49-F238E27FC236}">
                <a16:creationId xmlns:a16="http://schemas.microsoft.com/office/drawing/2014/main" id="{F57311E3-805B-47C0-9D4D-6EF00FE7DD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64344"/>
            <a:ext cx="9144000" cy="6072188"/>
          </a:xfrm>
          <a:prstGeom prst="rect">
            <a:avLst/>
          </a:prstGeom>
        </p:spPr>
      </p:pic>
      <p:sp>
        <p:nvSpPr>
          <p:cNvPr id="4" name="TextBox 3">
            <a:extLst>
              <a:ext uri="{FF2B5EF4-FFF2-40B4-BE49-F238E27FC236}">
                <a16:creationId xmlns:a16="http://schemas.microsoft.com/office/drawing/2014/main" id="{340C757A-C90E-4550-A7FD-739F4072B66A}"/>
              </a:ext>
            </a:extLst>
          </p:cNvPr>
          <p:cNvSpPr txBox="1"/>
          <p:nvPr/>
        </p:nvSpPr>
        <p:spPr>
          <a:xfrm>
            <a:off x="0" y="779486"/>
            <a:ext cx="2481770" cy="523220"/>
          </a:xfrm>
          <a:prstGeom prst="rect">
            <a:avLst/>
          </a:prstGeom>
          <a:solidFill>
            <a:srgbClr val="00B0F0"/>
          </a:solidFill>
        </p:spPr>
        <p:txBody>
          <a:bodyPr wrap="none" rtlCol="0">
            <a:spAutoFit/>
          </a:bodyPr>
          <a:lstStyle/>
          <a:p>
            <a:r>
              <a:rPr lang="en-IE" sz="2800" b="1" dirty="0">
                <a:latin typeface="+mn-lt"/>
              </a:rPr>
              <a:t>  SOCIAL CLASS </a:t>
            </a:r>
          </a:p>
        </p:txBody>
      </p:sp>
      <p:grpSp>
        <p:nvGrpSpPr>
          <p:cNvPr id="5" name="Group 4">
            <a:extLst>
              <a:ext uri="{FF2B5EF4-FFF2-40B4-BE49-F238E27FC236}">
                <a16:creationId xmlns:a16="http://schemas.microsoft.com/office/drawing/2014/main" id="{E193B0BA-460C-4FF7-84CA-9F1ABB5E5A80}"/>
              </a:ext>
            </a:extLst>
          </p:cNvPr>
          <p:cNvGrpSpPr/>
          <p:nvPr/>
        </p:nvGrpSpPr>
        <p:grpSpPr>
          <a:xfrm>
            <a:off x="4481945" y="133089"/>
            <a:ext cx="4562318" cy="4877321"/>
            <a:chOff x="2918565" y="133089"/>
            <a:chExt cx="6125698" cy="4877321"/>
          </a:xfrm>
        </p:grpSpPr>
        <p:sp>
          <p:nvSpPr>
            <p:cNvPr id="8" name="Freeform: Shape 7">
              <a:extLst>
                <a:ext uri="{FF2B5EF4-FFF2-40B4-BE49-F238E27FC236}">
                  <a16:creationId xmlns:a16="http://schemas.microsoft.com/office/drawing/2014/main" id="{90ECD632-0736-4754-A768-56741D14508A}"/>
                </a:ext>
              </a:extLst>
            </p:cNvPr>
            <p:cNvSpPr/>
            <p:nvPr/>
          </p:nvSpPr>
          <p:spPr>
            <a:xfrm>
              <a:off x="5470939" y="133089"/>
              <a:ext cx="1020949" cy="858555"/>
            </a:xfrm>
            <a:custGeom>
              <a:avLst/>
              <a:gdLst>
                <a:gd name="connsiteX0" fmla="*/ 0 w 1020949"/>
                <a:gd name="connsiteY0" fmla="*/ 803753 h 803753"/>
                <a:gd name="connsiteX1" fmla="*/ 510472 w 1020949"/>
                <a:gd name="connsiteY1" fmla="*/ 0 h 803753"/>
                <a:gd name="connsiteX2" fmla="*/ 510477 w 1020949"/>
                <a:gd name="connsiteY2" fmla="*/ 0 h 803753"/>
                <a:gd name="connsiteX3" fmla="*/ 1020949 w 1020949"/>
                <a:gd name="connsiteY3" fmla="*/ 803753 h 803753"/>
                <a:gd name="connsiteX4" fmla="*/ 0 w 1020949"/>
                <a:gd name="connsiteY4" fmla="*/ 803753 h 803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949" h="803753">
                  <a:moveTo>
                    <a:pt x="0" y="803753"/>
                  </a:moveTo>
                  <a:lnTo>
                    <a:pt x="510472" y="0"/>
                  </a:lnTo>
                  <a:lnTo>
                    <a:pt x="510477" y="0"/>
                  </a:lnTo>
                  <a:lnTo>
                    <a:pt x="1020949" y="803753"/>
                  </a:lnTo>
                  <a:lnTo>
                    <a:pt x="0" y="803753"/>
                  </a:lnTo>
                  <a:close/>
                </a:path>
              </a:pathLst>
            </a:custGeom>
            <a:ln>
              <a:solidFill>
                <a:schemeClr val="bg2">
                  <a:lumMod val="50000"/>
                </a:schemeClr>
              </a:solidFill>
            </a:ln>
          </p:spPr>
          <p:style>
            <a:lnRef idx="3">
              <a:schemeClr val="lt1">
                <a:hueOff val="0"/>
                <a:satOff val="0"/>
                <a:lumOff val="0"/>
                <a:alphaOff val="0"/>
              </a:schemeClr>
            </a:lnRef>
            <a:fillRef idx="1">
              <a:schemeClr val="accent2">
                <a:alpha val="90000"/>
                <a:hueOff val="0"/>
                <a:satOff val="0"/>
                <a:lumOff val="0"/>
                <a:alphaOff val="0"/>
              </a:schemeClr>
            </a:fillRef>
            <a:effectRef idx="1">
              <a:schemeClr val="accent2">
                <a:alpha val="90000"/>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IE" sz="1200" b="1" kern="1200" dirty="0">
                <a:solidFill>
                  <a:srgbClr val="000000"/>
                </a:solidFill>
                <a:latin typeface="Univers" panose="020B0503020202020204" pitchFamily="34" charset="0"/>
              </a:endParaRPr>
            </a:p>
            <a:p>
              <a:pPr marL="0" lvl="0" indent="0" algn="ctr" defTabSz="533400">
                <a:lnSpc>
                  <a:spcPct val="90000"/>
                </a:lnSpc>
                <a:spcBef>
                  <a:spcPct val="0"/>
                </a:spcBef>
                <a:spcAft>
                  <a:spcPct val="35000"/>
                </a:spcAft>
                <a:buNone/>
              </a:pPr>
              <a:endParaRPr lang="en-IE" sz="1200" b="1" kern="1200" dirty="0">
                <a:solidFill>
                  <a:srgbClr val="000000"/>
                </a:solidFill>
                <a:latin typeface="Univers" panose="020B0503020202020204" pitchFamily="34" charset="0"/>
              </a:endParaRPr>
            </a:p>
            <a:p>
              <a:pPr marL="0" lvl="0" indent="0" algn="ctr" defTabSz="533400">
                <a:lnSpc>
                  <a:spcPct val="90000"/>
                </a:lnSpc>
                <a:spcBef>
                  <a:spcPct val="0"/>
                </a:spcBef>
                <a:spcAft>
                  <a:spcPct val="35000"/>
                </a:spcAft>
                <a:buNone/>
              </a:pPr>
              <a:r>
                <a:rPr lang="en-IE" sz="1200" b="1" kern="1200" dirty="0">
                  <a:solidFill>
                    <a:srgbClr val="000000"/>
                  </a:solidFill>
                  <a:latin typeface="Univers" panose="020B0503020202020204" pitchFamily="34" charset="0"/>
                </a:rPr>
                <a:t>UPPER CLASS</a:t>
              </a:r>
            </a:p>
          </p:txBody>
        </p:sp>
        <p:sp>
          <p:nvSpPr>
            <p:cNvPr id="9" name="Freeform: Shape 8">
              <a:extLst>
                <a:ext uri="{FF2B5EF4-FFF2-40B4-BE49-F238E27FC236}">
                  <a16:creationId xmlns:a16="http://schemas.microsoft.com/office/drawing/2014/main" id="{205627D4-D444-4429-8815-B5E2755A1078}"/>
                </a:ext>
              </a:extLst>
            </p:cNvPr>
            <p:cNvSpPr/>
            <p:nvPr/>
          </p:nvSpPr>
          <p:spPr>
            <a:xfrm>
              <a:off x="4960464" y="991644"/>
              <a:ext cx="2041899" cy="803753"/>
            </a:xfrm>
            <a:custGeom>
              <a:avLst/>
              <a:gdLst>
                <a:gd name="connsiteX0" fmla="*/ 0 w 2041899"/>
                <a:gd name="connsiteY0" fmla="*/ 803753 h 803753"/>
                <a:gd name="connsiteX1" fmla="*/ 510472 w 2041899"/>
                <a:gd name="connsiteY1" fmla="*/ 0 h 803753"/>
                <a:gd name="connsiteX2" fmla="*/ 1531427 w 2041899"/>
                <a:gd name="connsiteY2" fmla="*/ 0 h 803753"/>
                <a:gd name="connsiteX3" fmla="*/ 2041899 w 2041899"/>
                <a:gd name="connsiteY3" fmla="*/ 803753 h 803753"/>
                <a:gd name="connsiteX4" fmla="*/ 0 w 2041899"/>
                <a:gd name="connsiteY4" fmla="*/ 803753 h 803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899" h="803753">
                  <a:moveTo>
                    <a:pt x="0" y="803753"/>
                  </a:moveTo>
                  <a:lnTo>
                    <a:pt x="510472" y="0"/>
                  </a:lnTo>
                  <a:lnTo>
                    <a:pt x="1531427" y="0"/>
                  </a:lnTo>
                  <a:lnTo>
                    <a:pt x="2041899" y="803753"/>
                  </a:lnTo>
                  <a:lnTo>
                    <a:pt x="0" y="803753"/>
                  </a:lnTo>
                  <a:close/>
                </a:path>
              </a:pathLst>
            </a:custGeom>
            <a:ln>
              <a:solidFill>
                <a:schemeClr val="bg2">
                  <a:lumMod val="50000"/>
                </a:schemeClr>
              </a:solidFill>
            </a:ln>
          </p:spPr>
          <p:style>
            <a:lnRef idx="3">
              <a:schemeClr val="lt1">
                <a:hueOff val="0"/>
                <a:satOff val="0"/>
                <a:lumOff val="0"/>
                <a:alphaOff val="0"/>
              </a:schemeClr>
            </a:lnRef>
            <a:fillRef idx="1">
              <a:schemeClr val="accent2">
                <a:alpha val="90000"/>
                <a:hueOff val="0"/>
                <a:satOff val="0"/>
                <a:lumOff val="0"/>
                <a:alphaOff val="-8000"/>
              </a:schemeClr>
            </a:fillRef>
            <a:effectRef idx="1">
              <a:schemeClr val="accent2">
                <a:alpha val="90000"/>
                <a:hueOff val="0"/>
                <a:satOff val="0"/>
                <a:lumOff val="0"/>
                <a:alphaOff val="-8000"/>
              </a:schemeClr>
            </a:effectRef>
            <a:fontRef idx="minor">
              <a:schemeClr val="lt1"/>
            </a:fontRef>
          </p:style>
          <p:txBody>
            <a:bodyPr spcFirstLastPara="0" vert="horz" wrap="square" lIns="378922" tIns="21590" rIns="378923" bIns="21590" numCol="1" spcCol="1270" anchor="ctr" anchorCtr="0">
              <a:noAutofit/>
            </a:bodyPr>
            <a:lstStyle/>
            <a:p>
              <a:pPr marL="0" lvl="0" indent="0" algn="ctr" defTabSz="755650">
                <a:lnSpc>
                  <a:spcPct val="90000"/>
                </a:lnSpc>
                <a:spcBef>
                  <a:spcPct val="0"/>
                </a:spcBef>
                <a:spcAft>
                  <a:spcPct val="35000"/>
                </a:spcAft>
                <a:buNone/>
              </a:pPr>
              <a:r>
                <a:rPr lang="en-IE" sz="1200" b="1" kern="1200" dirty="0">
                  <a:solidFill>
                    <a:srgbClr val="000000"/>
                  </a:solidFill>
                  <a:latin typeface="Univers" panose="020B0503020202020204" pitchFamily="34" charset="0"/>
                </a:rPr>
                <a:t>UPPER MIDDLE CLASS</a:t>
              </a:r>
            </a:p>
          </p:txBody>
        </p:sp>
        <p:sp>
          <p:nvSpPr>
            <p:cNvPr id="10" name="Freeform: Shape 9">
              <a:extLst>
                <a:ext uri="{FF2B5EF4-FFF2-40B4-BE49-F238E27FC236}">
                  <a16:creationId xmlns:a16="http://schemas.microsoft.com/office/drawing/2014/main" id="{2DA261D2-BEA6-4C7B-B045-97B8EE9DE16E}"/>
                </a:ext>
              </a:extLst>
            </p:cNvPr>
            <p:cNvSpPr/>
            <p:nvPr/>
          </p:nvSpPr>
          <p:spPr>
            <a:xfrm>
              <a:off x="4449989" y="1795397"/>
              <a:ext cx="3062849" cy="803753"/>
            </a:xfrm>
            <a:custGeom>
              <a:avLst/>
              <a:gdLst>
                <a:gd name="connsiteX0" fmla="*/ 0 w 3062849"/>
                <a:gd name="connsiteY0" fmla="*/ 803753 h 803753"/>
                <a:gd name="connsiteX1" fmla="*/ 510472 w 3062849"/>
                <a:gd name="connsiteY1" fmla="*/ 0 h 803753"/>
                <a:gd name="connsiteX2" fmla="*/ 2552377 w 3062849"/>
                <a:gd name="connsiteY2" fmla="*/ 0 h 803753"/>
                <a:gd name="connsiteX3" fmla="*/ 3062849 w 3062849"/>
                <a:gd name="connsiteY3" fmla="*/ 803753 h 803753"/>
                <a:gd name="connsiteX4" fmla="*/ 0 w 3062849"/>
                <a:gd name="connsiteY4" fmla="*/ 803753 h 803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2849" h="803753">
                  <a:moveTo>
                    <a:pt x="0" y="803753"/>
                  </a:moveTo>
                  <a:lnTo>
                    <a:pt x="510472" y="0"/>
                  </a:lnTo>
                  <a:lnTo>
                    <a:pt x="2552377" y="0"/>
                  </a:lnTo>
                  <a:lnTo>
                    <a:pt x="3062849" y="803753"/>
                  </a:lnTo>
                  <a:lnTo>
                    <a:pt x="0" y="803753"/>
                  </a:lnTo>
                  <a:close/>
                </a:path>
              </a:pathLst>
            </a:custGeom>
            <a:ln>
              <a:solidFill>
                <a:schemeClr val="bg2">
                  <a:lumMod val="50000"/>
                </a:schemeClr>
              </a:solidFill>
            </a:ln>
          </p:spPr>
          <p:style>
            <a:lnRef idx="3">
              <a:schemeClr val="lt1">
                <a:hueOff val="0"/>
                <a:satOff val="0"/>
                <a:lumOff val="0"/>
                <a:alphaOff val="0"/>
              </a:schemeClr>
            </a:lnRef>
            <a:fillRef idx="1">
              <a:schemeClr val="accent2">
                <a:alpha val="90000"/>
                <a:hueOff val="0"/>
                <a:satOff val="0"/>
                <a:lumOff val="0"/>
                <a:alphaOff val="-16000"/>
              </a:schemeClr>
            </a:fillRef>
            <a:effectRef idx="1">
              <a:schemeClr val="accent2">
                <a:alpha val="90000"/>
                <a:hueOff val="0"/>
                <a:satOff val="0"/>
                <a:lumOff val="0"/>
                <a:alphaOff val="-16000"/>
              </a:schemeClr>
            </a:effectRef>
            <a:fontRef idx="minor">
              <a:schemeClr val="lt1"/>
            </a:fontRef>
          </p:style>
          <p:txBody>
            <a:bodyPr spcFirstLastPara="0" vert="horz" wrap="square" lIns="557589" tIns="21590" rIns="557589" bIns="21590" numCol="1" spcCol="1270" anchor="ctr" anchorCtr="0">
              <a:noAutofit/>
            </a:bodyPr>
            <a:lstStyle/>
            <a:p>
              <a:pPr marL="0" lvl="0" indent="0" algn="ctr" defTabSz="755650">
                <a:lnSpc>
                  <a:spcPct val="90000"/>
                </a:lnSpc>
                <a:spcBef>
                  <a:spcPct val="0"/>
                </a:spcBef>
                <a:spcAft>
                  <a:spcPct val="35000"/>
                </a:spcAft>
                <a:buNone/>
              </a:pPr>
              <a:r>
                <a:rPr lang="en-IE" sz="1200" b="1" kern="1200" dirty="0">
                  <a:solidFill>
                    <a:srgbClr val="000000"/>
                  </a:solidFill>
                  <a:latin typeface="Univers" panose="020B0503020202020204" pitchFamily="34" charset="0"/>
                </a:rPr>
                <a:t>LOWER MIDDLE CLASS</a:t>
              </a:r>
            </a:p>
          </p:txBody>
        </p:sp>
        <p:sp>
          <p:nvSpPr>
            <p:cNvPr id="11" name="Freeform: Shape 10">
              <a:extLst>
                <a:ext uri="{FF2B5EF4-FFF2-40B4-BE49-F238E27FC236}">
                  <a16:creationId xmlns:a16="http://schemas.microsoft.com/office/drawing/2014/main" id="{1FAA7265-26FC-4C91-8F65-4CBBBF3F7118}"/>
                </a:ext>
              </a:extLst>
            </p:cNvPr>
            <p:cNvSpPr/>
            <p:nvPr/>
          </p:nvSpPr>
          <p:spPr>
            <a:xfrm>
              <a:off x="3939514" y="2599150"/>
              <a:ext cx="4083798" cy="803753"/>
            </a:xfrm>
            <a:custGeom>
              <a:avLst/>
              <a:gdLst>
                <a:gd name="connsiteX0" fmla="*/ 0 w 4083798"/>
                <a:gd name="connsiteY0" fmla="*/ 803753 h 803753"/>
                <a:gd name="connsiteX1" fmla="*/ 510472 w 4083798"/>
                <a:gd name="connsiteY1" fmla="*/ 0 h 803753"/>
                <a:gd name="connsiteX2" fmla="*/ 3573326 w 4083798"/>
                <a:gd name="connsiteY2" fmla="*/ 0 h 803753"/>
                <a:gd name="connsiteX3" fmla="*/ 4083798 w 4083798"/>
                <a:gd name="connsiteY3" fmla="*/ 803753 h 803753"/>
                <a:gd name="connsiteX4" fmla="*/ 0 w 4083798"/>
                <a:gd name="connsiteY4" fmla="*/ 803753 h 803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3798" h="803753">
                  <a:moveTo>
                    <a:pt x="0" y="803753"/>
                  </a:moveTo>
                  <a:lnTo>
                    <a:pt x="510472" y="0"/>
                  </a:lnTo>
                  <a:lnTo>
                    <a:pt x="3573326" y="0"/>
                  </a:lnTo>
                  <a:lnTo>
                    <a:pt x="4083798" y="803753"/>
                  </a:lnTo>
                  <a:lnTo>
                    <a:pt x="0" y="803753"/>
                  </a:lnTo>
                  <a:close/>
                </a:path>
              </a:pathLst>
            </a:custGeom>
            <a:ln>
              <a:solidFill>
                <a:schemeClr val="bg2">
                  <a:lumMod val="50000"/>
                </a:schemeClr>
              </a:solidFill>
            </a:ln>
          </p:spPr>
          <p:style>
            <a:lnRef idx="3">
              <a:schemeClr val="lt1">
                <a:hueOff val="0"/>
                <a:satOff val="0"/>
                <a:lumOff val="0"/>
                <a:alphaOff val="0"/>
              </a:schemeClr>
            </a:lnRef>
            <a:fillRef idx="1">
              <a:schemeClr val="accent2">
                <a:alpha val="90000"/>
                <a:hueOff val="0"/>
                <a:satOff val="0"/>
                <a:lumOff val="0"/>
                <a:alphaOff val="-24000"/>
              </a:schemeClr>
            </a:fillRef>
            <a:effectRef idx="1">
              <a:schemeClr val="accent2">
                <a:alpha val="90000"/>
                <a:hueOff val="0"/>
                <a:satOff val="0"/>
                <a:lumOff val="0"/>
                <a:alphaOff val="-24000"/>
              </a:schemeClr>
            </a:effectRef>
            <a:fontRef idx="minor">
              <a:schemeClr val="lt1"/>
            </a:fontRef>
          </p:style>
          <p:txBody>
            <a:bodyPr spcFirstLastPara="0" vert="horz" wrap="square" lIns="736255" tIns="21590" rIns="736254" bIns="21590" numCol="1" spcCol="1270" anchor="ctr" anchorCtr="0">
              <a:noAutofit/>
            </a:bodyPr>
            <a:lstStyle/>
            <a:p>
              <a:pPr marL="0" lvl="0" indent="0" algn="ctr" defTabSz="755650">
                <a:lnSpc>
                  <a:spcPct val="90000"/>
                </a:lnSpc>
                <a:spcBef>
                  <a:spcPct val="0"/>
                </a:spcBef>
                <a:spcAft>
                  <a:spcPct val="35000"/>
                </a:spcAft>
                <a:buNone/>
              </a:pPr>
              <a:r>
                <a:rPr lang="en-IE" b="1" kern="1200" dirty="0">
                  <a:solidFill>
                    <a:srgbClr val="000000"/>
                  </a:solidFill>
                  <a:latin typeface="Univers" panose="020B0503020202020204" pitchFamily="34" charset="0"/>
                </a:rPr>
                <a:t>WORKING CLASS</a:t>
              </a:r>
            </a:p>
          </p:txBody>
        </p:sp>
        <p:sp>
          <p:nvSpPr>
            <p:cNvPr id="12" name="Freeform: Shape 11">
              <a:extLst>
                <a:ext uri="{FF2B5EF4-FFF2-40B4-BE49-F238E27FC236}">
                  <a16:creationId xmlns:a16="http://schemas.microsoft.com/office/drawing/2014/main" id="{33C229F7-8B1A-4398-8910-1735C2429EEF}"/>
                </a:ext>
              </a:extLst>
            </p:cNvPr>
            <p:cNvSpPr/>
            <p:nvPr/>
          </p:nvSpPr>
          <p:spPr>
            <a:xfrm>
              <a:off x="3429039" y="3402904"/>
              <a:ext cx="5104748" cy="803753"/>
            </a:xfrm>
            <a:custGeom>
              <a:avLst/>
              <a:gdLst>
                <a:gd name="connsiteX0" fmla="*/ 0 w 5104748"/>
                <a:gd name="connsiteY0" fmla="*/ 803753 h 803753"/>
                <a:gd name="connsiteX1" fmla="*/ 510472 w 5104748"/>
                <a:gd name="connsiteY1" fmla="*/ 0 h 803753"/>
                <a:gd name="connsiteX2" fmla="*/ 4594276 w 5104748"/>
                <a:gd name="connsiteY2" fmla="*/ 0 h 803753"/>
                <a:gd name="connsiteX3" fmla="*/ 5104748 w 5104748"/>
                <a:gd name="connsiteY3" fmla="*/ 803753 h 803753"/>
                <a:gd name="connsiteX4" fmla="*/ 0 w 5104748"/>
                <a:gd name="connsiteY4" fmla="*/ 803753 h 803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748" h="803753">
                  <a:moveTo>
                    <a:pt x="0" y="803753"/>
                  </a:moveTo>
                  <a:lnTo>
                    <a:pt x="510472" y="0"/>
                  </a:lnTo>
                  <a:lnTo>
                    <a:pt x="4594276" y="0"/>
                  </a:lnTo>
                  <a:lnTo>
                    <a:pt x="5104748" y="803753"/>
                  </a:lnTo>
                  <a:lnTo>
                    <a:pt x="0" y="803753"/>
                  </a:lnTo>
                  <a:close/>
                </a:path>
              </a:pathLst>
            </a:custGeom>
            <a:ln>
              <a:solidFill>
                <a:schemeClr val="bg2">
                  <a:lumMod val="50000"/>
                </a:schemeClr>
              </a:solidFill>
            </a:ln>
          </p:spPr>
          <p:style>
            <a:lnRef idx="3">
              <a:schemeClr val="lt1">
                <a:hueOff val="0"/>
                <a:satOff val="0"/>
                <a:lumOff val="0"/>
                <a:alphaOff val="0"/>
              </a:schemeClr>
            </a:lnRef>
            <a:fillRef idx="1">
              <a:schemeClr val="accent2">
                <a:alpha val="90000"/>
                <a:hueOff val="0"/>
                <a:satOff val="0"/>
                <a:lumOff val="0"/>
                <a:alphaOff val="-32000"/>
              </a:schemeClr>
            </a:fillRef>
            <a:effectRef idx="1">
              <a:schemeClr val="accent2">
                <a:alpha val="90000"/>
                <a:hueOff val="0"/>
                <a:satOff val="0"/>
                <a:lumOff val="0"/>
                <a:alphaOff val="-32000"/>
              </a:schemeClr>
            </a:effectRef>
            <a:fontRef idx="minor">
              <a:schemeClr val="lt1"/>
            </a:fontRef>
          </p:style>
          <p:txBody>
            <a:bodyPr spcFirstLastPara="0" vert="horz" wrap="square" lIns="914921" tIns="21590" rIns="914921" bIns="21590" numCol="1" spcCol="1270" anchor="ctr" anchorCtr="0">
              <a:noAutofit/>
            </a:bodyPr>
            <a:lstStyle/>
            <a:p>
              <a:pPr marL="0" lvl="0" indent="0" algn="ctr" defTabSz="755650">
                <a:lnSpc>
                  <a:spcPct val="90000"/>
                </a:lnSpc>
                <a:spcBef>
                  <a:spcPct val="0"/>
                </a:spcBef>
                <a:spcAft>
                  <a:spcPct val="35000"/>
                </a:spcAft>
                <a:buNone/>
              </a:pPr>
              <a:r>
                <a:rPr lang="en-IE" sz="1600" b="1" kern="1200" dirty="0">
                  <a:solidFill>
                    <a:srgbClr val="000000"/>
                  </a:solidFill>
                  <a:latin typeface="Univers" panose="020B0503020202020204" pitchFamily="34" charset="0"/>
                </a:rPr>
                <a:t>WORKING POOR</a:t>
              </a:r>
            </a:p>
          </p:txBody>
        </p:sp>
        <p:sp>
          <p:nvSpPr>
            <p:cNvPr id="13" name="Freeform: Shape 12">
              <a:extLst>
                <a:ext uri="{FF2B5EF4-FFF2-40B4-BE49-F238E27FC236}">
                  <a16:creationId xmlns:a16="http://schemas.microsoft.com/office/drawing/2014/main" id="{5AD572B3-17D1-41D5-9192-C019B372714B}"/>
                </a:ext>
              </a:extLst>
            </p:cNvPr>
            <p:cNvSpPr/>
            <p:nvPr/>
          </p:nvSpPr>
          <p:spPr>
            <a:xfrm>
              <a:off x="2918565" y="4206657"/>
              <a:ext cx="6125698" cy="803753"/>
            </a:xfrm>
            <a:custGeom>
              <a:avLst/>
              <a:gdLst>
                <a:gd name="connsiteX0" fmla="*/ 0 w 6125698"/>
                <a:gd name="connsiteY0" fmla="*/ 803753 h 803753"/>
                <a:gd name="connsiteX1" fmla="*/ 510472 w 6125698"/>
                <a:gd name="connsiteY1" fmla="*/ 0 h 803753"/>
                <a:gd name="connsiteX2" fmla="*/ 5615226 w 6125698"/>
                <a:gd name="connsiteY2" fmla="*/ 0 h 803753"/>
                <a:gd name="connsiteX3" fmla="*/ 6125698 w 6125698"/>
                <a:gd name="connsiteY3" fmla="*/ 803753 h 803753"/>
                <a:gd name="connsiteX4" fmla="*/ 0 w 6125698"/>
                <a:gd name="connsiteY4" fmla="*/ 803753 h 803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5698" h="803753">
                  <a:moveTo>
                    <a:pt x="0" y="803753"/>
                  </a:moveTo>
                  <a:lnTo>
                    <a:pt x="510472" y="0"/>
                  </a:lnTo>
                  <a:lnTo>
                    <a:pt x="5615226" y="0"/>
                  </a:lnTo>
                  <a:lnTo>
                    <a:pt x="6125698" y="803753"/>
                  </a:lnTo>
                  <a:lnTo>
                    <a:pt x="0" y="803753"/>
                  </a:lnTo>
                  <a:close/>
                </a:path>
              </a:pathLst>
            </a:custGeom>
            <a:ln>
              <a:solidFill>
                <a:schemeClr val="bg2">
                  <a:lumMod val="50000"/>
                </a:schemeClr>
              </a:solidFill>
            </a:ln>
          </p:spPr>
          <p:style>
            <a:lnRef idx="3">
              <a:schemeClr val="lt1">
                <a:hueOff val="0"/>
                <a:satOff val="0"/>
                <a:lumOff val="0"/>
                <a:alphaOff val="0"/>
              </a:schemeClr>
            </a:lnRef>
            <a:fillRef idx="1">
              <a:schemeClr val="accent2">
                <a:alpha val="90000"/>
                <a:hueOff val="0"/>
                <a:satOff val="0"/>
                <a:lumOff val="0"/>
                <a:alphaOff val="-40000"/>
              </a:schemeClr>
            </a:fillRef>
            <a:effectRef idx="1">
              <a:schemeClr val="accent2">
                <a:alpha val="90000"/>
                <a:hueOff val="0"/>
                <a:satOff val="0"/>
                <a:lumOff val="0"/>
                <a:alphaOff val="-40000"/>
              </a:schemeClr>
            </a:effectRef>
            <a:fontRef idx="minor">
              <a:schemeClr val="lt1"/>
            </a:fontRef>
          </p:style>
          <p:txBody>
            <a:bodyPr spcFirstLastPara="0" vert="horz" wrap="square" lIns="1093587" tIns="21590" rIns="1093588" bIns="21590" numCol="1" spcCol="1270" anchor="ctr" anchorCtr="0">
              <a:noAutofit/>
            </a:bodyPr>
            <a:lstStyle/>
            <a:p>
              <a:pPr marL="0" lvl="0" indent="0" algn="ctr" defTabSz="755650">
                <a:lnSpc>
                  <a:spcPct val="90000"/>
                </a:lnSpc>
                <a:spcBef>
                  <a:spcPct val="0"/>
                </a:spcBef>
                <a:spcAft>
                  <a:spcPct val="35000"/>
                </a:spcAft>
                <a:buNone/>
              </a:pPr>
              <a:r>
                <a:rPr lang="en-IE" sz="1700" b="1" kern="1200" dirty="0">
                  <a:solidFill>
                    <a:srgbClr val="000000"/>
                  </a:solidFill>
                  <a:latin typeface="Univers" panose="020B0503020202020204" pitchFamily="34" charset="0"/>
                </a:rPr>
                <a:t>UNDER CLASS</a:t>
              </a:r>
            </a:p>
          </p:txBody>
        </p:sp>
      </p:grpSp>
    </p:spTree>
    <p:extLst>
      <p:ext uri="{BB962C8B-B14F-4D97-AF65-F5344CB8AC3E}">
        <p14:creationId xmlns:p14="http://schemas.microsoft.com/office/powerpoint/2010/main" val="283492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group of people sitting next to a body of water&#10;&#10;Description generated with very high confidence">
            <a:extLst>
              <a:ext uri="{FF2B5EF4-FFF2-40B4-BE49-F238E27FC236}">
                <a16:creationId xmlns:a16="http://schemas.microsoft.com/office/drawing/2014/main" id="{4403FFAD-4C1B-42F9-BC1B-C17699BA5A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638" y="-3235"/>
            <a:ext cx="9234577" cy="6152790"/>
          </a:xfrm>
          <a:prstGeom prst="rect">
            <a:avLst/>
          </a:prstGeom>
        </p:spPr>
      </p:pic>
      <p:sp>
        <p:nvSpPr>
          <p:cNvPr id="3" name="TextBox 2">
            <a:extLst>
              <a:ext uri="{FF2B5EF4-FFF2-40B4-BE49-F238E27FC236}">
                <a16:creationId xmlns:a16="http://schemas.microsoft.com/office/drawing/2014/main" id="{845BFBE9-B4A2-4EE4-B1F8-DA7BBCC47BCF}"/>
              </a:ext>
            </a:extLst>
          </p:cNvPr>
          <p:cNvSpPr txBox="1"/>
          <p:nvPr/>
        </p:nvSpPr>
        <p:spPr>
          <a:xfrm>
            <a:off x="7202443" y="381737"/>
            <a:ext cx="1941557" cy="523220"/>
          </a:xfrm>
          <a:prstGeom prst="rect">
            <a:avLst/>
          </a:prstGeom>
          <a:solidFill>
            <a:srgbClr val="00B0F0"/>
          </a:solidFill>
        </p:spPr>
        <p:txBody>
          <a:bodyPr wrap="none" rtlCol="0">
            <a:spAutoFit/>
          </a:bodyPr>
          <a:lstStyle/>
          <a:p>
            <a:r>
              <a:rPr lang="en-IE" sz="2800" b="1" dirty="0">
                <a:latin typeface="+mn-lt"/>
              </a:rPr>
              <a:t>  RELIGION  </a:t>
            </a:r>
          </a:p>
        </p:txBody>
      </p:sp>
    </p:spTree>
    <p:extLst>
      <p:ext uri="{BB962C8B-B14F-4D97-AF65-F5344CB8AC3E}">
        <p14:creationId xmlns:p14="http://schemas.microsoft.com/office/powerpoint/2010/main" val="1106466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guitar&#10;&#10;Description automatically generated">
            <a:extLst>
              <a:ext uri="{FF2B5EF4-FFF2-40B4-BE49-F238E27FC236}">
                <a16:creationId xmlns:a16="http://schemas.microsoft.com/office/drawing/2014/main" id="{D4F697F5-6451-4B02-BCBC-5DC9CE517C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476249"/>
            <a:ext cx="9109074" cy="6072716"/>
          </a:xfrm>
          <a:prstGeom prst="rect">
            <a:avLst/>
          </a:prstGeom>
        </p:spPr>
      </p:pic>
      <p:sp>
        <p:nvSpPr>
          <p:cNvPr id="4" name="TextBox 3">
            <a:extLst>
              <a:ext uri="{FF2B5EF4-FFF2-40B4-BE49-F238E27FC236}">
                <a16:creationId xmlns:a16="http://schemas.microsoft.com/office/drawing/2014/main" id="{C54AD794-C870-4FF1-B3D2-F57A7CB47FBD}"/>
              </a:ext>
            </a:extLst>
          </p:cNvPr>
          <p:cNvSpPr txBox="1"/>
          <p:nvPr/>
        </p:nvSpPr>
        <p:spPr>
          <a:xfrm>
            <a:off x="0" y="779486"/>
            <a:ext cx="1051891" cy="523220"/>
          </a:xfrm>
          <a:prstGeom prst="rect">
            <a:avLst/>
          </a:prstGeom>
          <a:solidFill>
            <a:srgbClr val="00B0F0"/>
          </a:solidFill>
        </p:spPr>
        <p:txBody>
          <a:bodyPr wrap="none" rtlCol="0">
            <a:spAutoFit/>
          </a:bodyPr>
          <a:lstStyle/>
          <a:p>
            <a:r>
              <a:rPr lang="en-IE" sz="2800" b="1" dirty="0">
                <a:latin typeface="+mn-lt"/>
              </a:rPr>
              <a:t>  AGE </a:t>
            </a:r>
          </a:p>
        </p:txBody>
      </p:sp>
    </p:spTree>
    <p:extLst>
      <p:ext uri="{BB962C8B-B14F-4D97-AF65-F5344CB8AC3E}">
        <p14:creationId xmlns:p14="http://schemas.microsoft.com/office/powerpoint/2010/main" val="3172756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931FE975-F84D-4172-8370-CAD094842A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09245"/>
            <a:ext cx="6556186" cy="4647377"/>
          </a:xfrm>
          <a:prstGeom prst="rect">
            <a:avLst/>
          </a:prstGeom>
        </p:spPr>
      </p:pic>
      <p:sp>
        <p:nvSpPr>
          <p:cNvPr id="4" name="TextBox 3">
            <a:extLst>
              <a:ext uri="{FF2B5EF4-FFF2-40B4-BE49-F238E27FC236}">
                <a16:creationId xmlns:a16="http://schemas.microsoft.com/office/drawing/2014/main" id="{7ED1A30F-563A-4B1F-9B05-01D2490AA370}"/>
              </a:ext>
            </a:extLst>
          </p:cNvPr>
          <p:cNvSpPr txBox="1"/>
          <p:nvPr/>
        </p:nvSpPr>
        <p:spPr>
          <a:xfrm>
            <a:off x="7801966" y="286943"/>
            <a:ext cx="1342034" cy="461665"/>
          </a:xfrm>
          <a:prstGeom prst="rect">
            <a:avLst/>
          </a:prstGeom>
          <a:solidFill>
            <a:srgbClr val="00B0F0"/>
          </a:solidFill>
        </p:spPr>
        <p:txBody>
          <a:bodyPr wrap="none" rtlCol="0">
            <a:spAutoFit/>
          </a:bodyPr>
          <a:lstStyle/>
          <a:p>
            <a:r>
              <a:rPr lang="en-IE" sz="2400" b="1" dirty="0">
                <a:latin typeface="+mn-lt"/>
              </a:rPr>
              <a:t>  TACKLE </a:t>
            </a:r>
          </a:p>
        </p:txBody>
      </p:sp>
      <p:sp>
        <p:nvSpPr>
          <p:cNvPr id="5" name="TextBox 4">
            <a:extLst>
              <a:ext uri="{FF2B5EF4-FFF2-40B4-BE49-F238E27FC236}">
                <a16:creationId xmlns:a16="http://schemas.microsoft.com/office/drawing/2014/main" id="{F298CD5A-964A-444A-948E-ACCD2721FF7F}"/>
              </a:ext>
            </a:extLst>
          </p:cNvPr>
          <p:cNvSpPr txBox="1"/>
          <p:nvPr/>
        </p:nvSpPr>
        <p:spPr>
          <a:xfrm>
            <a:off x="6529182" y="748608"/>
            <a:ext cx="2614818" cy="461665"/>
          </a:xfrm>
          <a:prstGeom prst="rect">
            <a:avLst/>
          </a:prstGeom>
          <a:solidFill>
            <a:srgbClr val="FFFF00"/>
          </a:solidFill>
        </p:spPr>
        <p:txBody>
          <a:bodyPr wrap="none" rtlCol="0">
            <a:spAutoFit/>
          </a:bodyPr>
          <a:lstStyle/>
          <a:p>
            <a:r>
              <a:rPr lang="en-IE" sz="2400" b="1" dirty="0">
                <a:latin typeface="+mn-lt"/>
              </a:rPr>
              <a:t>  DISCRIMINATION </a:t>
            </a:r>
          </a:p>
        </p:txBody>
      </p:sp>
      <p:sp>
        <p:nvSpPr>
          <p:cNvPr id="6" name="TextBox 5">
            <a:extLst>
              <a:ext uri="{FF2B5EF4-FFF2-40B4-BE49-F238E27FC236}">
                <a16:creationId xmlns:a16="http://schemas.microsoft.com/office/drawing/2014/main" id="{95E71BE1-0360-434C-907D-97D9502CF027}"/>
              </a:ext>
            </a:extLst>
          </p:cNvPr>
          <p:cNvSpPr txBox="1"/>
          <p:nvPr/>
        </p:nvSpPr>
        <p:spPr>
          <a:xfrm>
            <a:off x="7349919" y="1210273"/>
            <a:ext cx="1794081" cy="461665"/>
          </a:xfrm>
          <a:prstGeom prst="rect">
            <a:avLst/>
          </a:prstGeom>
          <a:solidFill>
            <a:srgbClr val="00B0F0"/>
          </a:solidFill>
        </p:spPr>
        <p:txBody>
          <a:bodyPr wrap="none" rtlCol="0">
            <a:spAutoFit/>
          </a:bodyPr>
          <a:lstStyle/>
          <a:p>
            <a:r>
              <a:rPr lang="en-IE" sz="2400" b="1" dirty="0">
                <a:solidFill>
                  <a:schemeClr val="bg1"/>
                </a:solidFill>
                <a:latin typeface="+mn-lt"/>
              </a:rPr>
              <a:t>  IN SCHOOL </a:t>
            </a:r>
          </a:p>
        </p:txBody>
      </p:sp>
    </p:spTree>
    <p:extLst>
      <p:ext uri="{BB962C8B-B14F-4D97-AF65-F5344CB8AC3E}">
        <p14:creationId xmlns:p14="http://schemas.microsoft.com/office/powerpoint/2010/main" val="4076335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keyboard&#10;&#10;Description automatically generated">
            <a:extLst>
              <a:ext uri="{FF2B5EF4-FFF2-40B4-BE49-F238E27FC236}">
                <a16:creationId xmlns:a16="http://schemas.microsoft.com/office/drawing/2014/main" id="{6BB24765-8246-434A-8A37-C130B7C0B5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2380" y="212103"/>
            <a:ext cx="6186975" cy="4719294"/>
          </a:xfrm>
          <a:prstGeom prst="rect">
            <a:avLst/>
          </a:prstGeom>
        </p:spPr>
      </p:pic>
      <p:sp>
        <p:nvSpPr>
          <p:cNvPr id="4" name="TextBox 3">
            <a:extLst>
              <a:ext uri="{FF2B5EF4-FFF2-40B4-BE49-F238E27FC236}">
                <a16:creationId xmlns:a16="http://schemas.microsoft.com/office/drawing/2014/main" id="{2EC487D9-31F2-4868-AFA1-E11A278E173A}"/>
              </a:ext>
            </a:extLst>
          </p:cNvPr>
          <p:cNvSpPr txBox="1"/>
          <p:nvPr/>
        </p:nvSpPr>
        <p:spPr>
          <a:xfrm>
            <a:off x="0" y="991561"/>
            <a:ext cx="2614818" cy="461665"/>
          </a:xfrm>
          <a:prstGeom prst="rect">
            <a:avLst/>
          </a:prstGeom>
          <a:solidFill>
            <a:srgbClr val="FFFF00"/>
          </a:solidFill>
        </p:spPr>
        <p:txBody>
          <a:bodyPr wrap="none" rtlCol="0">
            <a:spAutoFit/>
          </a:bodyPr>
          <a:lstStyle/>
          <a:p>
            <a:r>
              <a:rPr lang="en-IE" sz="2400" b="1" dirty="0">
                <a:latin typeface="+mn-lt"/>
              </a:rPr>
              <a:t>  DISCRIMINATION </a:t>
            </a:r>
          </a:p>
        </p:txBody>
      </p:sp>
      <p:sp>
        <p:nvSpPr>
          <p:cNvPr id="5" name="TextBox 4">
            <a:extLst>
              <a:ext uri="{FF2B5EF4-FFF2-40B4-BE49-F238E27FC236}">
                <a16:creationId xmlns:a16="http://schemas.microsoft.com/office/drawing/2014/main" id="{59327F3A-CCE7-4821-BD92-9B04F2709EA5}"/>
              </a:ext>
            </a:extLst>
          </p:cNvPr>
          <p:cNvSpPr txBox="1"/>
          <p:nvPr/>
        </p:nvSpPr>
        <p:spPr>
          <a:xfrm>
            <a:off x="0" y="532039"/>
            <a:ext cx="3126177" cy="461665"/>
          </a:xfrm>
          <a:prstGeom prst="rect">
            <a:avLst/>
          </a:prstGeom>
          <a:solidFill>
            <a:srgbClr val="00B0F0"/>
          </a:solidFill>
        </p:spPr>
        <p:txBody>
          <a:bodyPr wrap="none" rtlCol="0">
            <a:spAutoFit/>
          </a:bodyPr>
          <a:lstStyle/>
          <a:p>
            <a:r>
              <a:rPr lang="en-IE" sz="2400" b="1" dirty="0">
                <a:latin typeface="+mn-lt"/>
              </a:rPr>
              <a:t>  CAMPAIGN  </a:t>
            </a:r>
            <a:r>
              <a:rPr lang="en-IE" sz="2400" b="1" dirty="0">
                <a:solidFill>
                  <a:schemeClr val="bg1"/>
                </a:solidFill>
                <a:latin typeface="+mn-lt"/>
              </a:rPr>
              <a:t>AGAINST</a:t>
            </a:r>
            <a:r>
              <a:rPr lang="en-IE" sz="2400" b="1" dirty="0">
                <a:latin typeface="+mn-lt"/>
              </a:rPr>
              <a:t> </a:t>
            </a:r>
          </a:p>
        </p:txBody>
      </p:sp>
    </p:spTree>
    <p:extLst>
      <p:ext uri="{BB962C8B-B14F-4D97-AF65-F5344CB8AC3E}">
        <p14:creationId xmlns:p14="http://schemas.microsoft.com/office/powerpoint/2010/main" val="3111932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text, person, sitting&#10;&#10;Description automatically generated">
            <a:extLst>
              <a:ext uri="{FF2B5EF4-FFF2-40B4-BE49-F238E27FC236}">
                <a16:creationId xmlns:a16="http://schemas.microsoft.com/office/drawing/2014/main" id="{E75A29AE-5403-4FA6-ACDE-0A551DA20C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400" y="150829"/>
            <a:ext cx="3823747" cy="3823747"/>
          </a:xfrm>
          <a:prstGeom prst="rect">
            <a:avLst/>
          </a:prstGeom>
        </p:spPr>
      </p:pic>
      <p:pic>
        <p:nvPicPr>
          <p:cNvPr id="5" name="Picture 4" descr="A person smiling for the camera&#10;&#10;Description automatically generated">
            <a:extLst>
              <a:ext uri="{FF2B5EF4-FFF2-40B4-BE49-F238E27FC236}">
                <a16:creationId xmlns:a16="http://schemas.microsoft.com/office/drawing/2014/main" id="{5FFE903E-7AB8-4C0C-A854-AC70E284AD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0059" y="1121788"/>
            <a:ext cx="3823747" cy="3823747"/>
          </a:xfrm>
          <a:prstGeom prst="rect">
            <a:avLst/>
          </a:prstGeom>
        </p:spPr>
      </p:pic>
    </p:spTree>
    <p:extLst>
      <p:ext uri="{BB962C8B-B14F-4D97-AF65-F5344CB8AC3E}">
        <p14:creationId xmlns:p14="http://schemas.microsoft.com/office/powerpoint/2010/main" val="103759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man, indoor, young&#10;&#10;Description automatically generated">
            <a:extLst>
              <a:ext uri="{FF2B5EF4-FFF2-40B4-BE49-F238E27FC236}">
                <a16:creationId xmlns:a16="http://schemas.microsoft.com/office/drawing/2014/main" id="{AC77A170-F84E-4927-9C7A-4C8ED4F995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6" y="0"/>
            <a:ext cx="9154406" cy="6091163"/>
          </a:xfrm>
          <a:prstGeom prst="rect">
            <a:avLst/>
          </a:prstGeom>
          <a:effectLst/>
        </p:spPr>
      </p:pic>
      <p:pic>
        <p:nvPicPr>
          <p:cNvPr id="4" name="Picture 3">
            <a:extLst>
              <a:ext uri="{FF2B5EF4-FFF2-40B4-BE49-F238E27FC236}">
                <a16:creationId xmlns:a16="http://schemas.microsoft.com/office/drawing/2014/main" id="{CBEF21D6-81F5-42CF-BEF1-A7D8414D0C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099" y="4735932"/>
            <a:ext cx="1895901" cy="407568"/>
          </a:xfrm>
          <a:prstGeom prst="rect">
            <a:avLst/>
          </a:prstGeom>
        </p:spPr>
      </p:pic>
      <p:sp>
        <p:nvSpPr>
          <p:cNvPr id="2" name="Rectangle 1">
            <a:extLst>
              <a:ext uri="{FF2B5EF4-FFF2-40B4-BE49-F238E27FC236}">
                <a16:creationId xmlns:a16="http://schemas.microsoft.com/office/drawing/2014/main" id="{5562D50E-3F26-4C93-8C5C-D5720B07FF86}"/>
              </a:ext>
            </a:extLst>
          </p:cNvPr>
          <p:cNvSpPr/>
          <p:nvPr/>
        </p:nvSpPr>
        <p:spPr>
          <a:xfrm>
            <a:off x="0" y="2314094"/>
            <a:ext cx="1752980" cy="523220"/>
          </a:xfrm>
          <a:prstGeom prst="rect">
            <a:avLst/>
          </a:prstGeom>
          <a:solidFill>
            <a:srgbClr val="00B0F0"/>
          </a:solidFill>
        </p:spPr>
        <p:txBody>
          <a:bodyPr wrap="none">
            <a:spAutoFit/>
          </a:bodyPr>
          <a:lstStyle/>
          <a:p>
            <a:r>
              <a:rPr lang="en-US" sz="2800" b="1" kern="1200">
                <a:solidFill>
                  <a:schemeClr val="tx1"/>
                </a:solidFill>
              </a:rPr>
              <a:t>PRIVACY</a:t>
            </a:r>
            <a:endParaRPr lang="en-IE" sz="3200">
              <a:solidFill>
                <a:schemeClr val="tx1"/>
              </a:solidFill>
            </a:endParaRPr>
          </a:p>
        </p:txBody>
      </p:sp>
      <p:sp>
        <p:nvSpPr>
          <p:cNvPr id="7" name="Rectangle 6">
            <a:extLst>
              <a:ext uri="{FF2B5EF4-FFF2-40B4-BE49-F238E27FC236}">
                <a16:creationId xmlns:a16="http://schemas.microsoft.com/office/drawing/2014/main" id="{F47ED557-8DA2-4242-A266-CF356011EBB7}"/>
              </a:ext>
            </a:extLst>
          </p:cNvPr>
          <p:cNvSpPr/>
          <p:nvPr/>
        </p:nvSpPr>
        <p:spPr>
          <a:xfrm>
            <a:off x="-10406" y="1793870"/>
            <a:ext cx="3416320" cy="523220"/>
          </a:xfrm>
          <a:prstGeom prst="rect">
            <a:avLst/>
          </a:prstGeom>
          <a:solidFill>
            <a:srgbClr val="00B0F0"/>
          </a:solidFill>
        </p:spPr>
        <p:txBody>
          <a:bodyPr wrap="none">
            <a:spAutoFit/>
          </a:bodyPr>
          <a:lstStyle/>
          <a:p>
            <a:r>
              <a:rPr lang="en-US" sz="2800" b="1" kern="1200">
                <a:solidFill>
                  <a:schemeClr val="bg1"/>
                </a:solidFill>
                <a:latin typeface="+mn-lt"/>
              </a:rPr>
              <a:t>CONFIDENTIALITY</a:t>
            </a:r>
            <a:endParaRPr lang="en-IE" sz="2800">
              <a:solidFill>
                <a:schemeClr val="bg1"/>
              </a:solidFill>
              <a:latin typeface="+mn-lt"/>
            </a:endParaRPr>
          </a:p>
        </p:txBody>
      </p:sp>
      <p:sp>
        <p:nvSpPr>
          <p:cNvPr id="15" name="Rectangle 14">
            <a:extLst>
              <a:ext uri="{FF2B5EF4-FFF2-40B4-BE49-F238E27FC236}">
                <a16:creationId xmlns:a16="http://schemas.microsoft.com/office/drawing/2014/main" id="{FE6418EC-8F69-412C-BBF9-067ACBB30091}"/>
              </a:ext>
            </a:extLst>
          </p:cNvPr>
          <p:cNvSpPr/>
          <p:nvPr/>
        </p:nvSpPr>
        <p:spPr>
          <a:xfrm>
            <a:off x="0" y="2831424"/>
            <a:ext cx="2177199" cy="523220"/>
          </a:xfrm>
          <a:prstGeom prst="rect">
            <a:avLst/>
          </a:prstGeom>
          <a:solidFill>
            <a:srgbClr val="00B0F0"/>
          </a:solidFill>
        </p:spPr>
        <p:txBody>
          <a:bodyPr wrap="none">
            <a:spAutoFit/>
          </a:bodyPr>
          <a:lstStyle/>
          <a:p>
            <a:r>
              <a:rPr lang="en-US" sz="2800" b="1" kern="1200">
                <a:solidFill>
                  <a:schemeClr val="bg1"/>
                </a:solidFill>
                <a:latin typeface="+mn-lt"/>
              </a:rPr>
              <a:t>INCLUSION</a:t>
            </a:r>
            <a:endParaRPr lang="en-IE" sz="2800">
              <a:solidFill>
                <a:schemeClr val="bg1"/>
              </a:solidFill>
              <a:latin typeface="+mn-lt"/>
            </a:endParaRPr>
          </a:p>
        </p:txBody>
      </p:sp>
      <p:sp>
        <p:nvSpPr>
          <p:cNvPr id="16" name="Rectangle 15">
            <a:extLst>
              <a:ext uri="{FF2B5EF4-FFF2-40B4-BE49-F238E27FC236}">
                <a16:creationId xmlns:a16="http://schemas.microsoft.com/office/drawing/2014/main" id="{B25AF200-3001-4C73-ABF1-45F0A488BDFA}"/>
              </a:ext>
            </a:extLst>
          </p:cNvPr>
          <p:cNvSpPr/>
          <p:nvPr/>
        </p:nvSpPr>
        <p:spPr>
          <a:xfrm>
            <a:off x="0" y="3354543"/>
            <a:ext cx="2477409" cy="523220"/>
          </a:xfrm>
          <a:prstGeom prst="rect">
            <a:avLst/>
          </a:prstGeom>
          <a:solidFill>
            <a:srgbClr val="FFFF00"/>
          </a:solidFill>
        </p:spPr>
        <p:txBody>
          <a:bodyPr wrap="none">
            <a:spAutoFit/>
          </a:bodyPr>
          <a:lstStyle/>
          <a:p>
            <a:r>
              <a:rPr lang="en-US" sz="2800" b="1" kern="1200" dirty="0">
                <a:solidFill>
                  <a:schemeClr val="tx1"/>
                </a:solidFill>
                <a:latin typeface="+mn-lt"/>
              </a:rPr>
              <a:t>AWARENESS</a:t>
            </a:r>
            <a:endParaRPr lang="en-IE" sz="2800" dirty="0">
              <a:solidFill>
                <a:schemeClr val="tx1"/>
              </a:solidFill>
              <a:latin typeface="+mn-lt"/>
            </a:endParaRPr>
          </a:p>
        </p:txBody>
      </p:sp>
      <p:sp>
        <p:nvSpPr>
          <p:cNvPr id="17" name="Rectangle 16">
            <a:extLst>
              <a:ext uri="{FF2B5EF4-FFF2-40B4-BE49-F238E27FC236}">
                <a16:creationId xmlns:a16="http://schemas.microsoft.com/office/drawing/2014/main" id="{51530E41-71C2-48D6-B66F-446FFD801811}"/>
              </a:ext>
            </a:extLst>
          </p:cNvPr>
          <p:cNvSpPr/>
          <p:nvPr/>
        </p:nvSpPr>
        <p:spPr>
          <a:xfrm>
            <a:off x="0" y="1265481"/>
            <a:ext cx="1779654" cy="523220"/>
          </a:xfrm>
          <a:prstGeom prst="rect">
            <a:avLst/>
          </a:prstGeom>
          <a:solidFill>
            <a:srgbClr val="00B0F0"/>
          </a:solidFill>
        </p:spPr>
        <p:txBody>
          <a:bodyPr wrap="none">
            <a:spAutoFit/>
          </a:bodyPr>
          <a:lstStyle/>
          <a:p>
            <a:r>
              <a:rPr lang="en-US" sz="2800" b="1" kern="1200" dirty="0">
                <a:solidFill>
                  <a:schemeClr val="tx1"/>
                </a:solidFill>
                <a:latin typeface="+mj-lt"/>
              </a:rPr>
              <a:t>RESPECT</a:t>
            </a:r>
            <a:endParaRPr lang="en-IE" sz="2800" dirty="0">
              <a:solidFill>
                <a:schemeClr val="tx1"/>
              </a:solidFill>
              <a:latin typeface="+mj-lt"/>
            </a:endParaRPr>
          </a:p>
        </p:txBody>
      </p:sp>
    </p:spTree>
    <p:extLst>
      <p:ext uri="{BB962C8B-B14F-4D97-AF65-F5344CB8AC3E}">
        <p14:creationId xmlns:p14="http://schemas.microsoft.com/office/powerpoint/2010/main" val="273120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F4D4AC-06B3-4A93-AE4F-8BFA5D9710DD}"/>
              </a:ext>
            </a:extLst>
          </p:cNvPr>
          <p:cNvSpPr/>
          <p:nvPr/>
        </p:nvSpPr>
        <p:spPr>
          <a:xfrm>
            <a:off x="4457225" y="2417862"/>
            <a:ext cx="229550" cy="307777"/>
          </a:xfrm>
          <a:prstGeom prst="rect">
            <a:avLst/>
          </a:prstGeom>
        </p:spPr>
        <p:txBody>
          <a:bodyPr wrap="none">
            <a:spAutoFit/>
          </a:bodyPr>
          <a:lstStyle/>
          <a:p>
            <a:r>
              <a:rPr lang="en-IE">
                <a:latin typeface="Times New Roman" panose="02020603050405020304" pitchFamily="18" charset="0"/>
              </a:rPr>
              <a:t> </a:t>
            </a:r>
            <a:endParaRPr lang="en-IE"/>
          </a:p>
        </p:txBody>
      </p:sp>
      <p:pic>
        <p:nvPicPr>
          <p:cNvPr id="1026" name="Picture 2">
            <a:extLst>
              <a:ext uri="{FF2B5EF4-FFF2-40B4-BE49-F238E27FC236}">
                <a16:creationId xmlns:a16="http://schemas.microsoft.com/office/drawing/2014/main" id="{C2870145-6B8C-4803-9949-3664FEA0FF2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69596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close up of a logo&#10;&#10;Description automatically generated">
            <a:extLst>
              <a:ext uri="{FF2B5EF4-FFF2-40B4-BE49-F238E27FC236}">
                <a16:creationId xmlns:a16="http://schemas.microsoft.com/office/drawing/2014/main" id="{944BC1FB-F30D-4C4F-AEC6-8ABE277874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55570" y="3331029"/>
            <a:ext cx="2188430" cy="1538968"/>
          </a:xfrm>
          <a:prstGeom prst="rect">
            <a:avLst/>
          </a:prstGeom>
        </p:spPr>
      </p:pic>
    </p:spTree>
    <p:extLst>
      <p:ext uri="{BB962C8B-B14F-4D97-AF65-F5344CB8AC3E}">
        <p14:creationId xmlns:p14="http://schemas.microsoft.com/office/powerpoint/2010/main" val="3502169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F4D4AC-06B3-4A93-AE4F-8BFA5D9710DD}"/>
              </a:ext>
            </a:extLst>
          </p:cNvPr>
          <p:cNvSpPr/>
          <p:nvPr/>
        </p:nvSpPr>
        <p:spPr>
          <a:xfrm>
            <a:off x="4457225" y="2417862"/>
            <a:ext cx="229550" cy="307777"/>
          </a:xfrm>
          <a:prstGeom prst="rect">
            <a:avLst/>
          </a:prstGeom>
        </p:spPr>
        <p:txBody>
          <a:bodyPr wrap="none">
            <a:spAutoFit/>
          </a:bodyPr>
          <a:lstStyle/>
          <a:p>
            <a:r>
              <a:rPr lang="en-IE">
                <a:latin typeface="Times New Roman" panose="02020603050405020304" pitchFamily="18" charset="0"/>
              </a:rPr>
              <a:t> </a:t>
            </a:r>
            <a:endParaRPr lang="en-IE"/>
          </a:p>
        </p:txBody>
      </p:sp>
      <p:pic>
        <p:nvPicPr>
          <p:cNvPr id="9" name="Picture 8">
            <a:extLst>
              <a:ext uri="{FF2B5EF4-FFF2-40B4-BE49-F238E27FC236}">
                <a16:creationId xmlns:a16="http://schemas.microsoft.com/office/drawing/2014/main" id="{A51CD798-C174-4461-940A-E7506F4489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3253" y="0"/>
            <a:ext cx="3860747" cy="5151620"/>
          </a:xfrm>
          <a:prstGeom prst="rect">
            <a:avLst/>
          </a:prstGeom>
        </p:spPr>
      </p:pic>
      <p:sp>
        <p:nvSpPr>
          <p:cNvPr id="10" name="TextBox 9">
            <a:extLst>
              <a:ext uri="{FF2B5EF4-FFF2-40B4-BE49-F238E27FC236}">
                <a16:creationId xmlns:a16="http://schemas.microsoft.com/office/drawing/2014/main" id="{351B62AC-E70D-49E2-B585-89B5A62A51AA}"/>
              </a:ext>
            </a:extLst>
          </p:cNvPr>
          <p:cNvSpPr txBox="1"/>
          <p:nvPr/>
        </p:nvSpPr>
        <p:spPr>
          <a:xfrm>
            <a:off x="0" y="607265"/>
            <a:ext cx="1866217" cy="523220"/>
          </a:xfrm>
          <a:prstGeom prst="rect">
            <a:avLst/>
          </a:prstGeom>
          <a:solidFill>
            <a:srgbClr val="00B0F0"/>
          </a:solidFill>
        </p:spPr>
        <p:txBody>
          <a:bodyPr wrap="none" rtlCol="0">
            <a:spAutoFit/>
          </a:bodyPr>
          <a:lstStyle/>
          <a:p>
            <a:r>
              <a:rPr lang="en-IE" sz="2800" b="1" dirty="0">
                <a:latin typeface="+mn-lt"/>
              </a:rPr>
              <a:t>  ACTIVITY  </a:t>
            </a:r>
          </a:p>
        </p:txBody>
      </p:sp>
      <p:sp>
        <p:nvSpPr>
          <p:cNvPr id="3" name="Rectangle 2">
            <a:extLst>
              <a:ext uri="{FF2B5EF4-FFF2-40B4-BE49-F238E27FC236}">
                <a16:creationId xmlns:a16="http://schemas.microsoft.com/office/drawing/2014/main" id="{137AEBEB-9545-4A37-99F5-12EDEE76B232}"/>
              </a:ext>
            </a:extLst>
          </p:cNvPr>
          <p:cNvSpPr/>
          <p:nvPr/>
        </p:nvSpPr>
        <p:spPr>
          <a:xfrm>
            <a:off x="881888" y="1371422"/>
            <a:ext cx="4103126" cy="2708434"/>
          </a:xfrm>
          <a:prstGeom prst="rect">
            <a:avLst/>
          </a:prstGeom>
        </p:spPr>
        <p:txBody>
          <a:bodyPr wrap="square">
            <a:spAutoFit/>
          </a:bodyPr>
          <a:lstStyle/>
          <a:p>
            <a:pPr marL="342900" indent="-342900">
              <a:spcBef>
                <a:spcPts val="600"/>
              </a:spcBef>
              <a:buClrTx/>
              <a:buAutoNum type="arabicPeriod"/>
            </a:pPr>
            <a:r>
              <a:rPr lang="en-GB" sz="2000" dirty="0">
                <a:latin typeface="Univers" panose="020B0503020202020204" pitchFamily="34" charset="0"/>
              </a:rPr>
              <a:t>What rights are in the Convention to protect against discrimination? </a:t>
            </a:r>
          </a:p>
          <a:p>
            <a:pPr marL="342900" indent="-342900">
              <a:spcBef>
                <a:spcPts val="600"/>
              </a:spcBef>
              <a:buClrTx/>
              <a:buAutoNum type="arabicPeriod"/>
            </a:pPr>
            <a:r>
              <a:rPr lang="en-GB" sz="2000" dirty="0">
                <a:latin typeface="Univers" panose="020B0503020202020204" pitchFamily="34" charset="0"/>
              </a:rPr>
              <a:t>Which communities in Ireland are most vulnerable to discrimination?</a:t>
            </a:r>
          </a:p>
          <a:p>
            <a:pPr marL="342900" indent="-342900">
              <a:spcBef>
                <a:spcPts val="600"/>
              </a:spcBef>
              <a:buClrTx/>
              <a:buAutoNum type="arabicPeriod"/>
            </a:pPr>
            <a:r>
              <a:rPr lang="en-GB" sz="2000" dirty="0">
                <a:latin typeface="Univers" panose="020B0503020202020204" pitchFamily="34" charset="0"/>
              </a:rPr>
              <a:t>What can individuals to prevent discrimination?</a:t>
            </a:r>
            <a:endParaRPr lang="en-IE" sz="2000" dirty="0">
              <a:latin typeface="Univers" panose="020B0503020202020204" pitchFamily="34" charset="0"/>
              <a:ea typeface="+mn-lt"/>
              <a:cs typeface="+mn-lt"/>
            </a:endParaRPr>
          </a:p>
        </p:txBody>
      </p:sp>
    </p:spTree>
    <p:extLst>
      <p:ext uri="{BB962C8B-B14F-4D97-AF65-F5344CB8AC3E}">
        <p14:creationId xmlns:p14="http://schemas.microsoft.com/office/powerpoint/2010/main" val="3032142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Would you stop if you saw this little girl on the street? | UNICEF">
            <a:hlinkClick r:id="" action="ppaction://media"/>
            <a:extLst>
              <a:ext uri="{FF2B5EF4-FFF2-40B4-BE49-F238E27FC236}">
                <a16:creationId xmlns:a16="http://schemas.microsoft.com/office/drawing/2014/main" id="{04E875BA-F064-42E7-B290-C49397EB188B}"/>
              </a:ext>
            </a:extLst>
          </p:cNvPr>
          <p:cNvPicPr>
            <a:picLocks noRot="1" noChangeAspect="1"/>
          </p:cNvPicPr>
          <p:nvPr>
            <a:videoFile r:link="rId1"/>
          </p:nvPr>
        </p:nvPicPr>
        <p:blipFill>
          <a:blip r:embed="rId4"/>
          <a:stretch>
            <a:fillRect/>
          </a:stretch>
        </p:blipFill>
        <p:spPr>
          <a:xfrm>
            <a:off x="0" y="-73479"/>
            <a:ext cx="9274629" cy="5216979"/>
          </a:xfrm>
          <a:prstGeom prst="rect">
            <a:avLst/>
          </a:prstGeom>
        </p:spPr>
      </p:pic>
    </p:spTree>
    <p:extLst>
      <p:ext uri="{BB962C8B-B14F-4D97-AF65-F5344CB8AC3E}">
        <p14:creationId xmlns:p14="http://schemas.microsoft.com/office/powerpoint/2010/main" val="313416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a photo&#10;&#10;Description automatically generated">
            <a:extLst>
              <a:ext uri="{FF2B5EF4-FFF2-40B4-BE49-F238E27FC236}">
                <a16:creationId xmlns:a16="http://schemas.microsoft.com/office/drawing/2014/main" id="{FD295FB7-51CB-4358-8FAA-F6BB0BA11C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244853" cy="5143500"/>
          </a:xfrm>
          <a:prstGeom prst="rect">
            <a:avLst/>
          </a:prstGeom>
        </p:spPr>
      </p:pic>
      <p:sp>
        <p:nvSpPr>
          <p:cNvPr id="4" name="TextBox 3">
            <a:extLst>
              <a:ext uri="{FF2B5EF4-FFF2-40B4-BE49-F238E27FC236}">
                <a16:creationId xmlns:a16="http://schemas.microsoft.com/office/drawing/2014/main" id="{75A7F176-DF20-4E11-B28A-75F9D199E8E0}"/>
              </a:ext>
            </a:extLst>
          </p:cNvPr>
          <p:cNvSpPr txBox="1"/>
          <p:nvPr/>
        </p:nvSpPr>
        <p:spPr>
          <a:xfrm>
            <a:off x="0" y="503913"/>
            <a:ext cx="6516528" cy="523220"/>
          </a:xfrm>
          <a:prstGeom prst="rect">
            <a:avLst/>
          </a:prstGeom>
          <a:solidFill>
            <a:srgbClr val="00B0F0"/>
          </a:solidFill>
        </p:spPr>
        <p:txBody>
          <a:bodyPr wrap="none" rtlCol="0">
            <a:spAutoFit/>
          </a:bodyPr>
          <a:lstStyle/>
          <a:p>
            <a:r>
              <a:rPr lang="en-IE" sz="2800" b="1" dirty="0">
                <a:latin typeface="+mn-lt"/>
              </a:rPr>
              <a:t>9 FORMS OF DISCRIMINATION IN IRELAND</a:t>
            </a:r>
          </a:p>
        </p:txBody>
      </p:sp>
      <p:graphicFrame>
        <p:nvGraphicFramePr>
          <p:cNvPr id="10" name="Diagram 9">
            <a:extLst>
              <a:ext uri="{FF2B5EF4-FFF2-40B4-BE49-F238E27FC236}">
                <a16:creationId xmlns:a16="http://schemas.microsoft.com/office/drawing/2014/main" id="{9602EDB9-2F68-495F-AC4E-3A4B6B0A1AC8}"/>
              </a:ext>
            </a:extLst>
          </p:cNvPr>
          <p:cNvGraphicFramePr/>
          <p:nvPr>
            <p:extLst>
              <p:ext uri="{D42A27DB-BD31-4B8C-83A1-F6EECF244321}">
                <p14:modId xmlns:p14="http://schemas.microsoft.com/office/powerpoint/2010/main" val="453209781"/>
              </p:ext>
            </p:extLst>
          </p:nvPr>
        </p:nvGraphicFramePr>
        <p:xfrm>
          <a:off x="588819" y="3394364"/>
          <a:ext cx="8194963" cy="19864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04712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RC- I have the right 60 sec English caption only">
            <a:hlinkClick r:id="" action="ppaction://media"/>
            <a:extLst>
              <a:ext uri="{FF2B5EF4-FFF2-40B4-BE49-F238E27FC236}">
                <a16:creationId xmlns:a16="http://schemas.microsoft.com/office/drawing/2014/main" id="{B030B8C7-8C36-4B18-9E23-0986B4216CBB}"/>
              </a:ext>
            </a:extLst>
          </p:cNvPr>
          <p:cNvPicPr>
            <a:picLocks noRot="1" noChangeAspect="1"/>
          </p:cNvPicPr>
          <p:nvPr>
            <a:videoFile r:link="rId1"/>
          </p:nvPr>
        </p:nvPicPr>
        <p:blipFill>
          <a:blip r:embed="rId4"/>
          <a:stretch>
            <a:fillRect/>
          </a:stretch>
        </p:blipFill>
        <p:spPr>
          <a:xfrm>
            <a:off x="0" y="-4025"/>
            <a:ext cx="9144000" cy="5151550"/>
          </a:xfrm>
          <a:prstGeom prst="rect">
            <a:avLst/>
          </a:prstGeom>
        </p:spPr>
      </p:pic>
    </p:spTree>
    <p:extLst>
      <p:ext uri="{BB962C8B-B14F-4D97-AF65-F5344CB8AC3E}">
        <p14:creationId xmlns:p14="http://schemas.microsoft.com/office/powerpoint/2010/main" val="92129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0121EE5-715C-495C-9455-732DD3667B6B}"/>
              </a:ext>
            </a:extLst>
          </p:cNvPr>
          <p:cNvSpPr txBox="1">
            <a:spLocks/>
          </p:cNvSpPr>
          <p:nvPr/>
        </p:nvSpPr>
        <p:spPr>
          <a:xfrm>
            <a:off x="538619" y="1127342"/>
            <a:ext cx="8310824" cy="3353689"/>
          </a:xfrm>
          <a:prstGeom prst="rect">
            <a:avLst/>
          </a:prstGeom>
        </p:spPr>
        <p:txBody>
          <a:bodyPr vert="horz" lIns="91440" tIns="45720" rIns="91440" bIns="45720" numCol="2" rtlCol="0" anchor="ctr">
            <a:normAutofit lnSpcReduction="10000"/>
          </a:bodyPr>
          <a:lst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defTabSz="914400">
              <a:buClrTx/>
              <a:buNone/>
            </a:pPr>
            <a:r>
              <a:rPr lang="en-US" sz="2000" b="1" dirty="0">
                <a:solidFill>
                  <a:srgbClr val="00B0F0"/>
                </a:solidFill>
              </a:rPr>
              <a:t>Discrimination</a:t>
            </a:r>
          </a:p>
          <a:p>
            <a:pPr marL="0" indent="0" defTabSz="914400">
              <a:buClrTx/>
              <a:buNone/>
            </a:pPr>
            <a:r>
              <a:rPr lang="en-US" sz="2000" dirty="0">
                <a:solidFill>
                  <a:schemeClr val="accent1">
                    <a:lumMod val="50000"/>
                  </a:schemeClr>
                </a:solidFill>
              </a:rPr>
              <a:t>Unjust or prejudicial treatment of different categories of people, especially on the grounds of race, age, or sex.</a:t>
            </a:r>
          </a:p>
          <a:p>
            <a:pPr marL="0" indent="0" defTabSz="914400">
              <a:buClrTx/>
              <a:buNone/>
            </a:pPr>
            <a:r>
              <a:rPr lang="en-US" sz="2000" b="1" dirty="0">
                <a:solidFill>
                  <a:srgbClr val="00B0F0"/>
                </a:solidFill>
              </a:rPr>
              <a:t>Racism</a:t>
            </a:r>
            <a:endParaRPr lang="en-US" sz="2000" dirty="0">
              <a:solidFill>
                <a:srgbClr val="00B0F0"/>
              </a:solidFill>
            </a:endParaRPr>
          </a:p>
          <a:p>
            <a:pPr marL="0" indent="0" defTabSz="914400">
              <a:buClrTx/>
              <a:buNone/>
            </a:pPr>
            <a:r>
              <a:rPr lang="en-US" sz="2000" dirty="0">
                <a:solidFill>
                  <a:schemeClr val="accent1">
                    <a:lumMod val="50000"/>
                  </a:schemeClr>
                </a:solidFill>
              </a:rPr>
              <a:t>Prejudice, discrimination, or antagonism directed against someone of a different race based on the belief that one's own race is superior.</a:t>
            </a:r>
          </a:p>
          <a:p>
            <a:pPr marL="0" indent="0" defTabSz="914400">
              <a:buClrTx/>
              <a:buNone/>
            </a:pPr>
            <a:r>
              <a:rPr lang="en-IE" sz="2000" b="1" dirty="0">
                <a:solidFill>
                  <a:srgbClr val="00B0F0"/>
                </a:solidFill>
              </a:rPr>
              <a:t>Bigotry</a:t>
            </a:r>
            <a:r>
              <a:rPr lang="en-IE" sz="2000" b="1" dirty="0">
                <a:solidFill>
                  <a:schemeClr val="accent1">
                    <a:lumMod val="50000"/>
                  </a:schemeClr>
                </a:solidFill>
              </a:rPr>
              <a:t> </a:t>
            </a:r>
          </a:p>
          <a:p>
            <a:pPr marL="0" indent="0" defTabSz="914400">
              <a:buClrTx/>
              <a:buNone/>
            </a:pPr>
            <a:r>
              <a:rPr lang="en-IE" sz="2000" dirty="0">
                <a:solidFill>
                  <a:schemeClr val="accent1">
                    <a:lumMod val="50000"/>
                  </a:schemeClr>
                </a:solidFill>
              </a:rPr>
              <a:t>Intolerant devotion to one's own opinions and prejudices.</a:t>
            </a:r>
            <a:endParaRPr lang="en-US" sz="2000" dirty="0">
              <a:solidFill>
                <a:schemeClr val="accent1">
                  <a:lumMod val="50000"/>
                </a:schemeClr>
              </a:solidFill>
            </a:endParaRPr>
          </a:p>
          <a:p>
            <a:pPr marL="0" indent="0" defTabSz="914400">
              <a:buClrTx/>
              <a:buNone/>
            </a:pPr>
            <a:r>
              <a:rPr lang="en-US" sz="2000" b="1" dirty="0">
                <a:solidFill>
                  <a:srgbClr val="00B0F0"/>
                </a:solidFill>
                <a:ea typeface="+mn-lt"/>
                <a:cs typeface="+mn-lt"/>
              </a:rPr>
              <a:t>Prejudice</a:t>
            </a:r>
          </a:p>
          <a:p>
            <a:pPr marL="0" indent="0" defTabSz="914400">
              <a:buClrTx/>
              <a:buNone/>
            </a:pPr>
            <a:r>
              <a:rPr lang="en-US" sz="2000" dirty="0">
                <a:solidFill>
                  <a:schemeClr val="accent1">
                    <a:lumMod val="50000"/>
                  </a:schemeClr>
                </a:solidFill>
                <a:ea typeface="+mn-lt"/>
                <a:cs typeface="+mn-lt"/>
              </a:rPr>
              <a:t>Preconceived opinion that is not based on reason or actual experience.</a:t>
            </a:r>
          </a:p>
          <a:p>
            <a:pPr marL="0" indent="0" defTabSz="914400">
              <a:buClrTx/>
              <a:buNone/>
            </a:pPr>
            <a:r>
              <a:rPr lang="en-US" sz="2000" b="1" dirty="0">
                <a:solidFill>
                  <a:srgbClr val="00B0F0"/>
                </a:solidFill>
              </a:rPr>
              <a:t>Xenophobia</a:t>
            </a:r>
            <a:r>
              <a:rPr lang="en-US" sz="2000" b="1" dirty="0">
                <a:solidFill>
                  <a:schemeClr val="accent1">
                    <a:lumMod val="50000"/>
                  </a:schemeClr>
                </a:solidFill>
              </a:rPr>
              <a:t> </a:t>
            </a:r>
          </a:p>
          <a:p>
            <a:pPr marL="0" indent="0" defTabSz="914400">
              <a:buClrTx/>
              <a:buNone/>
            </a:pPr>
            <a:r>
              <a:rPr lang="en-US" sz="2000" dirty="0">
                <a:solidFill>
                  <a:schemeClr val="accent1">
                    <a:lumMod val="50000"/>
                  </a:schemeClr>
                </a:solidFill>
              </a:rPr>
              <a:t>Dislike of or prejudice against people from other countries.</a:t>
            </a:r>
            <a:r>
              <a:rPr lang="en-IE" sz="2000" dirty="0">
                <a:solidFill>
                  <a:schemeClr val="accent1">
                    <a:lumMod val="50000"/>
                  </a:schemeClr>
                </a:solidFill>
              </a:rPr>
              <a:t> </a:t>
            </a:r>
            <a:endParaRPr lang="en-US" sz="2000" dirty="0">
              <a:solidFill>
                <a:schemeClr val="accent1">
                  <a:lumMod val="50000"/>
                </a:schemeClr>
              </a:solidFill>
            </a:endParaRPr>
          </a:p>
        </p:txBody>
      </p:sp>
      <p:sp>
        <p:nvSpPr>
          <p:cNvPr id="3" name="TextBox 2">
            <a:extLst>
              <a:ext uri="{FF2B5EF4-FFF2-40B4-BE49-F238E27FC236}">
                <a16:creationId xmlns:a16="http://schemas.microsoft.com/office/drawing/2014/main" id="{9E490A0A-5008-41D7-83DC-7685A309FC97}"/>
              </a:ext>
            </a:extLst>
          </p:cNvPr>
          <p:cNvSpPr txBox="1"/>
          <p:nvPr/>
        </p:nvSpPr>
        <p:spPr>
          <a:xfrm>
            <a:off x="0" y="503913"/>
            <a:ext cx="4871847" cy="523220"/>
          </a:xfrm>
          <a:prstGeom prst="rect">
            <a:avLst/>
          </a:prstGeom>
          <a:solidFill>
            <a:srgbClr val="00B0F0"/>
          </a:solidFill>
        </p:spPr>
        <p:txBody>
          <a:bodyPr wrap="none" rtlCol="0">
            <a:spAutoFit/>
          </a:bodyPr>
          <a:lstStyle/>
          <a:p>
            <a:r>
              <a:rPr lang="en-IE" sz="2800" b="1" dirty="0">
                <a:latin typeface="+mn-lt"/>
              </a:rPr>
              <a:t> DEFINITIONS TO UNDERSTAND</a:t>
            </a:r>
          </a:p>
        </p:txBody>
      </p:sp>
    </p:spTree>
    <p:extLst>
      <p:ext uri="{BB962C8B-B14F-4D97-AF65-F5344CB8AC3E}">
        <p14:creationId xmlns:p14="http://schemas.microsoft.com/office/powerpoint/2010/main" val="2560194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wo people sitting at a table&#10;&#10;Description automatically generated">
            <a:extLst>
              <a:ext uri="{FF2B5EF4-FFF2-40B4-BE49-F238E27FC236}">
                <a16:creationId xmlns:a16="http://schemas.microsoft.com/office/drawing/2014/main" id="{7278C522-00AD-4B45-840A-C8650CF43B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91" y="-1053886"/>
            <a:ext cx="9192491" cy="6400093"/>
          </a:xfrm>
          <a:prstGeom prst="rect">
            <a:avLst/>
          </a:prstGeom>
        </p:spPr>
      </p:pic>
      <p:sp>
        <p:nvSpPr>
          <p:cNvPr id="3" name="TextBox 2">
            <a:extLst>
              <a:ext uri="{FF2B5EF4-FFF2-40B4-BE49-F238E27FC236}">
                <a16:creationId xmlns:a16="http://schemas.microsoft.com/office/drawing/2014/main" id="{AC1913C9-CCB4-46DF-9C62-61DA87F88408}"/>
              </a:ext>
            </a:extLst>
          </p:cNvPr>
          <p:cNvSpPr txBox="1"/>
          <p:nvPr/>
        </p:nvSpPr>
        <p:spPr>
          <a:xfrm>
            <a:off x="7523043" y="353601"/>
            <a:ext cx="1620957" cy="523220"/>
          </a:xfrm>
          <a:prstGeom prst="rect">
            <a:avLst/>
          </a:prstGeom>
          <a:solidFill>
            <a:srgbClr val="00B0F0"/>
          </a:solidFill>
        </p:spPr>
        <p:txBody>
          <a:bodyPr wrap="none" rtlCol="0">
            <a:spAutoFit/>
          </a:bodyPr>
          <a:lstStyle/>
          <a:p>
            <a:r>
              <a:rPr lang="en-IE" sz="2800" b="1" dirty="0">
                <a:latin typeface="+mn-lt"/>
              </a:rPr>
              <a:t>  RACISM </a:t>
            </a:r>
          </a:p>
        </p:txBody>
      </p:sp>
    </p:spTree>
    <p:extLst>
      <p:ext uri="{BB962C8B-B14F-4D97-AF65-F5344CB8AC3E}">
        <p14:creationId xmlns:p14="http://schemas.microsoft.com/office/powerpoint/2010/main" val="163141646"/>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UNICEF">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ldren Uprooted presentation for TY.potx" id="{0E0010AB-8D85-4E82-B79A-8150D37E38D3}" vid="{5BA22B03-A810-41E8-B8A6-4C6E48254F1A}"/>
    </a:ext>
  </a:extLst>
</a:theme>
</file>

<file path=ppt/theme/theme2.xml><?xml version="1.0" encoding="utf-8"?>
<a:theme xmlns:a="http://schemas.openxmlformats.org/drawingml/2006/main" name="1_Office Theme">
  <a:themeElements>
    <a:clrScheme name="Custom 1">
      <a:dk1>
        <a:srgbClr val="00B0F0"/>
      </a:dk1>
      <a:lt1>
        <a:sysClr val="window" lastClr="FFFFFF"/>
      </a:lt1>
      <a:dk2>
        <a:srgbClr val="5CD3FF"/>
      </a:dk2>
      <a:lt2>
        <a:srgbClr val="CFF1FF"/>
      </a:lt2>
      <a:accent1>
        <a:srgbClr val="9B9B9B"/>
      </a:accent1>
      <a:accent2>
        <a:srgbClr val="00B0F0"/>
      </a:accent2>
      <a:accent3>
        <a:srgbClr val="7030A0"/>
      </a:accent3>
      <a:accent4>
        <a:srgbClr val="F49100"/>
      </a:accent4>
      <a:accent5>
        <a:srgbClr val="FFCC00"/>
      </a:accent5>
      <a:accent6>
        <a:srgbClr val="A5C249"/>
      </a:accent6>
      <a:hlink>
        <a:srgbClr val="D60093"/>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ldren Uprooted presentation for TY.potx" id="{0E0010AB-8D85-4E82-B79A-8150D37E38D3}" vid="{026CE39D-A16C-431B-883B-B1783D6FFC4C}"/>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7754E0635435469BC05ED0011C52AB" ma:contentTypeVersion="11" ma:contentTypeDescription="Create a new document." ma:contentTypeScope="" ma:versionID="29b85ded421ee1d997238f93fc161d90">
  <xsd:schema xmlns:xsd="http://www.w3.org/2001/XMLSchema" xmlns:xs="http://www.w3.org/2001/XMLSchema" xmlns:p="http://schemas.microsoft.com/office/2006/metadata/properties" xmlns:ns2="f146cff5-8d07-4361-a082-4e16c196f8ce" xmlns:ns3="2f2b1fa9-6155-42a0-939e-77327d739dee" targetNamespace="http://schemas.microsoft.com/office/2006/metadata/properties" ma:root="true" ma:fieldsID="31519a1e5f65cb31f9b8e9049c9f8f36" ns2:_="" ns3:_="">
    <xsd:import namespace="f146cff5-8d07-4361-a082-4e16c196f8ce"/>
    <xsd:import namespace="2f2b1fa9-6155-42a0-939e-77327d739dee"/>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AutoTags" minOccurs="0"/>
                <xsd:element ref="ns2:MediaServiceOCR"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46cff5-8d07-4361-a082-4e16c196f8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2b1fa9-6155-42a0-939e-77327d739d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D1F52D-C23E-48A4-B697-95CA9AAF2E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46cff5-8d07-4361-a082-4e16c196f8ce"/>
    <ds:schemaRef ds:uri="2f2b1fa9-6155-42a0-939e-77327d739d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BA7830-3EA3-4CAD-8715-52458F07C8D8}">
  <ds:schemaRefs>
    <ds:schemaRef ds:uri="http://schemas.microsoft.com/sharepoint/v3/contenttype/forms"/>
  </ds:schemaRefs>
</ds:datastoreItem>
</file>

<file path=customXml/itemProps3.xml><?xml version="1.0" encoding="utf-8"?>
<ds:datastoreItem xmlns:ds="http://schemas.openxmlformats.org/officeDocument/2006/customXml" ds:itemID="{F7A5A0CB-5AEE-4D37-BB2A-F0C9B8CCE172}">
  <ds:schemaRefs>
    <ds:schemaRef ds:uri="http://purl.org/dc/dcmitype/"/>
    <ds:schemaRef ds:uri="2f2b1fa9-6155-42a0-939e-77327d739dee"/>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f146cff5-8d07-4361-a082-4e16c196f8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0</TotalTime>
  <Words>2680</Words>
  <Application>Microsoft Office PowerPoint</Application>
  <PresentationFormat>On-screen Show (16:9)</PresentationFormat>
  <Paragraphs>221</Paragraphs>
  <Slides>19</Slides>
  <Notes>14</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Calibri Light</vt:lpstr>
      <vt:lpstr>Arial</vt:lpstr>
      <vt:lpstr>Calibri</vt:lpstr>
      <vt:lpstr>Univers</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Vivienne Parry</dc:creator>
  <cp:lastModifiedBy>Vivienne Parry</cp:lastModifiedBy>
  <cp:revision>4</cp:revision>
  <dcterms:created xsi:type="dcterms:W3CDTF">2019-12-11T16:50:53Z</dcterms:created>
  <dcterms:modified xsi:type="dcterms:W3CDTF">2020-07-29T09:08:06Z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0x010100897754E0635435469BC05ED0011C52AB</vt:lpwstr>
  </property>
</Properties>
</file>