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8" r:id="rId2"/>
    <p:sldId id="297" r:id="rId3"/>
    <p:sldId id="300" r:id="rId4"/>
    <p:sldId id="301" r:id="rId5"/>
    <p:sldId id="302" r:id="rId6"/>
    <p:sldId id="285" r:id="rId7"/>
    <p:sldId id="303" r:id="rId8"/>
    <p:sldId id="305" r:id="rId9"/>
    <p:sldId id="308" r:id="rId10"/>
    <p:sldId id="282" r:id="rId11"/>
    <p:sldId id="306"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2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2D942-AFB0-4568-9EE8-D2E24CA9DCD9}" type="datetimeFigureOut">
              <a:rPr lang="en-IE" smtClean="0"/>
              <a:t>19/04/2023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A3B0-F826-4647-AF57-7C1F4F47B060}" type="slidenum">
              <a:rPr lang="en-IE" smtClean="0"/>
              <a:t>‹#›</a:t>
            </a:fld>
            <a:endParaRPr lang="en-IE"/>
          </a:p>
        </p:txBody>
      </p:sp>
    </p:spTree>
    <p:extLst>
      <p:ext uri="{BB962C8B-B14F-4D97-AF65-F5344CB8AC3E}">
        <p14:creationId xmlns:p14="http://schemas.microsoft.com/office/powerpoint/2010/main" val="11252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FFAD9A-D0F1-4AD6-A7C9-3D519A760F4B}" type="slidenum">
              <a:rPr lang="en-GB" smtClean="0"/>
              <a:t>1</a:t>
            </a:fld>
            <a:endParaRPr lang="en-GB"/>
          </a:p>
        </p:txBody>
      </p:sp>
    </p:spTree>
    <p:extLst>
      <p:ext uri="{BB962C8B-B14F-4D97-AF65-F5344CB8AC3E}">
        <p14:creationId xmlns:p14="http://schemas.microsoft.com/office/powerpoint/2010/main" val="69200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dirty="0">
                <a:solidFill>
                  <a:srgbClr val="FFFF00"/>
                </a:solidFill>
                <a:effectLst/>
                <a:latin typeface="Arial" panose="020B0604020202020204" pitchFamily="34" charset="0"/>
                <a:cs typeface="Arial" panose="020B0604020202020204" pitchFamily="34" charset="0"/>
              </a:rPr>
              <a:t>Article </a:t>
            </a:r>
            <a:r>
              <a:rPr lang="en-GB" sz="1200" dirty="0">
                <a:solidFill>
                  <a:srgbClr val="FFFF00"/>
                </a:solidFill>
                <a:latin typeface="Arial" panose="020B0604020202020204" pitchFamily="34" charset="0"/>
                <a:cs typeface="Arial" panose="020B0604020202020204" pitchFamily="34" charset="0"/>
              </a:rPr>
              <a:t>6 (life, survival and development): </a:t>
            </a:r>
            <a:r>
              <a:rPr lang="en-GB" sz="1200" dirty="0">
                <a:solidFill>
                  <a:schemeClr val="bg1"/>
                </a:solidFill>
                <a:latin typeface="Arial" panose="020B0604020202020204" pitchFamily="34" charset="0"/>
                <a:cs typeface="Arial" panose="020B0604020202020204" pitchFamily="34" charset="0"/>
              </a:rPr>
              <a:t>Every child has the right to life. Governments must do all they can to ensure that children survive and develop to their full potential.</a:t>
            </a:r>
            <a:endParaRPr lang="en-GB" sz="1200" dirty="0">
              <a:solidFill>
                <a:srgbClr val="FFFF00"/>
              </a:solidFill>
              <a:latin typeface="Arial" panose="020B0604020202020204" pitchFamily="34" charset="0"/>
              <a:cs typeface="Arial" panose="020B0604020202020204" pitchFamily="34" charset="0"/>
            </a:endParaRPr>
          </a:p>
          <a:p>
            <a:pPr algn="l" rtl="0" fontAlgn="base"/>
            <a:endParaRPr lang="en-GB" sz="1200" b="0" i="0" dirty="0">
              <a:solidFill>
                <a:srgbClr val="FFFF00"/>
              </a:solidFill>
              <a:effectLst/>
              <a:latin typeface="Arial" panose="020B0604020202020204" pitchFamily="34" charset="0"/>
              <a:cs typeface="Arial" panose="020B0604020202020204" pitchFamily="34" charset="0"/>
            </a:endParaRPr>
          </a:p>
          <a:p>
            <a:pPr algn="l" rtl="0" fontAlgn="base"/>
            <a:r>
              <a:rPr lang="en-GB" sz="1200" b="0" i="0" dirty="0">
                <a:solidFill>
                  <a:srgbClr val="FFFF00"/>
                </a:solidFill>
                <a:effectLst/>
                <a:latin typeface="Arial" panose="020B0604020202020204" pitchFamily="34" charset="0"/>
                <a:cs typeface="Arial" panose="020B0604020202020204" pitchFamily="34" charset="0"/>
              </a:rPr>
              <a:t>Article 24 </a:t>
            </a:r>
            <a:r>
              <a:rPr lang="en-GB" sz="1200" dirty="0">
                <a:solidFill>
                  <a:srgbClr val="FFFF00"/>
                </a:solidFill>
                <a:latin typeface="Arial" panose="020B0604020202020204" pitchFamily="34" charset="0"/>
                <a:cs typeface="Arial" panose="020B0604020202020204" pitchFamily="34" charset="0"/>
              </a:rPr>
              <a:t>(health and health services)</a:t>
            </a:r>
            <a:r>
              <a:rPr lang="en-GB" sz="1200" dirty="0">
                <a:solidFill>
                  <a:schemeClr val="bg1"/>
                </a:solidFill>
                <a:latin typeface="Arial" panose="020B0604020202020204" pitchFamily="34" charset="0"/>
                <a:cs typeface="Arial" panose="020B0604020202020204" pitchFamily="34" charset="0"/>
              </a:rPr>
              <a:t>: Every child has the right to the best possible health. Governments must provide good quality health care, clean water, nutritious food, and a clean environment and education on health and well-being so that children can stay healthy. Richer countries must help poorer countries achieve this.</a:t>
            </a:r>
          </a:p>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3</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Emma, 5 years old, from Odessa, Ukraine, plays with UNICEF staff at the</a:t>
            </a:r>
          </a:p>
          <a:p>
            <a:r>
              <a:rPr lang="en-IE" dirty="0"/>
              <a:t>Blue Dot safe space in </a:t>
            </a:r>
            <a:r>
              <a:rPr lang="en-IE" dirty="0" err="1"/>
              <a:t>Isaccea</a:t>
            </a:r>
            <a:r>
              <a:rPr lang="en-IE" dirty="0"/>
              <a:t> bord crossing in Romania, where she arrived</a:t>
            </a:r>
          </a:p>
          <a:p>
            <a:r>
              <a:rPr lang="en-IE" dirty="0"/>
              <a:t>with her mother, </a:t>
            </a:r>
            <a:r>
              <a:rPr lang="en-IE" dirty="0" err="1"/>
              <a:t>Yulia</a:t>
            </a:r>
            <a:r>
              <a:rPr lang="en-IE" dirty="0"/>
              <a:t>, and her little brother.</a:t>
            </a:r>
          </a:p>
          <a:p>
            <a:r>
              <a:rPr lang="en-IE" dirty="0"/>
              <a:t>UNICEF is setting up Blue Dot across Romania and the region, which are</a:t>
            </a:r>
          </a:p>
          <a:p>
            <a:r>
              <a:rPr lang="en-IE" dirty="0"/>
              <a:t>dedicated refugee children and family support hubs and represent an</a:t>
            </a:r>
          </a:p>
          <a:p>
            <a:r>
              <a:rPr lang="en-IE" dirty="0"/>
              <a:t>integrated model that provides support for the most immediate needs of</a:t>
            </a:r>
          </a:p>
          <a:p>
            <a:r>
              <a:rPr lang="en-IE" dirty="0"/>
              <a:t>children and women</a:t>
            </a:r>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18369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C291-21CC-3BFC-4D84-9FA5E611A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B176B9D-D4BB-0EBF-06F9-99D0056E3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1D7C29C-0200-C25C-056F-4EFE5F8F11F6}"/>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5" name="Footer Placeholder 4">
            <a:extLst>
              <a:ext uri="{FF2B5EF4-FFF2-40B4-BE49-F238E27FC236}">
                <a16:creationId xmlns:a16="http://schemas.microsoft.com/office/drawing/2014/main" id="{EBE8A561-ADC2-E72B-4810-B9812B8BB94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1C0F453-18FD-FF3D-1DFD-97C6E4953904}"/>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88445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EC39-243B-8BF6-5758-7F5841880F3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14B3222-889B-D9A5-06FA-9F4AA55D0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BB3208-E8CC-5586-CF2B-D6B2943D119A}"/>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5" name="Footer Placeholder 4">
            <a:extLst>
              <a:ext uri="{FF2B5EF4-FFF2-40B4-BE49-F238E27FC236}">
                <a16:creationId xmlns:a16="http://schemas.microsoft.com/office/drawing/2014/main" id="{57674EE5-1A6B-E16F-E258-AF71F7B7195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CF02917-CC9D-377B-B056-1B006212D7E9}"/>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143211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E89CFD-CC78-B200-9C44-A19D9632D8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88975D6-8DC3-2D90-6C00-23658A5E3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DE82E5B-0174-AA25-4E03-DC2D8E7E5D4E}"/>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5" name="Footer Placeholder 4">
            <a:extLst>
              <a:ext uri="{FF2B5EF4-FFF2-40B4-BE49-F238E27FC236}">
                <a16:creationId xmlns:a16="http://schemas.microsoft.com/office/drawing/2014/main" id="{A65A0ADB-1ED8-67C5-A540-791267DF32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9EB0ED-EEA0-75BB-6503-3B829B4147B1}"/>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2469817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46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68801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19/04/2023</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18671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484D-467A-B280-1E6C-71F280D7D14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9507068-2230-F72F-8C76-A237A7DB35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7E09F4E-B672-1C6B-6CD6-A690A9C6D28C}"/>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5" name="Footer Placeholder 4">
            <a:extLst>
              <a:ext uri="{FF2B5EF4-FFF2-40B4-BE49-F238E27FC236}">
                <a16:creationId xmlns:a16="http://schemas.microsoft.com/office/drawing/2014/main" id="{C03D182A-AFDD-D090-3A03-013D144CD95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7F07DF-68B6-2276-7950-104214E3151C}"/>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360773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EF26-B6F8-0EA1-E94F-E6BD54521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FDC60C8-6068-7B13-FBD5-1F00CA6B5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9F7C-8D46-E5CC-9F9B-FAE90F477C72}"/>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5" name="Footer Placeholder 4">
            <a:extLst>
              <a:ext uri="{FF2B5EF4-FFF2-40B4-BE49-F238E27FC236}">
                <a16:creationId xmlns:a16="http://schemas.microsoft.com/office/drawing/2014/main" id="{C7173607-2158-7FC4-0CFC-7270B45921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525FC35-D856-4E1B-3B98-D587354B517C}"/>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206292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4508-A55B-E6AC-897C-FD3C49191D8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74C935B-904B-E99A-29FB-71B1CED4F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1B0AD43-3558-CADD-BC1A-F58BC53C2D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E34472F-85FE-71A2-846E-14867A6863B2}"/>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6" name="Footer Placeholder 5">
            <a:extLst>
              <a:ext uri="{FF2B5EF4-FFF2-40B4-BE49-F238E27FC236}">
                <a16:creationId xmlns:a16="http://schemas.microsoft.com/office/drawing/2014/main" id="{31D27989-70D4-FC13-854A-D16CC0BD648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4D16777-279E-1667-8062-D314E107F8E4}"/>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1906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96F1-5690-2EEF-75B2-6F85A68B059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4962E67-0EB9-6945-1691-1D3DAB0B7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8DC4A-2EA6-FEF1-4998-5D5783C46D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07974FD-4B42-8C78-A979-2050DFDA0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F7EF82-9652-4FD1-3A6F-38E3C3447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B1368FA-7DFC-71CA-110C-8D5DC32FC5EB}"/>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8" name="Footer Placeholder 7">
            <a:extLst>
              <a:ext uri="{FF2B5EF4-FFF2-40B4-BE49-F238E27FC236}">
                <a16:creationId xmlns:a16="http://schemas.microsoft.com/office/drawing/2014/main" id="{66E1D483-3444-0874-5BAD-BBB32A2934B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6107754-BD98-C547-B30C-3627AC7347AD}"/>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182507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AF37-4636-CC7C-218B-0262DEA2B55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AAE37FF-C249-000A-E39C-8AABB0AEA3AF}"/>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4" name="Footer Placeholder 3">
            <a:extLst>
              <a:ext uri="{FF2B5EF4-FFF2-40B4-BE49-F238E27FC236}">
                <a16:creationId xmlns:a16="http://schemas.microsoft.com/office/drawing/2014/main" id="{A929BB00-2B57-EFD9-EFC7-4EF7C260BBD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BD093D5-DFDE-BE14-A1F0-4971768F4C5D}"/>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239839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5D290-00E3-DA50-5F34-AED4E95E0D57}"/>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3" name="Footer Placeholder 2">
            <a:extLst>
              <a:ext uri="{FF2B5EF4-FFF2-40B4-BE49-F238E27FC236}">
                <a16:creationId xmlns:a16="http://schemas.microsoft.com/office/drawing/2014/main" id="{3D353A61-4BB9-B429-CAB9-1D511052B1B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0C05411-C982-868A-2248-6750BCA4E785}"/>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38481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B806-B6A4-71F8-FCFD-119A5D563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7A81719-C917-113A-FDF3-0FED05F96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20A489F-433B-EF30-1632-F3DC5B585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29F19-9FD2-E683-8FE3-7E1C523D7DFD}"/>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6" name="Footer Placeholder 5">
            <a:extLst>
              <a:ext uri="{FF2B5EF4-FFF2-40B4-BE49-F238E27FC236}">
                <a16:creationId xmlns:a16="http://schemas.microsoft.com/office/drawing/2014/main" id="{26C1F50E-5F94-9799-31D4-0F5E75328B4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FE9FC8-5A28-9A8E-204C-A8D26C66B866}"/>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88693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185C-E150-F0EA-22B0-0B8BAFF11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0888132-782F-6389-88AB-B9D4F0F3D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700A2F8-F640-2007-B183-F4DCB3CD6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02735-19E3-C7B0-6CD0-5A2BE23E83C0}"/>
              </a:ext>
            </a:extLst>
          </p:cNvPr>
          <p:cNvSpPr>
            <a:spLocks noGrp="1"/>
          </p:cNvSpPr>
          <p:nvPr>
            <p:ph type="dt" sz="half" idx="10"/>
          </p:nvPr>
        </p:nvSpPr>
        <p:spPr/>
        <p:txBody>
          <a:bodyPr/>
          <a:lstStyle/>
          <a:p>
            <a:fld id="{DE9F273E-74CC-40D0-BA7F-0D54B893E467}" type="datetimeFigureOut">
              <a:rPr lang="en-IE" smtClean="0"/>
              <a:t>19/04/2023</a:t>
            </a:fld>
            <a:endParaRPr lang="en-IE"/>
          </a:p>
        </p:txBody>
      </p:sp>
      <p:sp>
        <p:nvSpPr>
          <p:cNvPr id="6" name="Footer Placeholder 5">
            <a:extLst>
              <a:ext uri="{FF2B5EF4-FFF2-40B4-BE49-F238E27FC236}">
                <a16:creationId xmlns:a16="http://schemas.microsoft.com/office/drawing/2014/main" id="{59FA7E00-803A-F187-E8BD-E56A9D453C4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64B7DAF-A5A6-C37B-3AEF-AFD85EF070D6}"/>
              </a:ext>
            </a:extLst>
          </p:cNvPr>
          <p:cNvSpPr>
            <a:spLocks noGrp="1"/>
          </p:cNvSpPr>
          <p:nvPr>
            <p:ph type="sldNum" sz="quarter" idx="12"/>
          </p:nvPr>
        </p:nvSpPr>
        <p:spPr/>
        <p:txBody>
          <a:bodyPr/>
          <a:lstStyle/>
          <a:p>
            <a:fld id="{138E4012-F1DA-411C-ADA3-DD7CAAA17F6F}" type="slidenum">
              <a:rPr lang="en-IE" smtClean="0"/>
              <a:t>‹#›</a:t>
            </a:fld>
            <a:endParaRPr lang="en-IE"/>
          </a:p>
        </p:txBody>
      </p:sp>
    </p:spTree>
    <p:extLst>
      <p:ext uri="{BB962C8B-B14F-4D97-AF65-F5344CB8AC3E}">
        <p14:creationId xmlns:p14="http://schemas.microsoft.com/office/powerpoint/2010/main" val="200280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43F30-46AA-BDC2-3B6F-0931319D6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704DAED-C663-333E-A540-27324E9E0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31301CE-DA45-EC22-BF49-7482C52CF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273E-74CC-40D0-BA7F-0D54B893E467}" type="datetimeFigureOut">
              <a:rPr lang="en-IE" smtClean="0"/>
              <a:t>19/04/2023</a:t>
            </a:fld>
            <a:endParaRPr lang="en-IE"/>
          </a:p>
        </p:txBody>
      </p:sp>
      <p:sp>
        <p:nvSpPr>
          <p:cNvPr id="5" name="Footer Placeholder 4">
            <a:extLst>
              <a:ext uri="{FF2B5EF4-FFF2-40B4-BE49-F238E27FC236}">
                <a16:creationId xmlns:a16="http://schemas.microsoft.com/office/drawing/2014/main" id="{B0E63CF2-3D3C-26A1-A592-BB2126167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408C527-852A-21FB-8E50-A4EBFA85D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E4012-F1DA-411C-ADA3-DD7CAAA17F6F}" type="slidenum">
              <a:rPr lang="en-IE" smtClean="0"/>
              <a:t>‹#›</a:t>
            </a:fld>
            <a:endParaRPr lang="en-IE"/>
          </a:p>
        </p:txBody>
      </p:sp>
    </p:spTree>
    <p:extLst>
      <p:ext uri="{BB962C8B-B14F-4D97-AF65-F5344CB8AC3E}">
        <p14:creationId xmlns:p14="http://schemas.microsoft.com/office/powerpoint/2010/main" val="81931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sv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hyperlink" Target="https://d21ipp77gdifnw.cloudfront.net/app/uploads/2023/01/UNCRC-thematic-Childrens-Report-Ireland.pdf" TargetMode="External"/><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ideo" Target="https://www.youtube.com/embed/PnxmnWDEVtI?feature=oembed" TargetMode="External"/><Relationship Id="rId6" Type="http://schemas.openxmlformats.org/officeDocument/2006/relationships/hyperlink" Target="https://eur03.safelinks.protection.outlook.com/?url=https%3A%2F%2Fwww.youtube.com%2Fwatch%3Fv%3DPnxmnWDEVtI&amp;data=04%7C01%7Ckathya%40unicef.org.uk%7Ca0791a90ecc14616ac2e08da028434f9%7C2e8b3e917b2d435dacdaa68ba2653e5a%7C0%7C0%7C637825064080834360%7CUnknown%7CTWFpbGZsb3d8eyJWIjoiMC4wLjAwMDAiLCJQIjoiV2luMzIiLCJBTiI6Ik1haWwiLCJXVCI6Mn0%3D%7C3000&amp;sdata=2Q4YUerb8weet%2ByY%2Fb6QVpsokto0j1d16IgKh0NSnZc%3D&amp;reserved=0" TargetMode="External"/><Relationship Id="rId5" Type="http://schemas.openxmlformats.org/officeDocument/2006/relationships/image" Target="../media/image3.jpeg"/><Relationship Id="rId4" Type="http://schemas.openxmlformats.org/officeDocument/2006/relationships/hyperlink" Target="https://eur03.safelinks.protection.outlook.com/?url=https%3A%2F%2Fschools.dreamachine.world%2Fresources%2Fglobal-citizenship%2F&amp;data=04%7C01%7Ckathya%40unicef.org.uk%7Ca0791a90ecc14616ac2e08da028434f9%7C2e8b3e917b2d435dacdaa68ba2653e5a%7C0%7C0%7C637825064080834360%7CUnknown%7CTWFpbGZsb3d8eyJWIjoiMC4wLjAwMDAiLCJQIjoiV2luMzIiLCJBTiI6Ik1haWwiLCJXVCI6Mn0%3D%7C3000&amp;sdata=%2Bz2b%2FCYX8Ie%2BllyL6NUobCCvziBoBZhVhpA8bEK5uh8%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earthday.org/earth-day-tip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earthday.org/earth-day-2023/" TargetMode="External"/><Relationship Id="rId5" Type="http://schemas.openxmlformats.org/officeDocument/2006/relationships/image" Target="../media/image10.jpg"/><Relationship Id="rId4" Type="http://schemas.openxmlformats.org/officeDocument/2006/relationships/hyperlink" Target="https://www.youtube.com/watch?v=WgfKi43hb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www.unicef.org/lac/media/40516/file/A-young-persons-guide-to-sustainable-energy.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hyperlink" Target="https://www.unicef.org/lac/en/reports/young-persons-guide-to-sustainable-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03A0AA-0B49-41F7-A054-5F9DF321F02D}"/>
              </a:ext>
            </a:extLst>
          </p:cNvPr>
          <p:cNvSpPr txBox="1"/>
          <p:nvPr/>
        </p:nvSpPr>
        <p:spPr>
          <a:xfrm rot="16200000">
            <a:off x="9886124" y="4723582"/>
            <a:ext cx="4007225" cy="261610"/>
          </a:xfrm>
          <a:prstGeom prst="rect">
            <a:avLst/>
          </a:prstGeom>
          <a:noFill/>
        </p:spPr>
        <p:txBody>
          <a:bodyPr wrap="square" rtlCol="0">
            <a:spAutoFit/>
          </a:bodyPr>
          <a:lstStyle/>
          <a:p>
            <a:pPr algn="l"/>
            <a:r>
              <a:rPr lang="en-GB" sz="1100" b="0" i="0" dirty="0">
                <a:solidFill>
                  <a:schemeClr val="bg1"/>
                </a:solidFill>
                <a:effectLst/>
                <a:latin typeface="Arial" panose="020B0604020202020204" pitchFamily="34" charset="0"/>
                <a:cs typeface="Arial" panose="020B0604020202020204" pitchFamily="34" charset="0"/>
              </a:rPr>
              <a:t>UNICEF/ UN0444599</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00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403284"/>
            <a:ext cx="5766624" cy="1200329"/>
          </a:xfrm>
          <a:prstGeom prst="rect">
            <a:avLst/>
          </a:prstGeom>
          <a:noFill/>
        </p:spPr>
        <p:txBody>
          <a:bodyPr wrap="square" rtlCol="0">
            <a:spAutoFit/>
          </a:bodyPr>
          <a:lstStyle/>
          <a:p>
            <a:pPr algn="l"/>
            <a:r>
              <a:rPr lang="en-GB" sz="3600" b="1" dirty="0">
                <a:solidFill>
                  <a:schemeClr val="bg1"/>
                </a:solidFill>
                <a:cs typeface="Arial" panose="020B0604020202020204" pitchFamily="34" charset="0"/>
              </a:rPr>
              <a:t>Learn more about Climate Change and Children’s Rights </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425376" y="1215779"/>
            <a:ext cx="5437248" cy="1569660"/>
          </a:xfrm>
          <a:prstGeom prst="rect">
            <a:avLst/>
          </a:prstGeom>
          <a:noFill/>
        </p:spPr>
        <p:txBody>
          <a:bodyPr wrap="square" rtlCol="0">
            <a:spAutoFit/>
          </a:bodyPr>
          <a:lstStyle/>
          <a:p>
            <a:pPr rtl="0" fontAlgn="base"/>
            <a:r>
              <a:rPr lang="en-GB" sz="2000" dirty="0">
                <a:solidFill>
                  <a:schemeClr val="accent6">
                    <a:lumMod val="10000"/>
                  </a:schemeClr>
                </a:solidFill>
                <a:latin typeface="Arial" panose="020B0604020202020204" pitchFamily="34" charset="0"/>
              </a:rPr>
              <a:t>Read </a:t>
            </a:r>
            <a:r>
              <a:rPr lang="en-GB" sz="2000" dirty="0">
                <a:solidFill>
                  <a:schemeClr val="accent6">
                    <a:lumMod val="10000"/>
                  </a:schemeClr>
                </a:solidFill>
                <a:latin typeface="Arial" panose="020B0604020202020204" pitchFamily="34" charset="0"/>
                <a:hlinkClick r:id="rId4"/>
              </a:rPr>
              <a:t>Climate Rights Ireland’s report </a:t>
            </a:r>
            <a:r>
              <a:rPr lang="en-GB" sz="2000" dirty="0">
                <a:solidFill>
                  <a:schemeClr val="accent6">
                    <a:lumMod val="10000"/>
                  </a:schemeClr>
                </a:solidFill>
                <a:latin typeface="Arial" panose="020B0604020202020204" pitchFamily="34" charset="0"/>
              </a:rPr>
              <a:t>to learn about how the climate crisis is impacting on: </a:t>
            </a:r>
          </a:p>
          <a:p>
            <a:pPr rtl="0" fontAlgn="base"/>
            <a:endParaRPr lang="en-GB" sz="2000" dirty="0">
              <a:solidFill>
                <a:schemeClr val="accent6">
                  <a:lumMod val="10000"/>
                </a:schemeClr>
              </a:solidFill>
              <a:latin typeface="Arial" panose="020B0604020202020204" pitchFamily="34" charset="0"/>
            </a:endParaRPr>
          </a:p>
          <a:p>
            <a:pPr rtl="0" fontAlgn="base"/>
            <a:endParaRPr lang="en-GB" dirty="0">
              <a:solidFill>
                <a:schemeClr val="accent6">
                  <a:lumMod val="10000"/>
                </a:schemeClr>
              </a:solidFill>
              <a:latin typeface="Arial" panose="020B0604020202020204" pitchFamily="34" charset="0"/>
            </a:endParaRPr>
          </a:p>
          <a:p>
            <a:pPr rtl="0" fontAlgn="base"/>
            <a:endParaRPr lang="en-GB" dirty="0"/>
          </a:p>
        </p:txBody>
      </p:sp>
      <p:pic>
        <p:nvPicPr>
          <p:cNvPr id="6" name="Picture 5">
            <a:hlinkClick r:id="rId4"/>
            <a:extLst>
              <a:ext uri="{FF2B5EF4-FFF2-40B4-BE49-F238E27FC236}">
                <a16:creationId xmlns:a16="http://schemas.microsoft.com/office/drawing/2014/main" id="{41B5A16E-E2CE-4F94-4ABD-608C266658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46123" y="1681675"/>
            <a:ext cx="3533296" cy="4980381"/>
          </a:xfrm>
          <a:prstGeom prst="rect">
            <a:avLst/>
          </a:prstGeom>
        </p:spPr>
      </p:pic>
      <p:pic>
        <p:nvPicPr>
          <p:cNvPr id="3" name="Graphic 2">
            <a:extLst>
              <a:ext uri="{FF2B5EF4-FFF2-40B4-BE49-F238E27FC236}">
                <a16:creationId xmlns:a16="http://schemas.microsoft.com/office/drawing/2014/main" id="{DF46292E-C892-AE76-5201-1B8E2A50D2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03771" y="2304930"/>
            <a:ext cx="1577837" cy="2103784"/>
          </a:xfrm>
          <a:prstGeom prst="rect">
            <a:avLst/>
          </a:prstGeom>
        </p:spPr>
      </p:pic>
      <p:pic>
        <p:nvPicPr>
          <p:cNvPr id="4" name="Graphic 3">
            <a:extLst>
              <a:ext uri="{FF2B5EF4-FFF2-40B4-BE49-F238E27FC236}">
                <a16:creationId xmlns:a16="http://schemas.microsoft.com/office/drawing/2014/main" id="{F91AC5AF-BDE9-C483-FC96-90C01B8A3A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58828" y="4688114"/>
            <a:ext cx="1480457" cy="197394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92F65494-D42D-C057-FF2E-786726479B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9731" y="2283217"/>
            <a:ext cx="1560670" cy="2103783"/>
          </a:xfrm>
          <a:prstGeom prst="rect">
            <a:avLst/>
          </a:prstGeom>
        </p:spPr>
      </p:pic>
      <p:pic>
        <p:nvPicPr>
          <p:cNvPr id="12" name="Picture 11" descr="Logo&#10;&#10;Description automatically generated">
            <a:extLst>
              <a:ext uri="{FF2B5EF4-FFF2-40B4-BE49-F238E27FC236}">
                <a16:creationId xmlns:a16="http://schemas.microsoft.com/office/drawing/2014/main" id="{EC1545AF-2FC5-8FA8-9D2A-4C52B714D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20201" y="2283218"/>
            <a:ext cx="1576778" cy="2125496"/>
          </a:xfrm>
          <a:prstGeom prst="rect">
            <a:avLst/>
          </a:prstGeom>
        </p:spPr>
      </p:pic>
      <p:pic>
        <p:nvPicPr>
          <p:cNvPr id="14" name="Picture 13" descr="Icon&#10;&#10;Description automatically generated">
            <a:extLst>
              <a:ext uri="{FF2B5EF4-FFF2-40B4-BE49-F238E27FC236}">
                <a16:creationId xmlns:a16="http://schemas.microsoft.com/office/drawing/2014/main" id="{5BAA4246-41C2-0B39-3DE3-1F088C367F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37499" y="4688114"/>
            <a:ext cx="1522584" cy="1973942"/>
          </a:xfrm>
          <a:prstGeom prst="rect">
            <a:avLst/>
          </a:prstGeom>
        </p:spPr>
      </p:pic>
    </p:spTree>
    <p:extLst>
      <p:ext uri="{BB962C8B-B14F-4D97-AF65-F5344CB8AC3E}">
        <p14:creationId xmlns:p14="http://schemas.microsoft.com/office/powerpoint/2010/main" val="130157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957990" y="2042236"/>
            <a:ext cx="5138010" cy="3662541"/>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Child Rights Schools is a programme that supports you to embed child rights across the primary school. Find our more </a:t>
            </a:r>
            <a:r>
              <a:rPr lang="en-IE" sz="2000" dirty="0">
                <a:latin typeface="Arial" panose="020B0604020202020204" pitchFamily="34" charset="0"/>
                <a:cs typeface="Arial" panose="020B0604020202020204" pitchFamily="34" charset="0"/>
                <a:hlinkClick r:id="rId4"/>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Find more classroom resources </a:t>
            </a:r>
            <a:r>
              <a:rPr lang="en-IE" sz="2000" dirty="0">
                <a:latin typeface="Arial" panose="020B0604020202020204" pitchFamily="34" charset="0"/>
                <a:cs typeface="Arial" panose="020B0604020202020204" pitchFamily="34" charset="0"/>
                <a:hlinkClick r:id="rId5"/>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latin typeface="Arial" panose="020B0604020202020204" pitchFamily="34" charset="0"/>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latin typeface="Arial" panose="020B0604020202020204" pitchFamily="34" charset="0"/>
                <a:cs typeface="Arial" panose="020B0604020202020204" pitchFamily="34" charset="0"/>
              </a:rPr>
              <a:t>BEFORE YOU BEGIN</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4647426"/>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Slide 3 – Introducing Earth Day </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4 – Exploring Earth Day</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5 – Some possible answer </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6 &amp; 7 – Activities for the classroom</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8 – Reflection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9 &amp; 10 – Additional Resources</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11– Further Support </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67300" y="0"/>
            <a:ext cx="61247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latin typeface="Arial" panose="020B0604020202020204" pitchFamily="34" charset="0"/>
                <a:cs typeface="Arial" panose="020B0604020202020204" pitchFamily="34" charset="0"/>
              </a:rPr>
              <a:t>Introducing Earth Day </a:t>
            </a:r>
          </a:p>
        </p:txBody>
      </p:sp>
      <p:sp>
        <p:nvSpPr>
          <p:cNvPr id="6" name="TextBox 5">
            <a:extLst>
              <a:ext uri="{FF2B5EF4-FFF2-40B4-BE49-F238E27FC236}">
                <a16:creationId xmlns:a16="http://schemas.microsoft.com/office/drawing/2014/main" id="{E82E5AA9-8FAA-B09A-1EB9-533B85DEFC84}"/>
              </a:ext>
            </a:extLst>
          </p:cNvPr>
          <p:cNvSpPr txBox="1"/>
          <p:nvPr/>
        </p:nvSpPr>
        <p:spPr>
          <a:xfrm>
            <a:off x="6424878" y="830415"/>
            <a:ext cx="5205572" cy="5355312"/>
          </a:xfrm>
          <a:prstGeom prst="rect">
            <a:avLst/>
          </a:prstGeom>
          <a:noFill/>
        </p:spPr>
        <p:txBody>
          <a:bodyPr wrap="square" lIns="91440" tIns="45720" rIns="91440" bIns="45720" rtlCol="0" anchor="t">
            <a:spAutoFit/>
          </a:bodyPr>
          <a:lstStyle/>
          <a:p>
            <a:pPr algn="r" rtl="0" fontAlgn="base"/>
            <a:r>
              <a:rPr lang="en-GB" b="1" dirty="0">
                <a:solidFill>
                  <a:srgbClr val="FFFF00"/>
                </a:solidFill>
                <a:latin typeface="Arial" panose="020B0604020202020204" pitchFamily="34" charset="0"/>
                <a:cs typeface="Arial" panose="020B0604020202020204" pitchFamily="34" charset="0"/>
              </a:rPr>
              <a:t>Earth </a:t>
            </a:r>
            <a:r>
              <a:rPr lang="en-GB" b="1" dirty="0">
                <a:solidFill>
                  <a:srgbClr val="FFFF00"/>
                </a:solidFill>
                <a:effectLst/>
                <a:latin typeface="Arial" panose="020B0604020202020204" pitchFamily="34" charset="0"/>
                <a:cs typeface="Arial" panose="020B0604020202020204" pitchFamily="34" charset="0"/>
              </a:rPr>
              <a:t>Day, 22 April</a:t>
            </a:r>
          </a:p>
          <a:p>
            <a:pPr algn="r" rtl="0" fontAlgn="base"/>
            <a:endParaRPr lang="en-GB" dirty="0">
              <a:solidFill>
                <a:schemeClr val="bg1"/>
              </a:solidFill>
              <a:latin typeface="Arial" panose="020B0604020202020204" pitchFamily="34" charset="0"/>
              <a:cs typeface="Arial" panose="020B0604020202020204" pitchFamily="34" charset="0"/>
            </a:endParaRPr>
          </a:p>
          <a:p>
            <a:pPr algn="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Earth Day takes place every year on April 22 to show support for the protection of the environment and our planet. It was first held on April 22, 1970, in the United Stated of America. More than 1 billion people around the world now participate in Earth Day activities each year.</a:t>
            </a:r>
          </a:p>
          <a:p>
            <a:pPr algn="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year’s theme is Invest In Our Planet, encouraging everyone to take action and come together in partnership for our planet.</a:t>
            </a:r>
          </a:p>
          <a:p>
            <a:pPr algn="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UNCRC Articles that </a:t>
            </a: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closely connect with Earth Day include Article 6 (life, survival and development) and Article 24 (health, water, food, environment).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3121F175-312D-2477-2ADF-1037B59447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44" y="1443840"/>
            <a:ext cx="2977739" cy="3970319"/>
          </a:xfrm>
          <a:prstGeom prst="rect">
            <a:avLst/>
          </a:prstGeom>
        </p:spPr>
      </p:pic>
      <p:pic>
        <p:nvPicPr>
          <p:cNvPr id="12" name="Graphic 11">
            <a:extLst>
              <a:ext uri="{FF2B5EF4-FFF2-40B4-BE49-F238E27FC236}">
                <a16:creationId xmlns:a16="http://schemas.microsoft.com/office/drawing/2014/main" id="{70B67A7A-6E62-3247-30D5-ED7688F891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6372" y="1443840"/>
            <a:ext cx="2977739" cy="3970319"/>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EARTH DAY</a:t>
            </a:r>
          </a:p>
        </p:txBody>
      </p:sp>
      <p:sp>
        <p:nvSpPr>
          <p:cNvPr id="6" name="TextBox 5">
            <a:extLst>
              <a:ext uri="{FF2B5EF4-FFF2-40B4-BE49-F238E27FC236}">
                <a16:creationId xmlns:a16="http://schemas.microsoft.com/office/drawing/2014/main" id="{D7A9CF8A-2B27-470E-96B3-0F64E7F6619C}"/>
              </a:ext>
            </a:extLst>
          </p:cNvPr>
          <p:cNvSpPr txBox="1"/>
          <p:nvPr/>
        </p:nvSpPr>
        <p:spPr>
          <a:xfrm>
            <a:off x="6496756" y="1324708"/>
            <a:ext cx="5462954" cy="2862322"/>
          </a:xfrm>
          <a:prstGeom prst="rect">
            <a:avLst/>
          </a:prstGeom>
          <a:noFill/>
        </p:spPr>
        <p:txBody>
          <a:bodyPr wrap="square" rtlCol="0">
            <a:spAutoFit/>
          </a:bodyPr>
          <a:lstStyle/>
          <a:p>
            <a:pPr algn="r" rtl="0" fontAlgn="base"/>
            <a:r>
              <a:rPr lang="en-GB" sz="2800" b="0" i="0" dirty="0">
                <a:solidFill>
                  <a:schemeClr val="bg1"/>
                </a:solidFill>
                <a:effectLst/>
                <a:latin typeface="Arial" panose="020B0604020202020204" pitchFamily="34" charset="0"/>
              </a:rPr>
              <a:t>What do you, your school and your family do that helps the environment and the planet? </a:t>
            </a:r>
          </a:p>
          <a:p>
            <a:pPr algn="r" rtl="0" fontAlgn="base"/>
            <a:endParaRPr lang="en-GB" sz="2400" b="1" dirty="0">
              <a:solidFill>
                <a:schemeClr val="bg1"/>
              </a:solidFill>
              <a:latin typeface="Arial" panose="020B0604020202020204" pitchFamily="34" charset="0"/>
            </a:endParaRPr>
          </a:p>
          <a:p>
            <a:pPr algn="r" rtl="0" fontAlgn="base"/>
            <a:r>
              <a:rPr lang="en-GB" sz="2400" b="0" i="0" dirty="0">
                <a:solidFill>
                  <a:schemeClr val="bg1"/>
                </a:solidFill>
                <a:effectLst/>
                <a:latin typeface="Arial" panose="020B0604020202020204" pitchFamily="34" charset="0"/>
              </a:rPr>
              <a:t>List as many answers as you can </a:t>
            </a:r>
            <a:endParaRPr lang="en-GB" sz="2400" b="1" dirty="0">
              <a:solidFill>
                <a:schemeClr val="bg1"/>
              </a:solidFill>
              <a:effectLst/>
              <a:latin typeface="Arial" panose="020B0604020202020204" pitchFamily="34" charset="0"/>
              <a:cs typeface="Arial" panose="020B0604020202020204" pitchFamily="34" charset="0"/>
            </a:endParaRPr>
          </a:p>
          <a:p>
            <a:pPr algn="r" rtl="0" fontAlgn="base"/>
            <a:r>
              <a:rPr lang="en-GB" sz="2400" b="0" i="0" dirty="0">
                <a:solidFill>
                  <a:schemeClr val="bg1"/>
                </a:solidFill>
                <a:effectLst/>
                <a:latin typeface="Arial" panose="020B0604020202020204" pitchFamily="34" charset="0"/>
                <a:cs typeface="Arial" panose="020B0604020202020204" pitchFamily="34" charset="0"/>
              </a:rPr>
              <a:t> and then compare your thoughts with the next slide</a:t>
            </a:r>
            <a:endParaRPr lang="en-GB" sz="28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B4805-18C5-4AB5-B3C0-2DB92AA57BDC}"/>
              </a:ext>
            </a:extLst>
          </p:cNvPr>
          <p:cNvSpPr txBox="1"/>
          <p:nvPr/>
        </p:nvSpPr>
        <p:spPr>
          <a:xfrm>
            <a:off x="4087587" y="6195627"/>
            <a:ext cx="6159136" cy="246221"/>
          </a:xfrm>
          <a:prstGeom prst="rect">
            <a:avLst/>
          </a:prstGeom>
          <a:noFill/>
        </p:spPr>
        <p:txBody>
          <a:bodyPr wrap="square">
            <a:spAutoFit/>
          </a:bodyPr>
          <a:lstStyle/>
          <a:p>
            <a:r>
              <a:rPr lang="en-IE" sz="1000" dirty="0"/>
              <a:t>UNICEF/UNI372155/Zimmermann</a:t>
            </a:r>
          </a:p>
        </p:txBody>
      </p:sp>
      <p:pic>
        <p:nvPicPr>
          <p:cNvPr id="7" name="Picture 6" descr="A group of people holding signs&#10;&#10;Description automatically generated with low confidence">
            <a:extLst>
              <a:ext uri="{FF2B5EF4-FFF2-40B4-BE49-F238E27FC236}">
                <a16:creationId xmlns:a16="http://schemas.microsoft.com/office/drawing/2014/main" id="{6724939B-CC9C-5E8C-55E7-F78BCB475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01" y="1588132"/>
            <a:ext cx="3835597" cy="4521432"/>
          </a:xfrm>
          <a:prstGeom prst="rect">
            <a:avLst/>
          </a:prstGeom>
        </p:spPr>
      </p:pic>
    </p:spTree>
    <p:extLst>
      <p:ext uri="{BB962C8B-B14F-4D97-AF65-F5344CB8AC3E}">
        <p14:creationId xmlns:p14="http://schemas.microsoft.com/office/powerpoint/2010/main" val="133953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latin typeface="Arial" panose="020B0604020202020204" pitchFamily="34" charset="0"/>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0" dirty="0">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7875E455-E3FD-4285-A09A-F20B70D39683}"/>
              </a:ext>
            </a:extLst>
          </p:cNvPr>
          <p:cNvSpPr txBox="1">
            <a:spLocks/>
          </p:cNvSpPr>
          <p:nvPr/>
        </p:nvSpPr>
        <p:spPr>
          <a:xfrm>
            <a:off x="422107" y="1382713"/>
            <a:ext cx="11228025" cy="5080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600" dirty="0">
                <a:latin typeface="Arial"/>
                <a:cs typeface="Arial"/>
              </a:rPr>
              <a:t> </a:t>
            </a:r>
            <a:endParaRPr lang="en-GB" sz="6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6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6600" dirty="0">
              <a:latin typeface="Arial"/>
              <a:cs typeface="Arial"/>
            </a:endParaRPr>
          </a:p>
        </p:txBody>
      </p:sp>
      <p:sp>
        <p:nvSpPr>
          <p:cNvPr id="4" name="Text Placeholder 1">
            <a:extLst>
              <a:ext uri="{FF2B5EF4-FFF2-40B4-BE49-F238E27FC236}">
                <a16:creationId xmlns:a16="http://schemas.microsoft.com/office/drawing/2014/main" id="{1D4ED791-1131-F381-7103-EAECA340042A}"/>
              </a:ext>
            </a:extLst>
          </p:cNvPr>
          <p:cNvSpPr txBox="1">
            <a:spLocks/>
          </p:cNvSpPr>
          <p:nvPr/>
        </p:nvSpPr>
        <p:spPr>
          <a:xfrm>
            <a:off x="359999" y="1508568"/>
            <a:ext cx="7064057" cy="4738119"/>
          </a:xfrm>
          <a:prstGeom prst="rect">
            <a:avLst/>
          </a:prstGeom>
        </p:spPr>
        <p:txBody>
          <a:bodyPr vert="horz" lIns="91440" tIns="18000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dirty="0">
                <a:solidFill>
                  <a:srgbClr val="000000"/>
                </a:solidFill>
                <a:latin typeface="Arial" panose="020B0604020202020204" pitchFamily="34" charset="0"/>
              </a:rPr>
              <a:t>Recycle </a:t>
            </a:r>
          </a:p>
          <a:p>
            <a:pPr fontAlgn="base"/>
            <a:r>
              <a:rPr lang="en-GB" sz="1800" dirty="0">
                <a:solidFill>
                  <a:srgbClr val="000000"/>
                </a:solidFill>
                <a:latin typeface="Arial" panose="020B0604020202020204" pitchFamily="34" charset="0"/>
              </a:rPr>
              <a:t>Litter picking </a:t>
            </a:r>
          </a:p>
          <a:p>
            <a:pPr fontAlgn="base"/>
            <a:r>
              <a:rPr lang="en-GB" sz="1800" dirty="0">
                <a:solidFill>
                  <a:srgbClr val="000000"/>
                </a:solidFill>
                <a:latin typeface="Arial" panose="020B0604020202020204" pitchFamily="34" charset="0"/>
              </a:rPr>
              <a:t>Buy local to reduce food miles </a:t>
            </a:r>
          </a:p>
          <a:p>
            <a:pPr fontAlgn="base"/>
            <a:r>
              <a:rPr lang="en-GB" sz="1800" dirty="0">
                <a:solidFill>
                  <a:srgbClr val="000000"/>
                </a:solidFill>
                <a:latin typeface="Arial" panose="020B0604020202020204" pitchFamily="34" charset="0"/>
              </a:rPr>
              <a:t>Turn off lights, TV etc when not in use </a:t>
            </a:r>
          </a:p>
          <a:p>
            <a:pPr fontAlgn="base"/>
            <a:r>
              <a:rPr lang="en-GB" sz="1800" dirty="0">
                <a:solidFill>
                  <a:srgbClr val="000000"/>
                </a:solidFill>
                <a:latin typeface="Arial" panose="020B0604020202020204" pitchFamily="34" charset="0"/>
              </a:rPr>
              <a:t>Walk to school </a:t>
            </a:r>
          </a:p>
          <a:p>
            <a:pPr fontAlgn="base"/>
            <a:r>
              <a:rPr lang="en-GB" sz="1800" dirty="0">
                <a:solidFill>
                  <a:srgbClr val="000000"/>
                </a:solidFill>
                <a:latin typeface="Arial" panose="020B0604020202020204" pitchFamily="34" charset="0"/>
              </a:rPr>
              <a:t>Donate clothes and toys that are still in good condition </a:t>
            </a:r>
          </a:p>
          <a:p>
            <a:pPr fontAlgn="base"/>
            <a:r>
              <a:rPr lang="en-GB" sz="1800" dirty="0">
                <a:solidFill>
                  <a:srgbClr val="000000"/>
                </a:solidFill>
                <a:latin typeface="Arial" panose="020B0604020202020204" pitchFamily="34" charset="0"/>
              </a:rPr>
              <a:t>Use a ‘bag for life’ </a:t>
            </a:r>
          </a:p>
          <a:p>
            <a:pPr fontAlgn="base"/>
            <a:r>
              <a:rPr lang="en-GB" sz="1800" dirty="0">
                <a:solidFill>
                  <a:srgbClr val="000000"/>
                </a:solidFill>
                <a:latin typeface="Arial" panose="020B0604020202020204" pitchFamily="34" charset="0"/>
              </a:rPr>
              <a:t>Don’t waste water </a:t>
            </a:r>
          </a:p>
          <a:p>
            <a:pPr fontAlgn="base"/>
            <a:r>
              <a:rPr lang="en-GB" sz="1800" dirty="0">
                <a:solidFill>
                  <a:srgbClr val="000000"/>
                </a:solidFill>
                <a:latin typeface="Arial" panose="020B0604020202020204" pitchFamily="34" charset="0"/>
              </a:rPr>
              <a:t>Use a reusable water bottle </a:t>
            </a:r>
          </a:p>
          <a:p>
            <a:pPr fontAlgn="base"/>
            <a:r>
              <a:rPr lang="en-GB" sz="1800" dirty="0">
                <a:solidFill>
                  <a:srgbClr val="000000"/>
                </a:solidFill>
                <a:latin typeface="Arial" panose="020B0604020202020204" pitchFamily="34" charset="0"/>
              </a:rPr>
              <a:t>Plant trees/rewild areas </a:t>
            </a:r>
          </a:p>
          <a:p>
            <a:pPr fontAlgn="base"/>
            <a:r>
              <a:rPr lang="en-GB" sz="1800" dirty="0">
                <a:solidFill>
                  <a:srgbClr val="000000"/>
                </a:solidFill>
                <a:latin typeface="Arial" panose="020B0604020202020204" pitchFamily="34" charset="0"/>
              </a:rPr>
              <a:t>Write letters to your local TD/companies in the area to ask them to protect the local environment</a:t>
            </a:r>
          </a:p>
          <a:p>
            <a:pPr fontAlgn="base"/>
            <a:endParaRPr lang="en-GB" sz="1800" dirty="0">
              <a:solidFill>
                <a:srgbClr val="000000"/>
              </a:solidFill>
              <a:latin typeface="Arial" panose="020B0604020202020204" pitchFamily="34" charset="0"/>
            </a:endParaRPr>
          </a:p>
        </p:txBody>
      </p:sp>
      <p:sp>
        <p:nvSpPr>
          <p:cNvPr id="9" name="TextBox 8">
            <a:extLst>
              <a:ext uri="{FF2B5EF4-FFF2-40B4-BE49-F238E27FC236}">
                <a16:creationId xmlns:a16="http://schemas.microsoft.com/office/drawing/2014/main" id="{7504E66A-89FF-FB70-B865-B4054E7DECC2}"/>
              </a:ext>
            </a:extLst>
          </p:cNvPr>
          <p:cNvSpPr txBox="1"/>
          <p:nvPr/>
        </p:nvSpPr>
        <p:spPr>
          <a:xfrm>
            <a:off x="8646443" y="2653991"/>
            <a:ext cx="3545557" cy="646331"/>
          </a:xfrm>
          <a:prstGeom prst="rect">
            <a:avLst/>
          </a:prstGeom>
          <a:noFill/>
        </p:spPr>
        <p:txBody>
          <a:bodyPr wrap="square">
            <a:spAutoFit/>
          </a:bodyPr>
          <a:lstStyle/>
          <a:p>
            <a:pPr marL="0" indent="0" fontAlgn="base">
              <a:buFont typeface="Arial" panose="020B0604020202020204" pitchFamily="34" charset="0"/>
              <a:buNone/>
            </a:pPr>
            <a:r>
              <a:rPr lang="en-GB" sz="1800" b="1" dirty="0">
                <a:solidFill>
                  <a:srgbClr val="00ACE9"/>
                </a:solidFill>
                <a:latin typeface="Arial" panose="020B0604020202020204" pitchFamily="34" charset="0"/>
                <a:cs typeface="Arial" panose="020B0604020202020204" pitchFamily="34" charset="0"/>
              </a:rPr>
              <a:t>Did you think of anything else? </a:t>
            </a:r>
            <a:endParaRPr lang="en-GB" sz="1050" b="1" dirty="0">
              <a:solidFill>
                <a:srgbClr val="00ACE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59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3964053"/>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800" b="0" i="0" dirty="0">
                <a:solidFill>
                  <a:schemeClr val="accent1">
                    <a:lumMod val="75000"/>
                  </a:schemeClr>
                </a:solidFill>
                <a:effectLst/>
                <a:latin typeface="Arial" panose="020B0604020202020204" pitchFamily="34" charset="0"/>
                <a:cs typeface="Arial" panose="020B0604020202020204" pitchFamily="34" charset="0"/>
              </a:rPr>
              <a:t>Celebrate all the great things you are already doing in school or at home to protect the environment. Create a display to showcase these things</a:t>
            </a:r>
            <a:r>
              <a:rPr lang="en-GB" sz="1800" b="0" i="0" dirty="0">
                <a:solidFill>
                  <a:schemeClr val="tx1"/>
                </a:solidFill>
                <a:effectLst/>
                <a:latin typeface="Arial" panose="020B0604020202020204" pitchFamily="34" charset="0"/>
                <a:cs typeface="Arial" panose="020B0604020202020204" pitchFamily="34" charset="0"/>
              </a:rPr>
              <a:t>. </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695415"/>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00" b="1" i="0" dirty="0">
                <a:solidFill>
                  <a:schemeClr val="accent6">
                    <a:lumMod val="50000"/>
                  </a:schemeClr>
                </a:solidFill>
                <a:effectLst/>
                <a:latin typeface="Arial" panose="020B0604020202020204" pitchFamily="34" charset="0"/>
              </a:rPr>
              <a:t>Think about your local area. Are there any issues or challenges to the environment – air pollution, litter, lack of green spaces? Vote on which is most important and agree a plan to raise awareness of the issue in school and the community. </a:t>
            </a:r>
            <a:endParaRPr lang="en-GB" sz="1400" b="1" dirty="0">
              <a:solidFill>
                <a:schemeClr val="accent6">
                  <a:lumMod val="50000"/>
                </a:schemeClr>
              </a:solidFill>
              <a:latin typeface="Arial" panose="020B0604020202020204" pitchFamily="34" charset="0"/>
              <a:ea typeface="+mn-lt"/>
              <a:cs typeface="Arial" panose="020B0604020202020204" pitchFamily="34" charset="0"/>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0" y="1695415"/>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endParaRPr lang="en-GB" sz="1600" b="0" i="0" dirty="0">
              <a:solidFill>
                <a:srgbClr val="000000"/>
              </a:solidFill>
              <a:effectLst/>
              <a:latin typeface="Arial" panose="020B0604020202020204" pitchFamily="34" charset="0"/>
              <a:cs typeface="Arial" panose="020B0604020202020204" pitchFamily="34" charset="0"/>
            </a:endParaRPr>
          </a:p>
          <a:p>
            <a:pPr algn="ctr"/>
            <a:endParaRPr lang="en-GB" sz="1600" dirty="0">
              <a:solidFill>
                <a:srgbClr val="000000"/>
              </a:solidFill>
              <a:latin typeface="Arial" panose="020B0604020202020204" pitchFamily="34" charset="0"/>
              <a:cs typeface="Arial" panose="020B0604020202020204" pitchFamily="34" charset="0"/>
            </a:endParaRPr>
          </a:p>
          <a:p>
            <a:pPr algn="ctr"/>
            <a:r>
              <a:rPr lang="en-GB" sz="1200" b="0" i="0" dirty="0">
                <a:solidFill>
                  <a:srgbClr val="000000"/>
                </a:solidFill>
                <a:effectLst/>
                <a:latin typeface="Arial" panose="020B0604020202020204" pitchFamily="34" charset="0"/>
                <a:cs typeface="Arial" panose="020B0604020202020204" pitchFamily="34" charset="0"/>
              </a:rPr>
              <a:t>This activity is part of Global citizenship resources developed by </a:t>
            </a:r>
            <a:r>
              <a:rPr lang="en-GB" sz="1200" b="0" i="0" dirty="0" err="1">
                <a:solidFill>
                  <a:srgbClr val="000000"/>
                </a:solidFill>
                <a:effectLst/>
                <a:latin typeface="Arial" panose="020B0604020202020204" pitchFamily="34" charset="0"/>
                <a:cs typeface="Arial" panose="020B0604020202020204" pitchFamily="34" charset="0"/>
              </a:rPr>
              <a:t>Dreamachine</a:t>
            </a:r>
            <a:r>
              <a:rPr lang="en-GB" sz="1200" b="0" i="0" dirty="0">
                <a:solidFill>
                  <a:srgbClr val="000000"/>
                </a:solidFill>
                <a:effectLst/>
                <a:latin typeface="Arial" panose="020B0604020202020204" pitchFamily="34" charset="0"/>
                <a:cs typeface="Arial" panose="020B0604020202020204" pitchFamily="34" charset="0"/>
              </a:rPr>
              <a:t> and UNICEF UK. Find out more </a:t>
            </a:r>
            <a:r>
              <a:rPr lang="en-GB" sz="1200" b="0" i="0" u="sng" strike="noStrike" dirty="0">
                <a:solidFill>
                  <a:srgbClr val="0563C1"/>
                </a:solidFill>
                <a:effectLst/>
                <a:latin typeface="Arial" panose="020B0604020202020204" pitchFamily="34" charset="0"/>
                <a:cs typeface="Arial" panose="020B0604020202020204" pitchFamily="34" charset="0"/>
                <a:hlinkClick r:id="rId4"/>
              </a:rPr>
              <a:t>here</a:t>
            </a:r>
            <a:r>
              <a:rPr lang="en-GB" sz="1200" b="0" i="0" dirty="0">
                <a:solidFill>
                  <a:srgbClr val="000000"/>
                </a:solidFill>
                <a:effectLst/>
                <a:latin typeface="Arial" panose="020B0604020202020204" pitchFamily="34" charset="0"/>
                <a:cs typeface="Arial" panose="020B0604020202020204" pitchFamily="34" charset="0"/>
              </a:rPr>
              <a:t>. </a:t>
            </a:r>
            <a:endParaRPr lang="en-GB" sz="1200" dirty="0">
              <a:latin typeface="Arial" panose="020B0604020202020204" pitchFamily="34" charset="0"/>
              <a:ea typeface="+mn-lt"/>
              <a:cs typeface="Arial" panose="020B0604020202020204" pitchFamily="34" charset="0"/>
            </a:endParaRPr>
          </a:p>
          <a:p>
            <a:pPr lvl="0" algn="ct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5" name="TextBox 14">
            <a:extLst>
              <a:ext uri="{FF2B5EF4-FFF2-40B4-BE49-F238E27FC236}">
                <a16:creationId xmlns:a16="http://schemas.microsoft.com/office/drawing/2014/main" id="{4BC7EE9B-1279-814A-FBC0-E1983C9F703D}"/>
              </a:ext>
            </a:extLst>
          </p:cNvPr>
          <p:cNvSpPr txBox="1"/>
          <p:nvPr/>
        </p:nvSpPr>
        <p:spPr>
          <a:xfrm>
            <a:off x="196707" y="2070053"/>
            <a:ext cx="4502615" cy="1323439"/>
          </a:xfrm>
          <a:prstGeom prst="rect">
            <a:avLst/>
          </a:prstGeom>
          <a:noFill/>
        </p:spPr>
        <p:txBody>
          <a:bodyPr wrap="square" lIns="91440" tIns="45720" rIns="91440" bIns="45720" rtlCol="0" anchor="t">
            <a:spAutoFit/>
          </a:bodyPr>
          <a:lstStyle/>
          <a:p>
            <a:pPr algn="ctr" fontAlgn="base"/>
            <a:r>
              <a:rPr lang="en-GB" sz="1600" b="0" i="0" u="sng" strike="noStrike" dirty="0">
                <a:solidFill>
                  <a:srgbClr val="0563C1"/>
                </a:solidFill>
                <a:effectLst/>
                <a:latin typeface="Arial" panose="020B0604020202020204" pitchFamily="34" charset="0"/>
                <a:cs typeface="Arial" panose="020B0604020202020204" pitchFamily="34" charset="0"/>
                <a:hlinkClick r:id="rId6"/>
              </a:rPr>
              <a:t>Watch this clip</a:t>
            </a:r>
            <a:r>
              <a:rPr lang="en-GB" sz="1600" b="0" i="0" dirty="0">
                <a:solidFill>
                  <a:srgbClr val="000000"/>
                </a:solidFill>
                <a:effectLst/>
                <a:latin typeface="Arial" panose="020B0604020202020204" pitchFamily="34" charset="0"/>
                <a:cs typeface="Arial" panose="020B0604020202020204" pitchFamily="34" charset="0"/>
              </a:rPr>
              <a:t> of the book </a:t>
            </a:r>
            <a:r>
              <a:rPr lang="en-GB" sz="1600" i="0" dirty="0">
                <a:solidFill>
                  <a:srgbClr val="000000"/>
                </a:solidFill>
                <a:effectLst/>
                <a:latin typeface="Arial" panose="020B0604020202020204" pitchFamily="34" charset="0"/>
                <a:cs typeface="Arial" panose="020B0604020202020204" pitchFamily="34" charset="0"/>
              </a:rPr>
              <a:t>The Girl Who Spoke to the Moon</a:t>
            </a:r>
            <a:r>
              <a:rPr lang="en-GB" sz="1600" b="0" i="0" dirty="0">
                <a:solidFill>
                  <a:srgbClr val="000000"/>
                </a:solidFill>
                <a:effectLst/>
                <a:latin typeface="Arial" panose="020B0604020202020204" pitchFamily="34" charset="0"/>
                <a:cs typeface="Arial" panose="020B0604020202020204" pitchFamily="34" charset="0"/>
              </a:rPr>
              <a:t> by Land Wilson. Discuss the importance of looking after the natural world. What do you value about our environment? </a:t>
            </a:r>
            <a:r>
              <a:rPr lang="en-GB" sz="1600" b="1" i="0" dirty="0">
                <a:solidFill>
                  <a:srgbClr val="000000"/>
                </a:solidFill>
                <a:effectLst/>
                <a:latin typeface="Arial" panose="020B0604020202020204" pitchFamily="34" charset="0"/>
                <a:cs typeface="Arial" panose="020B0604020202020204" pitchFamily="34" charset="0"/>
              </a:rPr>
              <a:t>How are we going to look after it? </a:t>
            </a:r>
          </a:p>
        </p:txBody>
      </p:sp>
      <p:pic>
        <p:nvPicPr>
          <p:cNvPr id="16" name="Online Media 2" title="The Girl Who Spoke to the Moon | Virtual Read Aloud">
            <a:hlinkClick r:id="" action="ppaction://media"/>
            <a:extLst>
              <a:ext uri="{FF2B5EF4-FFF2-40B4-BE49-F238E27FC236}">
                <a16:creationId xmlns:a16="http://schemas.microsoft.com/office/drawing/2014/main" id="{8618F483-9AB3-57CE-F52C-181B3F820928}"/>
              </a:ext>
            </a:extLst>
          </p:cNvPr>
          <p:cNvPicPr>
            <a:picLocks noRot="1" noChangeAspect="1"/>
          </p:cNvPicPr>
          <p:nvPr>
            <a:videoFile r:link="rId1"/>
          </p:nvPr>
        </p:nvPicPr>
        <p:blipFill>
          <a:blip r:embed="rId7"/>
          <a:stretch>
            <a:fillRect/>
          </a:stretch>
        </p:blipFill>
        <p:spPr>
          <a:xfrm>
            <a:off x="726243" y="3573366"/>
            <a:ext cx="3212499" cy="1815062"/>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0" y="4016439"/>
            <a:ext cx="12192000"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7067257" y="1717186"/>
            <a:ext cx="5124743"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717186"/>
            <a:ext cx="7067257" cy="2268638"/>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609349" y="-69448"/>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181192"/>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2" name="TextBox 1">
            <a:extLst>
              <a:ext uri="{FF2B5EF4-FFF2-40B4-BE49-F238E27FC236}">
                <a16:creationId xmlns:a16="http://schemas.microsoft.com/office/drawing/2014/main" id="{4B9BECDC-6950-8E58-2CE6-2A872B9DC2A1}"/>
              </a:ext>
            </a:extLst>
          </p:cNvPr>
          <p:cNvSpPr txBox="1"/>
          <p:nvPr/>
        </p:nvSpPr>
        <p:spPr>
          <a:xfrm>
            <a:off x="352302" y="5002360"/>
            <a:ext cx="7224155" cy="1015663"/>
          </a:xfrm>
          <a:prstGeom prst="rect">
            <a:avLst/>
          </a:prstGeom>
          <a:noFill/>
        </p:spPr>
        <p:txBody>
          <a:bodyPr wrap="square" lIns="91440" tIns="45720" rIns="91440" bIns="45720" rtlCol="0" anchor="t">
            <a:spAutoFit/>
          </a:bodyPr>
          <a:lstStyle/>
          <a:p>
            <a:pPr algn="ctr"/>
            <a:r>
              <a:rPr lang="en-GB" sz="2000" b="0" i="0" dirty="0">
                <a:solidFill>
                  <a:schemeClr val="tx2"/>
                </a:solidFill>
                <a:effectLst/>
                <a:latin typeface="Arial" panose="020B0604020202020204" pitchFamily="34" charset="0"/>
                <a:cs typeface="Arial" panose="020B0604020202020204" pitchFamily="34" charset="0"/>
              </a:rPr>
              <a:t>Read or </a:t>
            </a:r>
            <a:r>
              <a:rPr lang="en-GB" sz="2000" b="0" i="0" u="sng" strike="noStrike" dirty="0">
                <a:solidFill>
                  <a:schemeClr val="tx2"/>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listen to</a:t>
            </a:r>
            <a:r>
              <a:rPr lang="en-GB" sz="2000" b="0" i="0" dirty="0">
                <a:solidFill>
                  <a:schemeClr val="tx2"/>
                </a:solidFill>
                <a:effectLst/>
                <a:latin typeface="Arial" panose="020B0604020202020204" pitchFamily="34" charset="0"/>
                <a:cs typeface="Arial" panose="020B0604020202020204" pitchFamily="34" charset="0"/>
              </a:rPr>
              <a:t> </a:t>
            </a:r>
            <a:r>
              <a:rPr lang="en-GB" sz="2000" i="0" dirty="0">
                <a:solidFill>
                  <a:schemeClr val="tx2"/>
                </a:solidFill>
                <a:effectLst/>
                <a:latin typeface="Arial" panose="020B0604020202020204" pitchFamily="34" charset="0"/>
                <a:cs typeface="Arial" panose="020B0604020202020204" pitchFamily="34" charset="0"/>
              </a:rPr>
              <a:t>George Saves the World</a:t>
            </a:r>
            <a:r>
              <a:rPr lang="en-GB" sz="2000" b="0" i="0" dirty="0">
                <a:solidFill>
                  <a:schemeClr val="tx2"/>
                </a:solidFill>
                <a:effectLst/>
                <a:latin typeface="Arial" panose="020B0604020202020204" pitchFamily="34" charset="0"/>
                <a:cs typeface="Arial" panose="020B0604020202020204" pitchFamily="34" charset="0"/>
              </a:rPr>
              <a:t> by Lunchtime. Discuss what you have learnt and as a class make a pledge to </a:t>
            </a:r>
            <a:r>
              <a:rPr lang="en-GB" sz="2000" b="1" i="0" dirty="0">
                <a:solidFill>
                  <a:schemeClr val="tx2"/>
                </a:solidFill>
                <a:effectLst/>
                <a:latin typeface="Arial" panose="020B0604020202020204" pitchFamily="34" charset="0"/>
                <a:cs typeface="Arial" panose="020B0604020202020204" pitchFamily="34" charset="0"/>
              </a:rPr>
              <a:t>do one good thing </a:t>
            </a:r>
            <a:r>
              <a:rPr lang="en-GB" sz="2000" b="0" i="0" dirty="0">
                <a:solidFill>
                  <a:schemeClr val="tx2"/>
                </a:solidFill>
                <a:effectLst/>
                <a:latin typeface="Arial" panose="020B0604020202020204" pitchFamily="34" charset="0"/>
                <a:cs typeface="Arial" panose="020B0604020202020204" pitchFamily="34" charset="0"/>
              </a:rPr>
              <a:t>for the planet. </a:t>
            </a:r>
            <a:endParaRPr lang="en-GB" b="1" dirty="0">
              <a:solidFill>
                <a:schemeClr val="tx2"/>
              </a:solidFill>
              <a:latin typeface="Arial" panose="020B0604020202020204" pitchFamily="34" charset="0"/>
              <a:cs typeface="Arial" panose="020B0604020202020204" pitchFamily="34" charset="0"/>
            </a:endParaRPr>
          </a:p>
        </p:txBody>
      </p:sp>
      <p:pic>
        <p:nvPicPr>
          <p:cNvPr id="3" name="Picture 2" descr="Calendar&#10;&#10;Description automatically generated with medium confidence">
            <a:extLst>
              <a:ext uri="{FF2B5EF4-FFF2-40B4-BE49-F238E27FC236}">
                <a16:creationId xmlns:a16="http://schemas.microsoft.com/office/drawing/2014/main" id="{77393893-195B-C9F2-2BB4-92B0A3AE1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472" y="4488187"/>
            <a:ext cx="2214716" cy="2218182"/>
          </a:xfrm>
          <a:prstGeom prst="rect">
            <a:avLst/>
          </a:prstGeom>
        </p:spPr>
      </p:pic>
      <p:sp>
        <p:nvSpPr>
          <p:cNvPr id="5" name="TextBox 4">
            <a:extLst>
              <a:ext uri="{FF2B5EF4-FFF2-40B4-BE49-F238E27FC236}">
                <a16:creationId xmlns:a16="http://schemas.microsoft.com/office/drawing/2014/main" id="{1ADD7E9F-4C09-2A40-B189-001730AC523F}"/>
              </a:ext>
            </a:extLst>
          </p:cNvPr>
          <p:cNvSpPr txBox="1"/>
          <p:nvPr/>
        </p:nvSpPr>
        <p:spPr>
          <a:xfrm>
            <a:off x="1073346" y="1921454"/>
            <a:ext cx="5109740" cy="1754326"/>
          </a:xfrm>
          <a:prstGeom prst="rect">
            <a:avLst/>
          </a:prstGeom>
          <a:noFill/>
        </p:spPr>
        <p:txBody>
          <a:bodyPr wrap="square" lIns="91440" tIns="45720" rIns="91440" bIns="45720" rtlCol="0" anchor="t">
            <a:spAutoFit/>
          </a:bodyPr>
          <a:lstStyle/>
          <a:p>
            <a:pPr algn="ctr"/>
            <a:r>
              <a:rPr lang="en-GB" sz="1800" b="0" i="0" dirty="0">
                <a:solidFill>
                  <a:schemeClr val="bg1"/>
                </a:solidFill>
                <a:effectLst/>
                <a:latin typeface="Arial" panose="020B0604020202020204" pitchFamily="34" charset="0"/>
              </a:rPr>
              <a:t>Take a look at the </a:t>
            </a:r>
            <a:r>
              <a:rPr lang="en-GB" sz="1800" b="0" i="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Earth Day Website</a:t>
            </a:r>
            <a:r>
              <a:rPr lang="en-GB" sz="1800" b="0" i="0" dirty="0">
                <a:solidFill>
                  <a:schemeClr val="bg1"/>
                </a:solidFill>
                <a:effectLst/>
                <a:latin typeface="Arial" panose="020B0604020202020204" pitchFamily="34" charset="0"/>
              </a:rPr>
              <a:t>. Write an article for your school newsletter or create a video to ask as many families as possible to participate in </a:t>
            </a:r>
            <a:r>
              <a:rPr lang="en-GB" sz="1800" b="1" i="0" dirty="0">
                <a:solidFill>
                  <a:schemeClr val="bg1"/>
                </a:solidFill>
                <a:effectLst/>
                <a:latin typeface="Arial" panose="020B0604020202020204" pitchFamily="34" charset="0"/>
              </a:rPr>
              <a:t>Earth Day 2023</a:t>
            </a:r>
            <a:r>
              <a:rPr lang="en-GB" sz="1800" b="0" i="0" dirty="0">
                <a:solidFill>
                  <a:schemeClr val="bg1"/>
                </a:solidFill>
                <a:effectLst/>
                <a:latin typeface="Arial" panose="020B0604020202020204" pitchFamily="34" charset="0"/>
              </a:rPr>
              <a:t>. Explain why this is important and how this </a:t>
            </a:r>
            <a:r>
              <a:rPr lang="en-GB" sz="1800" b="0" i="0" dirty="0">
                <a:solidFill>
                  <a:schemeClr val="bg1"/>
                </a:solidFill>
                <a:effectLst/>
                <a:highlight>
                  <a:srgbClr val="00ACE9"/>
                </a:highlight>
                <a:latin typeface="Arial" panose="020B0604020202020204" pitchFamily="34" charset="0"/>
              </a:rPr>
              <a:t>links to children’s rights</a:t>
            </a:r>
            <a:r>
              <a:rPr lang="en-GB" sz="1800" b="0" i="0" dirty="0">
                <a:solidFill>
                  <a:schemeClr val="bg1"/>
                </a:solidFill>
                <a:effectLst/>
                <a:latin typeface="Arial" panose="020B0604020202020204" pitchFamily="34" charset="0"/>
              </a:rPr>
              <a:t> and your work as a </a:t>
            </a:r>
            <a:r>
              <a:rPr lang="en-GB" dirty="0">
                <a:solidFill>
                  <a:schemeClr val="bg1"/>
                </a:solidFill>
                <a:latin typeface="Arial" panose="020B0604020202020204" pitchFamily="34" charset="0"/>
              </a:rPr>
              <a:t>Child Rights School.</a:t>
            </a:r>
            <a:endParaRPr lang="en-GB" dirty="0">
              <a:solidFill>
                <a:schemeClr val="bg1"/>
              </a:solidFill>
              <a:latin typeface="Arial" panose="020B0604020202020204" pitchFamily="34" charset="0"/>
              <a:ea typeface="+mn-lt"/>
              <a:cs typeface="Arial" panose="020B0604020202020204" pitchFamily="34" charset="0"/>
            </a:endParaRPr>
          </a:p>
        </p:txBody>
      </p:sp>
      <p:sp>
        <p:nvSpPr>
          <p:cNvPr id="7" name="TextBox 6">
            <a:extLst>
              <a:ext uri="{FF2B5EF4-FFF2-40B4-BE49-F238E27FC236}">
                <a16:creationId xmlns:a16="http://schemas.microsoft.com/office/drawing/2014/main" id="{7694B8DA-9FC9-22D7-5D95-9635812A4E74}"/>
              </a:ext>
            </a:extLst>
          </p:cNvPr>
          <p:cNvSpPr txBox="1"/>
          <p:nvPr/>
        </p:nvSpPr>
        <p:spPr>
          <a:xfrm>
            <a:off x="7189245" y="1839260"/>
            <a:ext cx="4790757" cy="2031325"/>
          </a:xfrm>
          <a:prstGeom prst="rect">
            <a:avLst/>
          </a:prstGeom>
          <a:noFill/>
        </p:spPr>
        <p:txBody>
          <a:bodyPr wrap="square" lIns="91440" tIns="45720" rIns="91440" bIns="45720" rtlCol="0" anchor="t">
            <a:spAutoFit/>
          </a:bodyPr>
          <a:lstStyle/>
          <a:p>
            <a:pPr algn="ctr"/>
            <a:r>
              <a:rPr lang="en-GB" sz="1800" b="1" i="0" dirty="0">
                <a:solidFill>
                  <a:srgbClr val="08194F"/>
                </a:solidFill>
                <a:effectLst/>
                <a:latin typeface="Arial" panose="020B0604020202020204" pitchFamily="34" charset="0"/>
              </a:rPr>
              <a:t>“For us, every day is Earth Day.”</a:t>
            </a:r>
            <a:endParaRPr lang="en-GB" sz="1800" b="1" i="0" dirty="0">
              <a:solidFill>
                <a:srgbClr val="000000"/>
              </a:solidFill>
              <a:effectLst/>
              <a:latin typeface="Arial" panose="020B0604020202020204" pitchFamily="34" charset="0"/>
            </a:endParaRPr>
          </a:p>
          <a:p>
            <a:pPr algn="ctr"/>
            <a:endParaRPr lang="en-GB" dirty="0">
              <a:solidFill>
                <a:srgbClr val="000000"/>
              </a:solidFill>
              <a:latin typeface="Arial" panose="020B0604020202020204" pitchFamily="34" charset="0"/>
            </a:endParaRPr>
          </a:p>
          <a:p>
            <a:pPr algn="ctr"/>
            <a:r>
              <a:rPr lang="en-GB" sz="1800" b="0" i="0" dirty="0">
                <a:solidFill>
                  <a:srgbClr val="000000"/>
                </a:solidFill>
                <a:effectLst/>
                <a:latin typeface="Arial" panose="020B0604020202020204" pitchFamily="34" charset="0"/>
              </a:rPr>
              <a:t>Why would people say this? Discuss with your friends. </a:t>
            </a:r>
            <a:r>
              <a:rPr lang="en-GB" sz="1800" b="0" i="0" dirty="0">
                <a:solidFill>
                  <a:srgbClr val="08194F"/>
                </a:solidFill>
                <a:effectLst/>
                <a:latin typeface="Arial" panose="020B0604020202020204" pitchFamily="34" charset="0"/>
              </a:rPr>
              <a:t>If you feel the same, check out these </a:t>
            </a:r>
            <a:r>
              <a:rPr lang="en-GB" sz="1800" b="0" i="0" u="sng" strike="noStrike" dirty="0">
                <a:solidFill>
                  <a:srgbClr val="0563C1"/>
                </a:solidFill>
                <a:effectLst/>
                <a:latin typeface="Arial" panose="020B0604020202020204" pitchFamily="34" charset="0"/>
                <a:hlinkClick r:id="rId7"/>
              </a:rPr>
              <a:t>52 actions</a:t>
            </a:r>
            <a:r>
              <a:rPr lang="en-GB" sz="1800" b="0" i="0" dirty="0">
                <a:solidFill>
                  <a:srgbClr val="08194F"/>
                </a:solidFill>
                <a:effectLst/>
                <a:latin typeface="Arial" panose="020B0604020202020204" pitchFamily="34" charset="0"/>
              </a:rPr>
              <a:t> and tips to make a difference. Discuss and choose one to implement in your school and one for home. </a:t>
            </a:r>
            <a:endParaRPr lang="en-GB" sz="11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36667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latin typeface="Arial" panose="020B0604020202020204" pitchFamily="34" charset="0"/>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6" name="TextBox 5">
            <a:extLst>
              <a:ext uri="{FF2B5EF4-FFF2-40B4-BE49-F238E27FC236}">
                <a16:creationId xmlns:a16="http://schemas.microsoft.com/office/drawing/2014/main" id="{B3BE43D5-0CA3-4E2C-87CC-4E755E542DF1}"/>
              </a:ext>
            </a:extLst>
          </p:cNvPr>
          <p:cNvSpPr txBox="1"/>
          <p:nvPr/>
        </p:nvSpPr>
        <p:spPr>
          <a:xfrm>
            <a:off x="262788" y="5456282"/>
            <a:ext cx="1569156"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@UNICEF/UN0364082</a:t>
            </a:r>
          </a:p>
          <a:p>
            <a:pPr algn="l"/>
            <a:endParaRPr lang="en-IE" sz="1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392744D-226F-1C1B-12E0-2285AD4DD314}"/>
              </a:ext>
            </a:extLst>
          </p:cNvPr>
          <p:cNvSpPr txBox="1"/>
          <p:nvPr/>
        </p:nvSpPr>
        <p:spPr>
          <a:xfrm>
            <a:off x="6618513" y="1506804"/>
            <a:ext cx="5442857" cy="4524315"/>
          </a:xfrm>
          <a:prstGeom prst="rect">
            <a:avLst/>
          </a:prstGeom>
          <a:noFill/>
        </p:spPr>
        <p:txBody>
          <a:bodyPr wrap="square" lIns="91440" tIns="45720" rIns="91440" bIns="45720" rtlCol="0" anchor="t">
            <a:spAutoFit/>
          </a:bodyPr>
          <a:lstStyle/>
          <a:p>
            <a:pPr rtl="0" fontAlgn="base"/>
            <a:r>
              <a:rPr lang="en-GB" i="0" dirty="0">
                <a:effectLst/>
                <a:latin typeface="Arial" panose="020B0604020202020204" pitchFamily="34" charset="0"/>
                <a:cs typeface="Arial" panose="020B0604020202020204" pitchFamily="34" charset="0"/>
              </a:rPr>
              <a:t>Take a few minutes and find some space to be quiet and to think... If you can, go outside, look out of a window or put some images of earth and the environment on a screen...</a:t>
            </a:r>
          </a:p>
          <a:p>
            <a:pPr rtl="0" fontAlgn="base"/>
            <a:endParaRPr lang="en-GB" i="0" dirty="0">
              <a:effectLst/>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b="0" i="0" dirty="0">
                <a:effectLst/>
                <a:latin typeface="Arial" panose="020B0604020202020204" pitchFamily="34" charset="0"/>
                <a:cs typeface="Arial" panose="020B0604020202020204" pitchFamily="34" charset="0"/>
              </a:rPr>
              <a:t> Why is our planet special to you? What do you value most about the environment?</a:t>
            </a:r>
          </a:p>
          <a:p>
            <a:pPr rtl="0" fontAlgn="base">
              <a:buFont typeface="Arial" panose="020B0604020202020204" pitchFamily="34" charset="0"/>
              <a:buChar char="•"/>
            </a:pPr>
            <a:endParaRPr lang="en-GB" b="0" i="0" dirty="0">
              <a:effectLst/>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b="0" i="0" dirty="0">
                <a:effectLst/>
                <a:latin typeface="Arial" panose="020B0604020202020204" pitchFamily="34" charset="0"/>
                <a:cs typeface="Arial" panose="020B0604020202020204" pitchFamily="34" charset="0"/>
              </a:rPr>
              <a:t> How can upholding everyone’s rights help protect the planet?</a:t>
            </a:r>
          </a:p>
          <a:p>
            <a:pPr rtl="0" fontAlgn="base"/>
            <a:endParaRPr lang="en-GB" b="0" i="0" dirty="0">
              <a:effectLst/>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b="0" i="0" dirty="0">
                <a:effectLst/>
                <a:latin typeface="Arial" panose="020B0604020202020204" pitchFamily="34" charset="0"/>
                <a:cs typeface="Arial" panose="020B0604020202020204" pitchFamily="34" charset="0"/>
              </a:rPr>
              <a:t> How will you ‘celebrate’ Earth Day this year?</a:t>
            </a:r>
          </a:p>
          <a:p>
            <a:pPr rtl="0" fontAlgn="base">
              <a:buFont typeface="Arial" panose="020B0604020202020204" pitchFamily="34" charset="0"/>
              <a:buChar char="•"/>
            </a:pPr>
            <a:endParaRPr lang="en-GB" b="0" i="0" dirty="0">
              <a:effectLst/>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b="0" i="0" dirty="0">
                <a:effectLst/>
                <a:latin typeface="Arial" panose="020B0604020202020204" pitchFamily="34" charset="0"/>
                <a:cs typeface="Arial" panose="020B0604020202020204" pitchFamily="34" charset="0"/>
              </a:rPr>
              <a:t> How can you encourage positive environmental action with friends, neighbours and family members?</a:t>
            </a:r>
          </a:p>
        </p:txBody>
      </p:sp>
      <p:pic>
        <p:nvPicPr>
          <p:cNvPr id="4" name="Picture 3">
            <a:extLst>
              <a:ext uri="{FF2B5EF4-FFF2-40B4-BE49-F238E27FC236}">
                <a16:creationId xmlns:a16="http://schemas.microsoft.com/office/drawing/2014/main" id="{CC2B4366-A44A-2267-4381-95F1F5E1C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88" y="1590101"/>
            <a:ext cx="5675303" cy="3783535"/>
          </a:xfrm>
          <a:prstGeom prst="rect">
            <a:avLst/>
          </a:prstGeom>
        </p:spPr>
      </p:pic>
    </p:spTree>
    <p:extLst>
      <p:ext uri="{BB962C8B-B14F-4D97-AF65-F5344CB8AC3E}">
        <p14:creationId xmlns:p14="http://schemas.microsoft.com/office/powerpoint/2010/main" val="24597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More </a:t>
            </a:r>
            <a:r>
              <a:rPr lang="en-US" b="1" dirty="0" err="1">
                <a:latin typeface="Arial" panose="020B0604020202020204" pitchFamily="34" charset="0"/>
                <a:cs typeface="Arial" panose="020B0604020202020204" pitchFamily="34" charset="0"/>
              </a:rPr>
              <a:t>REsources</a:t>
            </a:r>
            <a:endParaRPr lang="en-US" b="1" dirty="0">
              <a:latin typeface="Arial" panose="020B0604020202020204" pitchFamily="34" charset="0"/>
              <a:cs typeface="Arial" panose="020B0604020202020204" pitchFamily="34" charset="0"/>
            </a:endParaRP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481802" y="2205719"/>
            <a:ext cx="4784626" cy="2982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Want to discuss renewable energy in the classroom?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Check out UNICEF’s </a:t>
            </a:r>
            <a:r>
              <a:rPr lang="en-GB" i="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hlinkClick r:id="rId3"/>
              </a:rPr>
              <a:t>A young person’s guide to sustainable energy”</a:t>
            </a:r>
            <a:endParaRPr lang="en-GB" i="1"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pic>
        <p:nvPicPr>
          <p:cNvPr id="4" name="Picture 3">
            <a:hlinkClick r:id="rId4"/>
            <a:extLst>
              <a:ext uri="{FF2B5EF4-FFF2-40B4-BE49-F238E27FC236}">
                <a16:creationId xmlns:a16="http://schemas.microsoft.com/office/drawing/2014/main" id="{6537070A-3A14-4FBF-967C-1F5691EB5AB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33689" y="1614831"/>
            <a:ext cx="3677112" cy="5123239"/>
          </a:xfrm>
          <a:prstGeom prst="rect">
            <a:avLst/>
          </a:prstGeom>
        </p:spPr>
      </p:pic>
    </p:spTree>
    <p:extLst>
      <p:ext uri="{BB962C8B-B14F-4D97-AF65-F5344CB8AC3E}">
        <p14:creationId xmlns:p14="http://schemas.microsoft.com/office/powerpoint/2010/main" val="1957554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1041</Words>
  <Application>Microsoft Office PowerPoint</Application>
  <PresentationFormat>Widescreen</PresentationFormat>
  <Paragraphs>121</Paragraphs>
  <Slides>12</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Open Sans</vt:lpstr>
      <vt:lpstr>Univers Next Pro</vt:lpstr>
      <vt:lpstr>Univers Next Pro Condensed</vt:lpstr>
      <vt:lpstr>Univers Next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REsources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Aibhlin O'Leary</dc:creator>
  <cp:lastModifiedBy>Aibhlin O'Leary</cp:lastModifiedBy>
  <cp:revision>3</cp:revision>
  <dcterms:created xsi:type="dcterms:W3CDTF">2023-04-18T14:57:46Z</dcterms:created>
  <dcterms:modified xsi:type="dcterms:W3CDTF">2023-04-19T08:49:18Z</dcterms:modified>
</cp:coreProperties>
</file>